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3"/>
  </p:notesMasterIdLst>
  <p:handoutMasterIdLst>
    <p:handoutMasterId r:id="rId4"/>
  </p:handoutMasterIdLst>
  <p:sldIdLst>
    <p:sldId id="274" r:id="rId2"/>
  </p:sldIdLst>
  <p:sldSz cx="12192000" cy="6858000"/>
  <p:notesSz cx="6858000" cy="9144000"/>
  <p:custDataLst>
    <p:tags r:id="rId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ker, Kendra L" initials="BK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040"/>
    <a:srgbClr val="FFB55D"/>
    <a:srgbClr val="8B8E90"/>
    <a:srgbClr val="898989"/>
    <a:srgbClr val="D43862"/>
    <a:srgbClr val="0A81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16" autoAdjust="0"/>
    <p:restoredTop sz="86438" autoAdjust="0"/>
  </p:normalViewPr>
  <p:slideViewPr>
    <p:cSldViewPr snapToGrid="0">
      <p:cViewPr>
        <p:scale>
          <a:sx n="96" d="100"/>
          <a:sy n="96" d="100"/>
        </p:scale>
        <p:origin x="1056" y="3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7" d="100"/>
          <a:sy n="97" d="100"/>
        </p:scale>
        <p:origin x="43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tags" Target="tags/tag1.xml"/><Relationship Id="rId10" Type="http://schemas.openxmlformats.org/officeDocument/2006/relationships/tableStyles" Target="tableStyles.xml"/><Relationship Id="rId4" Type="http://schemas.openxmlformats.org/officeDocument/2006/relationships/handoutMaster" Target="handoutMasters/handout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15F7BC-FC56-B849-F1E5-6C0B282570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FC95C71-D9B8-5917-24E7-B61E1B6E3DF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34043B-7F2A-F745-900A-95DFB28B3459}" type="datetimeFigureOut">
              <a:rPr lang="en-US" smtClean="0"/>
              <a:t>5/12/26</a:t>
            </a:fld>
            <a:endParaRPr lang="en-US"/>
          </a:p>
        </p:txBody>
      </p:sp>
      <p:sp>
        <p:nvSpPr>
          <p:cNvPr id="4" name="Footer Placeholder 3">
            <a:extLst>
              <a:ext uri="{FF2B5EF4-FFF2-40B4-BE49-F238E27FC236}">
                <a16:creationId xmlns:a16="http://schemas.microsoft.com/office/drawing/2014/main" id="{E2A44E1E-A6A6-834E-EB06-3482CC144F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2A20ECF-EAEA-07D5-10DD-97927070AC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F210FB-6420-6245-B0C4-D37DB9ADC7BE}" type="slidenum">
              <a:rPr lang="en-US" smtClean="0"/>
              <a:t>‹#›</a:t>
            </a:fld>
            <a:endParaRPr lang="en-US"/>
          </a:p>
        </p:txBody>
      </p:sp>
    </p:spTree>
    <p:extLst>
      <p:ext uri="{BB962C8B-B14F-4D97-AF65-F5344CB8AC3E}">
        <p14:creationId xmlns:p14="http://schemas.microsoft.com/office/powerpoint/2010/main" val="224548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DB2F0-809C-134C-925F-566299F81A41}" type="datetimeFigureOut">
              <a:rPr lang="en-US" smtClean="0"/>
              <a:t>5/12/26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07F5E-1248-0D41-AA81-B50EA45314DF}" type="slidenum">
              <a:rPr lang="en-US" smtClean="0"/>
              <a:t>‹#›</a:t>
            </a:fld>
            <a:endParaRPr lang="en-US"/>
          </a:p>
        </p:txBody>
      </p:sp>
    </p:spTree>
    <p:extLst>
      <p:ext uri="{BB962C8B-B14F-4D97-AF65-F5344CB8AC3E}">
        <p14:creationId xmlns:p14="http://schemas.microsoft.com/office/powerpoint/2010/main" val="89596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leg.state.nv.us/NRS/NRS-433.html" TargetMode="External"/><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943" y="894522"/>
            <a:ext cx="11423654" cy="795588"/>
          </a:xfrm>
        </p:spPr>
        <p:txBody>
          <a:bodyPr/>
          <a:lstStyle>
            <a:lvl1pPr>
              <a:defRPr>
                <a:solidFill>
                  <a:srgbClr val="8B8E90"/>
                </a:solidFill>
              </a:defRPr>
            </a:lvl1pPr>
          </a:lstStyle>
          <a:p>
            <a:r>
              <a:rPr lang="en-US" dirty="0"/>
              <a:t>About the Nevada Opioid Center of Excellence (NOCE)</a:t>
            </a:r>
          </a:p>
        </p:txBody>
      </p:sp>
      <p:sp>
        <p:nvSpPr>
          <p:cNvPr id="7" name="Content Placeholder 6"/>
          <p:cNvSpPr>
            <a:spLocks noGrp="1"/>
          </p:cNvSpPr>
          <p:nvPr>
            <p:ph sz="quarter" idx="10" hasCustomPrompt="1"/>
          </p:nvPr>
        </p:nvSpPr>
        <p:spPr>
          <a:xfrm>
            <a:off x="332943" y="2146851"/>
            <a:ext cx="11423654" cy="3190003"/>
          </a:xfrm>
        </p:spPr>
        <p:txBody>
          <a:bodyPr/>
          <a:lstStyle>
            <a:lvl1pPr marL="0" indent="0">
              <a:buNone/>
              <a:defRPr>
                <a:solidFill>
                  <a:srgbClr val="0A2040"/>
                </a:solidFill>
              </a:defRPr>
            </a:lvl1pPr>
            <a:lvl2pPr>
              <a:defRPr>
                <a:solidFill>
                  <a:srgbClr val="FFB55D"/>
                </a:solidFill>
              </a:defRPr>
            </a:lvl2pPr>
            <a:lvl3pPr>
              <a:defRPr>
                <a:solidFill>
                  <a:srgbClr val="0A2040"/>
                </a:solidFill>
              </a:defRPr>
            </a:lvl3pPr>
            <a:lvl4pPr>
              <a:defRPr>
                <a:solidFill>
                  <a:schemeClr val="tx1"/>
                </a:solidFill>
              </a:defRPr>
            </a:lvl4pPr>
            <a:lvl5pPr>
              <a:defRPr>
                <a:solidFill>
                  <a:schemeClr val="tx1"/>
                </a:solidFill>
              </a:defRPr>
            </a:lvl5pPr>
          </a:lstStyle>
          <a:p>
            <a:r>
              <a:rPr lang="en-US" dirty="0">
                <a:effectLst/>
                <a:latin typeface="Helvetica Neue" panose="02000503000000020004" pitchFamily="2" charset="0"/>
              </a:rPr>
              <a:t>The purpose of the Nevada Opioid Center of Excellence (NOCE) is to develop and disseminate evidence-based and research informed training and offer technical assistance to address opioid use, misuse, abuse and overdose effecting Nevada communities.</a:t>
            </a:r>
          </a:p>
        </p:txBody>
      </p:sp>
    </p:spTree>
    <p:custDataLst>
      <p:tags r:id="rId1"/>
    </p:custDataLst>
    <p:extLst>
      <p:ext uri="{BB962C8B-B14F-4D97-AF65-F5344CB8AC3E}">
        <p14:creationId xmlns:p14="http://schemas.microsoft.com/office/powerpoint/2010/main" val="1307714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32943" y="1442979"/>
            <a:ext cx="5763057" cy="494259"/>
          </a:xfrm>
        </p:spPr>
        <p:txBody>
          <a:bodyPr anchor="b"/>
          <a:lstStyle>
            <a:lvl1pPr marL="0" indent="0">
              <a:buNone/>
              <a:defRPr sz="2400" b="1">
                <a:solidFill>
                  <a:srgbClr val="FFB55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Goals</a:t>
            </a:r>
          </a:p>
        </p:txBody>
      </p:sp>
      <p:sp>
        <p:nvSpPr>
          <p:cNvPr id="4" name="Content Placeholder 3"/>
          <p:cNvSpPr>
            <a:spLocks noGrp="1"/>
          </p:cNvSpPr>
          <p:nvPr>
            <p:ph sz="half" idx="2" hasCustomPrompt="1"/>
          </p:nvPr>
        </p:nvSpPr>
        <p:spPr>
          <a:xfrm>
            <a:off x="332943" y="1965727"/>
            <a:ext cx="5696474" cy="3531737"/>
          </a:xfrm>
        </p:spPr>
        <p:txBody>
          <a:bodyPr>
            <a:normAutofit/>
          </a:bodyPr>
          <a:lstStyle>
            <a:lvl1pPr>
              <a:defRPr sz="1200" b="0" i="0" baseline="0">
                <a:solidFill>
                  <a:srgbClr val="0A2040"/>
                </a:solidFill>
                <a:latin typeface="Minion Pro" panose="02040503050306020203" pitchFamily="18" charset="0"/>
              </a:defRPr>
            </a:lvl1pPr>
            <a:lvl2pPr>
              <a:defRPr>
                <a:solidFill>
                  <a:srgbClr val="8B8E90"/>
                </a:solidFill>
              </a:defRPr>
            </a:lvl2pPr>
            <a:lvl3pPr>
              <a:defRPr>
                <a:solidFill>
                  <a:srgbClr val="0A2040"/>
                </a:solidFill>
              </a:defRPr>
            </a:lvl3pPr>
          </a:lstStyle>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Minion Pro" panose="02040503050306020203" pitchFamily="18" charset="0"/>
                <a:ea typeface="Aptos" panose="020B0004020202020204" pitchFamily="34" charset="0"/>
                <a:cs typeface="Times New Roman" panose="02020603050405020304" pitchFamily="18" charset="0"/>
              </a:rPr>
              <a:t>NOCE will support local communities, organizations and jurisdictions promote capacity for opioid use disorder and medication for opioid use disorder (OUD)/(MOUD) prevention, treatment, recovery and harm reduction services.</a:t>
            </a:r>
            <a:br>
              <a:rPr lang="en-US" sz="1800" kern="100" dirty="0">
                <a:effectLst/>
                <a:latin typeface="Minion Pro" panose="02040503050306020203" pitchFamily="18" charset="0"/>
                <a:ea typeface="Aptos" panose="020B0004020202020204" pitchFamily="34" charset="0"/>
                <a:cs typeface="Times New Roman" panose="02020603050405020304" pitchFamily="18" charset="0"/>
              </a:rPr>
            </a:b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Minion Pro" panose="02040503050306020203" pitchFamily="18" charset="0"/>
                <a:ea typeface="Aptos" panose="020B0004020202020204" pitchFamily="34" charset="0"/>
                <a:cs typeface="Times New Roman" panose="02020603050405020304" pitchFamily="18" charset="0"/>
              </a:rPr>
              <a:t>Promote sustainability through the facilitation and identification of evidence-based or research informed model programs, develop and update training materials related to prevention, harm reduction, treatment and recovery activities for opioid use disorder and medication for opioid use disorder (OUD)/(MOUD) to ensure high-quality training is accessible to Nevada partner organizations and communities.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 Placeholder 4"/>
          <p:cNvSpPr>
            <a:spLocks noGrp="1"/>
          </p:cNvSpPr>
          <p:nvPr>
            <p:ph type="body" sz="quarter" idx="3" hasCustomPrompt="1"/>
          </p:nvPr>
        </p:nvSpPr>
        <p:spPr>
          <a:xfrm>
            <a:off x="6044770" y="1453374"/>
            <a:ext cx="5791438" cy="494259"/>
          </a:xfrm>
        </p:spPr>
        <p:txBody>
          <a:bodyPr anchor="b"/>
          <a:lstStyle>
            <a:lvl1pPr marL="0" indent="0">
              <a:buNone/>
              <a:defRPr sz="2400" b="1">
                <a:solidFill>
                  <a:srgbClr val="FFB55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Objectives</a:t>
            </a:r>
          </a:p>
        </p:txBody>
      </p:sp>
      <p:sp>
        <p:nvSpPr>
          <p:cNvPr id="6" name="Content Placeholder 5"/>
          <p:cNvSpPr>
            <a:spLocks noGrp="1"/>
          </p:cNvSpPr>
          <p:nvPr>
            <p:ph sz="quarter" idx="4" hasCustomPrompt="1"/>
          </p:nvPr>
        </p:nvSpPr>
        <p:spPr>
          <a:xfrm>
            <a:off x="6044770" y="1965727"/>
            <a:ext cx="5724527" cy="3531737"/>
          </a:xfrm>
        </p:spPr>
        <p:txBody>
          <a:bodyPr>
            <a:normAutofit/>
          </a:bodyPr>
          <a:lstStyle>
            <a:lvl1pPr marL="0" indent="0">
              <a:buNone/>
              <a:defRPr sz="1200" b="0" i="0">
                <a:solidFill>
                  <a:srgbClr val="0A2040"/>
                </a:solidFill>
                <a:latin typeface="Minion Pro" panose="02040503050306020203" pitchFamily="18" charset="0"/>
              </a:defRPr>
            </a:lvl1pPr>
            <a:lvl2pPr>
              <a:defRPr>
                <a:solidFill>
                  <a:srgbClr val="8B8E90"/>
                </a:solidFill>
              </a:defRPr>
            </a:lvl2pPr>
            <a:lvl3pPr>
              <a:defRPr>
                <a:solidFill>
                  <a:srgbClr val="0A2040"/>
                </a:solidFill>
              </a:defRPr>
            </a:lvl3pPr>
          </a:lstStyle>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Minion Pro" panose="02040503050306020203" pitchFamily="18" charset="0"/>
                <a:ea typeface="Aptos" panose="020B0004020202020204" pitchFamily="34" charset="0"/>
                <a:cs typeface="Times New Roman" panose="02020603050405020304" pitchFamily="18" charset="0"/>
              </a:rPr>
              <a:t>Technical assistance and training will be provided for Nevada communities in the dissemination, implementation, and ongoing fidelity to proven models, evidence-based practices, research-informed or promising practices focused on objectives identified in community assessments and to ensure programs recommended that are designed and implemented are effective and maintain fidelity.</a:t>
            </a:r>
            <a:br>
              <a:rPr lang="en-US" sz="1800" kern="100" dirty="0">
                <a:effectLst/>
                <a:latin typeface="Minion Pro" panose="02040503050306020203" pitchFamily="18" charset="0"/>
                <a:ea typeface="Aptos" panose="020B0004020202020204" pitchFamily="34" charset="0"/>
                <a:cs typeface="Times New Roman" panose="02020603050405020304" pitchFamily="18" charset="0"/>
              </a:rPr>
            </a:b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00" dirty="0">
                <a:effectLst/>
                <a:latin typeface="Minion Pro" panose="02040503050306020203" pitchFamily="18" charset="0"/>
                <a:ea typeface="Aptos" panose="020B0004020202020204" pitchFamily="34" charset="0"/>
                <a:cs typeface="Times New Roman" panose="02020603050405020304" pitchFamily="18" charset="0"/>
              </a:rPr>
              <a:t>Identify local capacity to implement programs, provide remediation and technical assistance to address gaps between current capabilities and implementation. Implementation science will inform training, and development of learning activities to ensure sustainability.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buFont typeface="Arial" panose="020B0604020202020204" pitchFamily="34" charset="0"/>
              <a:buChar char="•"/>
            </a:pPr>
            <a:endParaRPr lang="en-US" dirty="0">
              <a:effectLst/>
              <a:latin typeface="Helvetica Neue" panose="02000503000000020004" pitchFamily="2" charset="0"/>
            </a:endParaRPr>
          </a:p>
        </p:txBody>
      </p:sp>
      <p:sp>
        <p:nvSpPr>
          <p:cNvPr id="2" name="Title 1">
            <a:extLst>
              <a:ext uri="{FF2B5EF4-FFF2-40B4-BE49-F238E27FC236}">
                <a16:creationId xmlns:a16="http://schemas.microsoft.com/office/drawing/2014/main" id="{CC1E08A2-D70B-BC5F-BB0A-BE7166799AB0}"/>
              </a:ext>
            </a:extLst>
          </p:cNvPr>
          <p:cNvSpPr>
            <a:spLocks noGrp="1"/>
          </p:cNvSpPr>
          <p:nvPr>
            <p:ph type="title" hasCustomPrompt="1"/>
          </p:nvPr>
        </p:nvSpPr>
        <p:spPr>
          <a:xfrm>
            <a:off x="332943" y="364547"/>
            <a:ext cx="11423654" cy="1325563"/>
          </a:xfrm>
        </p:spPr>
        <p:txBody>
          <a:bodyPr/>
          <a:lstStyle>
            <a:lvl1pPr>
              <a:defRPr>
                <a:solidFill>
                  <a:srgbClr val="8B8E90"/>
                </a:solidFill>
              </a:defRPr>
            </a:lvl1pPr>
          </a:lstStyle>
          <a:p>
            <a:r>
              <a:rPr lang="en-US" dirty="0"/>
              <a:t>Purpose of NOCE</a:t>
            </a:r>
          </a:p>
        </p:txBody>
      </p:sp>
    </p:spTree>
    <p:custDataLst>
      <p:tags r:id="rId1"/>
    </p:custDataLst>
    <p:extLst>
      <p:ext uri="{BB962C8B-B14F-4D97-AF65-F5344CB8AC3E}">
        <p14:creationId xmlns:p14="http://schemas.microsoft.com/office/powerpoint/2010/main" val="1988516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943" y="364547"/>
            <a:ext cx="11423654" cy="1325563"/>
          </a:xfrm>
        </p:spPr>
        <p:txBody>
          <a:bodyPr/>
          <a:lstStyle>
            <a:lvl1pPr>
              <a:defRPr>
                <a:solidFill>
                  <a:srgbClr val="8B8E90"/>
                </a:solidFill>
              </a:defRPr>
            </a:lvl1pPr>
          </a:lstStyle>
          <a:p>
            <a:r>
              <a:rPr lang="en-US" dirty="0"/>
              <a:t>Funding source/Attribution</a:t>
            </a:r>
          </a:p>
        </p:txBody>
      </p:sp>
      <p:sp>
        <p:nvSpPr>
          <p:cNvPr id="7" name="Content Placeholder 6"/>
          <p:cNvSpPr>
            <a:spLocks noGrp="1"/>
          </p:cNvSpPr>
          <p:nvPr>
            <p:ph sz="quarter" idx="10" hasCustomPrompt="1"/>
          </p:nvPr>
        </p:nvSpPr>
        <p:spPr>
          <a:xfrm>
            <a:off x="332942" y="1713490"/>
            <a:ext cx="11423654" cy="1325563"/>
          </a:xfrm>
        </p:spPr>
        <p:txBody>
          <a:bodyPr>
            <a:normAutofit/>
          </a:bodyPr>
          <a:lstStyle>
            <a:lvl1pPr marL="0" indent="0">
              <a:buNone/>
              <a:defRPr sz="1600" b="0" i="0">
                <a:solidFill>
                  <a:srgbClr val="0A2040"/>
                </a:solidFill>
                <a:latin typeface="Minion Pro" panose="02040503050306020203" pitchFamily="18" charset="0"/>
              </a:defRPr>
            </a:lvl1pPr>
            <a:lvl2pPr>
              <a:defRPr>
                <a:solidFill>
                  <a:srgbClr val="FFB55D"/>
                </a:solidFill>
              </a:defRPr>
            </a:lvl2pPr>
            <a:lvl3pPr>
              <a:defRPr>
                <a:solidFill>
                  <a:srgbClr val="0A2040"/>
                </a:solidFill>
              </a:defRPr>
            </a:lvl3pPr>
            <a:lvl4pPr>
              <a:defRPr>
                <a:solidFill>
                  <a:schemeClr val="tx1"/>
                </a:solidFill>
              </a:defRPr>
            </a:lvl4pPr>
            <a:lvl5pPr>
              <a:defRPr>
                <a:solidFill>
                  <a:schemeClr val="tx1"/>
                </a:solidFill>
              </a:defRPr>
            </a:lvl5pPr>
          </a:lstStyle>
          <a:p>
            <a:pPr lvl="0"/>
            <a:r>
              <a:rPr lang="en-US" sz="1800" kern="0" dirty="0">
                <a:effectLst/>
                <a:latin typeface="Minion Pro" panose="02040503050306020203" pitchFamily="18" charset="0"/>
                <a:ea typeface="Aptos" panose="020B0004020202020204" pitchFamily="34" charset="0"/>
                <a:cs typeface="AppleSystemUIFont"/>
              </a:rPr>
              <a:t>The Nevada Opioid Center of Excellence (NOCE) is administered by the Center for the Applications of Substance Abuse Technologies, a grant-funded center located within the School of Public Health at the University of Nevada, Reno.</a:t>
            </a:r>
            <a:br>
              <a:rPr lang="en-US" sz="1800" kern="0" dirty="0">
                <a:effectLst/>
                <a:latin typeface="Minion Pro" panose="02040503050306020203" pitchFamily="18" charset="0"/>
                <a:ea typeface="Aptos" panose="020B0004020202020204" pitchFamily="34" charset="0"/>
                <a:cs typeface="AppleSystemUIFont"/>
              </a:rPr>
            </a:b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kern="0" dirty="0">
                <a:effectLst/>
                <a:latin typeface="Minion Pro" panose="02040503050306020203" pitchFamily="18" charset="0"/>
                <a:ea typeface="Aptos" panose="020B0004020202020204" pitchFamily="34" charset="0"/>
                <a:cs typeface="AppleSystemUIFont"/>
              </a:rPr>
              <a:t>Funding for this project was made possible in whole or in part by the Nevada Division of Public and Behavioral Health (DHHS) through the Fund for a Resilient Nevada (FRN).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6">
            <a:extLst>
              <a:ext uri="{FF2B5EF4-FFF2-40B4-BE49-F238E27FC236}">
                <a16:creationId xmlns:a16="http://schemas.microsoft.com/office/drawing/2014/main" id="{449A310E-BE0D-ED85-35E1-3127689CE491}"/>
              </a:ext>
            </a:extLst>
          </p:cNvPr>
          <p:cNvSpPr>
            <a:spLocks noGrp="1"/>
          </p:cNvSpPr>
          <p:nvPr>
            <p:ph sz="quarter" idx="11" hasCustomPrompt="1"/>
          </p:nvPr>
        </p:nvSpPr>
        <p:spPr>
          <a:xfrm>
            <a:off x="759096" y="3156166"/>
            <a:ext cx="10571345" cy="1325563"/>
          </a:xfrm>
        </p:spPr>
        <p:txBody>
          <a:bodyPr>
            <a:noAutofit/>
          </a:bodyPr>
          <a:lstStyle>
            <a:lvl1pPr marL="0" indent="0">
              <a:buNone/>
              <a:defRPr sz="1500" b="0" i="0" baseline="0">
                <a:solidFill>
                  <a:srgbClr val="0A2040"/>
                </a:solidFill>
                <a:latin typeface="Minion Pro" panose="02040503050306020203" pitchFamily="18" charset="0"/>
              </a:defRPr>
            </a:lvl1pPr>
            <a:lvl2pPr>
              <a:defRPr>
                <a:solidFill>
                  <a:srgbClr val="FFB55D"/>
                </a:solidFill>
              </a:defRPr>
            </a:lvl2pPr>
            <a:lvl3pPr>
              <a:defRPr>
                <a:solidFill>
                  <a:srgbClr val="0A2040"/>
                </a:solidFill>
              </a:defRPr>
            </a:lvl3pPr>
            <a:lvl4pPr>
              <a:defRPr>
                <a:solidFill>
                  <a:schemeClr val="tx1"/>
                </a:solidFill>
              </a:defRPr>
            </a:lvl4pPr>
            <a:lvl5pPr>
              <a:defRPr>
                <a:solidFill>
                  <a:schemeClr val="tx1"/>
                </a:solidFill>
              </a:defRPr>
            </a:lvl5pPr>
          </a:lstStyle>
          <a:p>
            <a:pPr marL="0" marR="0">
              <a:spcBef>
                <a:spcPts val="0"/>
              </a:spcBef>
              <a:spcAft>
                <a:spcPts val="0"/>
              </a:spcAft>
            </a:pPr>
            <a:r>
              <a:rPr lang="en-US" sz="1800" i="1" kern="0" dirty="0">
                <a:effectLst/>
                <a:latin typeface="Minion Pro" panose="02040503050306020203" pitchFamily="18" charset="0"/>
                <a:ea typeface="Aptos" panose="020B0004020202020204" pitchFamily="34" charset="0"/>
                <a:cs typeface="AppleSystemUIFont"/>
              </a:rPr>
              <a:t>The Fund for a Resilient Nevada was established in </a:t>
            </a:r>
            <a:r>
              <a:rPr lang="en-US" sz="1800" i="1" kern="0" dirty="0">
                <a:effectLst/>
                <a:latin typeface="Minion Pro" panose="02040503050306020203" pitchFamily="18" charset="0"/>
                <a:ea typeface="Aptos" panose="020B0004020202020204" pitchFamily="34" charset="0"/>
                <a:cs typeface="AppleSystemUIFont"/>
                <a:hlinkClick r:id="rId3"/>
              </a:rPr>
              <a:t>Nevada Revised Statutes (NRS) 433.712 through 433.744</a:t>
            </a:r>
            <a:r>
              <a:rPr lang="en-US" sz="1800" i="1" kern="0" dirty="0">
                <a:effectLst/>
                <a:latin typeface="Minion Pro" panose="02040503050306020203" pitchFamily="18" charset="0"/>
                <a:ea typeface="Aptos" panose="020B0004020202020204" pitchFamily="34" charset="0"/>
                <a:cs typeface="AppleSystemUIFont"/>
              </a:rPr>
              <a:t> and is specific to the state’s portion of opioid litigation recoveries. It is administered by the Nevada Department of Health and Human Services (DHHS) Director’s Office, as identified in NRS 433.732. Any activities performed under this subaward shall acknowledge the funding was provided through the Department by Fund for a Resilient Nevada, established in Nevada Revised Statutes 433.712 through 433.744. </a:t>
            </a:r>
            <a:endParaRPr lang="en-US" dirty="0"/>
          </a:p>
        </p:txBody>
      </p:sp>
      <p:sp>
        <p:nvSpPr>
          <p:cNvPr id="4" name="Content Placeholder 6">
            <a:extLst>
              <a:ext uri="{FF2B5EF4-FFF2-40B4-BE49-F238E27FC236}">
                <a16:creationId xmlns:a16="http://schemas.microsoft.com/office/drawing/2014/main" id="{E0D0503B-F66C-FA91-5E8B-4C7D8E15233A}"/>
              </a:ext>
            </a:extLst>
          </p:cNvPr>
          <p:cNvSpPr>
            <a:spLocks noGrp="1"/>
          </p:cNvSpPr>
          <p:nvPr>
            <p:ph sz="quarter" idx="12" hasCustomPrompt="1"/>
          </p:nvPr>
        </p:nvSpPr>
        <p:spPr>
          <a:xfrm>
            <a:off x="332942" y="4598842"/>
            <a:ext cx="11423654" cy="820531"/>
          </a:xfrm>
        </p:spPr>
        <p:txBody>
          <a:bodyPr>
            <a:normAutofit/>
          </a:bodyPr>
          <a:lstStyle>
            <a:lvl1pPr marL="0" indent="0">
              <a:buNone/>
              <a:defRPr sz="1600" b="0" i="0">
                <a:solidFill>
                  <a:srgbClr val="0A2040"/>
                </a:solidFill>
                <a:latin typeface="Minion Pro" panose="02040503050306020203" pitchFamily="18" charset="0"/>
              </a:defRPr>
            </a:lvl1pPr>
            <a:lvl2pPr>
              <a:defRPr>
                <a:solidFill>
                  <a:srgbClr val="FFB55D"/>
                </a:solidFill>
              </a:defRPr>
            </a:lvl2pPr>
            <a:lvl3pPr>
              <a:defRPr>
                <a:solidFill>
                  <a:srgbClr val="0A2040"/>
                </a:solidFill>
              </a:defRPr>
            </a:lvl3pPr>
            <a:lvl4pPr>
              <a:defRPr>
                <a:solidFill>
                  <a:schemeClr val="tx1"/>
                </a:solidFill>
              </a:defRPr>
            </a:lvl4pPr>
            <a:lvl5pPr>
              <a:defRPr>
                <a:solidFill>
                  <a:schemeClr val="tx1"/>
                </a:solidFill>
              </a:defRPr>
            </a:lvl5pPr>
          </a:lstStyle>
          <a:p>
            <a:pPr marL="0" marR="0">
              <a:spcBef>
                <a:spcPts val="0"/>
              </a:spcBef>
              <a:spcAft>
                <a:spcPts val="0"/>
              </a:spcAft>
            </a:pPr>
            <a:r>
              <a:rPr lang="en-US" sz="1800" kern="0" dirty="0">
                <a:effectLst/>
                <a:latin typeface="Minion Pro" panose="02040503050306020203" pitchFamily="18" charset="0"/>
                <a:ea typeface="Aptos" panose="020B0004020202020204" pitchFamily="34" charset="0"/>
                <a:cs typeface="AppleSystemUIFont"/>
              </a:rPr>
              <a:t>The views expressed in these materials do not necessarily reflect the official policies or views of DHHS or the State of Nevada nor does mention of trade names, commercial practices, or organizations imply endorsement by the U.S. Government or the State.</a:t>
            </a:r>
            <a:endParaRPr lang="en-US" dirty="0"/>
          </a:p>
        </p:txBody>
      </p:sp>
    </p:spTree>
    <p:custDataLst>
      <p:tags r:id="rId1"/>
    </p:custDataLst>
    <p:extLst>
      <p:ext uri="{BB962C8B-B14F-4D97-AF65-F5344CB8AC3E}">
        <p14:creationId xmlns:p14="http://schemas.microsoft.com/office/powerpoint/2010/main" val="203942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pic>
        <p:nvPicPr>
          <p:cNvPr id="5" name="Picture 4" descr="A mountain range with snow on the top&#10;&#10;Description automatically generated">
            <a:extLst>
              <a:ext uri="{FF2B5EF4-FFF2-40B4-BE49-F238E27FC236}">
                <a16:creationId xmlns:a16="http://schemas.microsoft.com/office/drawing/2014/main" id="{26DE122B-4937-95CB-3745-2F984E9413E5}"/>
              </a:ext>
            </a:extLst>
          </p:cNvPr>
          <p:cNvPicPr>
            <a:picLocks noChangeAspect="1"/>
          </p:cNvPicPr>
          <p:nvPr userDrawn="1"/>
        </p:nvPicPr>
        <p:blipFill>
          <a:blip r:embed="rId3"/>
          <a:srcRect t="24986"/>
          <a:stretch/>
        </p:blipFill>
        <p:spPr>
          <a:xfrm>
            <a:off x="0" y="1713490"/>
            <a:ext cx="12192000" cy="5144510"/>
          </a:xfrm>
          <a:prstGeom prst="rect">
            <a:avLst/>
          </a:prstGeom>
          <a:solidFill>
            <a:schemeClr val="accent1">
              <a:alpha val="10000"/>
            </a:schemeClr>
          </a:solidFill>
        </p:spPr>
      </p:pic>
      <p:sp>
        <p:nvSpPr>
          <p:cNvPr id="6" name="Rectangle 5">
            <a:extLst>
              <a:ext uri="{FF2B5EF4-FFF2-40B4-BE49-F238E27FC236}">
                <a16:creationId xmlns:a16="http://schemas.microsoft.com/office/drawing/2014/main" id="{A9199C11-8546-F3D2-004C-7B41E999BC51}"/>
              </a:ext>
            </a:extLst>
          </p:cNvPr>
          <p:cNvSpPr/>
          <p:nvPr userDrawn="1"/>
        </p:nvSpPr>
        <p:spPr>
          <a:xfrm>
            <a:off x="0" y="1718679"/>
            <a:ext cx="12192000" cy="5753684"/>
          </a:xfrm>
          <a:prstGeom prst="rect">
            <a:avLst/>
          </a:prstGeom>
          <a:gradFill>
            <a:gsLst>
              <a:gs pos="0">
                <a:schemeClr val="accent1">
                  <a:lumMod val="0"/>
                  <a:lumOff val="100000"/>
                </a:schemeClr>
              </a:gs>
              <a:gs pos="100000">
                <a:schemeClr val="accent1">
                  <a:lumMod val="5000"/>
                  <a:lumOff val="95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2943" y="364547"/>
            <a:ext cx="11423654" cy="1325563"/>
          </a:xfrm>
        </p:spPr>
        <p:txBody>
          <a:bodyPr/>
          <a:lstStyle>
            <a:lvl1pPr>
              <a:defRPr>
                <a:solidFill>
                  <a:srgbClr val="8B8E90"/>
                </a:solidFill>
              </a:defRPr>
            </a:lvl1pPr>
          </a:lstStyle>
          <a:p>
            <a:r>
              <a:rPr lang="en-US" dirty="0"/>
              <a:t>Click to edit Master title style</a:t>
            </a:r>
          </a:p>
        </p:txBody>
      </p:sp>
      <p:sp>
        <p:nvSpPr>
          <p:cNvPr id="7" name="Content Placeholder 6"/>
          <p:cNvSpPr>
            <a:spLocks noGrp="1"/>
          </p:cNvSpPr>
          <p:nvPr>
            <p:ph sz="quarter" idx="10"/>
          </p:nvPr>
        </p:nvSpPr>
        <p:spPr>
          <a:xfrm>
            <a:off x="332942" y="1713490"/>
            <a:ext cx="11423654" cy="3454400"/>
          </a:xfrm>
        </p:spPr>
        <p:txBody>
          <a:bodyPr/>
          <a:lstStyle>
            <a:lvl1pPr>
              <a:defRPr>
                <a:solidFill>
                  <a:srgbClr val="0A2040"/>
                </a:solidFill>
              </a:defRPr>
            </a:lvl1pPr>
            <a:lvl2pPr>
              <a:defRPr>
                <a:solidFill>
                  <a:srgbClr val="FFB55D"/>
                </a:solidFill>
              </a:defRPr>
            </a:lvl2pPr>
            <a:lvl3pPr>
              <a:defRPr>
                <a:solidFill>
                  <a:srgbClr val="0A2040"/>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black and white sign with white text&#10;&#10;Description automatically generated">
            <a:extLst>
              <a:ext uri="{FF2B5EF4-FFF2-40B4-BE49-F238E27FC236}">
                <a16:creationId xmlns:a16="http://schemas.microsoft.com/office/drawing/2014/main" id="{134E2A43-0380-A27B-CBA8-878840240C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3912" y="5846707"/>
            <a:ext cx="2810763" cy="768841"/>
          </a:xfrm>
          <a:prstGeom prst="rect">
            <a:avLst/>
          </a:prstGeom>
        </p:spPr>
      </p:pic>
    </p:spTree>
    <p:custDataLst>
      <p:tags r:id="rId1"/>
    </p:custDataLst>
    <p:extLst>
      <p:ext uri="{BB962C8B-B14F-4D97-AF65-F5344CB8AC3E}">
        <p14:creationId xmlns:p14="http://schemas.microsoft.com/office/powerpoint/2010/main" val="403505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2942" y="1690109"/>
            <a:ext cx="5763057" cy="494259"/>
          </a:xfrm>
        </p:spPr>
        <p:txBody>
          <a:bodyPr anchor="b"/>
          <a:lstStyle>
            <a:lvl1pPr marL="0" indent="0">
              <a:buNone/>
              <a:defRPr sz="2400" b="1">
                <a:solidFill>
                  <a:srgbClr val="FFB55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32943" y="2184369"/>
            <a:ext cx="5696474" cy="3531737"/>
          </a:xfrm>
        </p:spPr>
        <p:txBody>
          <a:bodyPr/>
          <a:lstStyle>
            <a:lvl1pPr>
              <a:defRPr>
                <a:solidFill>
                  <a:srgbClr val="0A2040"/>
                </a:solidFill>
              </a:defRPr>
            </a:lvl1pPr>
            <a:lvl2pPr>
              <a:defRPr>
                <a:solidFill>
                  <a:srgbClr val="8B8E90"/>
                </a:solidFill>
              </a:defRPr>
            </a:lvl2pPr>
            <a:lvl3pPr>
              <a:defRPr>
                <a:solidFill>
                  <a:srgbClr val="0A2040"/>
                </a:solidFill>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2069" y="1690109"/>
            <a:ext cx="5791438" cy="494259"/>
          </a:xfrm>
        </p:spPr>
        <p:txBody>
          <a:bodyPr anchor="b"/>
          <a:lstStyle>
            <a:lvl1pPr marL="0" indent="0">
              <a:buNone/>
              <a:defRPr sz="2400" b="1">
                <a:solidFill>
                  <a:srgbClr val="FFB55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032069" y="2184369"/>
            <a:ext cx="5724527" cy="3531737"/>
          </a:xfrm>
        </p:spPr>
        <p:txBody>
          <a:bodyPr/>
          <a:lstStyle>
            <a:lvl1pPr>
              <a:defRPr>
                <a:solidFill>
                  <a:srgbClr val="0A2040"/>
                </a:solidFill>
              </a:defRPr>
            </a:lvl1pPr>
            <a:lvl2pPr>
              <a:defRPr>
                <a:solidFill>
                  <a:srgbClr val="8B8E90"/>
                </a:solidFill>
              </a:defRPr>
            </a:lvl2pPr>
            <a:lvl3pPr>
              <a:defRPr>
                <a:solidFill>
                  <a:srgbClr val="0A2040"/>
                </a:solidFill>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CC1E08A2-D70B-BC5F-BB0A-BE7166799AB0}"/>
              </a:ext>
            </a:extLst>
          </p:cNvPr>
          <p:cNvSpPr>
            <a:spLocks noGrp="1"/>
          </p:cNvSpPr>
          <p:nvPr>
            <p:ph type="title"/>
          </p:nvPr>
        </p:nvSpPr>
        <p:spPr>
          <a:xfrm>
            <a:off x="332943" y="364547"/>
            <a:ext cx="11423654" cy="1325563"/>
          </a:xfrm>
        </p:spPr>
        <p:txBody>
          <a:bodyPr/>
          <a:lstStyle>
            <a:lvl1pPr>
              <a:defRPr>
                <a:solidFill>
                  <a:srgbClr val="8B8E90"/>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730988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332943" y="3726143"/>
            <a:ext cx="7429518" cy="1800014"/>
          </a:xfrm>
        </p:spPr>
        <p:txBody>
          <a:bodyPr/>
          <a:lstStyle>
            <a:lvl1pPr>
              <a:defRPr>
                <a:solidFill>
                  <a:srgbClr val="0A2040"/>
                </a:solidFill>
              </a:defRPr>
            </a:lvl1pPr>
            <a:lvl2pPr>
              <a:defRPr>
                <a:solidFill>
                  <a:srgbClr val="898989"/>
                </a:solidFill>
              </a:defRPr>
            </a:lvl2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3" name="Content Placeholder 12"/>
          <p:cNvSpPr>
            <a:spLocks noGrp="1"/>
          </p:cNvSpPr>
          <p:nvPr>
            <p:ph sz="quarter" idx="12"/>
          </p:nvPr>
        </p:nvSpPr>
        <p:spPr>
          <a:xfrm>
            <a:off x="333374" y="1830099"/>
            <a:ext cx="7429518" cy="1755866"/>
          </a:xfrm>
        </p:spPr>
        <p:txBody>
          <a:bodyPr/>
          <a:lstStyle>
            <a:lvl1pPr>
              <a:defRPr>
                <a:solidFill>
                  <a:srgbClr val="0A2040"/>
                </a:solidFill>
              </a:defRPr>
            </a:lvl1pPr>
            <a:lvl2pPr>
              <a:defRPr>
                <a:solidFill>
                  <a:srgbClr val="898989"/>
                </a:solidFill>
              </a:defRPr>
            </a:lvl2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5" name="Picture Placeholder 14"/>
          <p:cNvSpPr>
            <a:spLocks noGrp="1"/>
          </p:cNvSpPr>
          <p:nvPr>
            <p:ph type="pic" sz="quarter" idx="13"/>
          </p:nvPr>
        </p:nvSpPr>
        <p:spPr>
          <a:xfrm>
            <a:off x="8035418" y="1830099"/>
            <a:ext cx="3721178" cy="1755866"/>
          </a:xfrm>
        </p:spPr>
        <p:txBody>
          <a:bodyPr/>
          <a:lstStyle/>
          <a:p>
            <a:endParaRPr lang="en-US"/>
          </a:p>
        </p:txBody>
      </p:sp>
      <p:sp>
        <p:nvSpPr>
          <p:cNvPr id="17" name="Picture Placeholder 16"/>
          <p:cNvSpPr>
            <a:spLocks noGrp="1"/>
          </p:cNvSpPr>
          <p:nvPr>
            <p:ph type="pic" sz="quarter" idx="14"/>
          </p:nvPr>
        </p:nvSpPr>
        <p:spPr>
          <a:xfrm>
            <a:off x="8030817" y="3725954"/>
            <a:ext cx="3726406" cy="1800014"/>
          </a:xfrm>
        </p:spPr>
        <p:txBody>
          <a:bodyPr/>
          <a:lstStyle/>
          <a:p>
            <a:endParaRPr lang="en-US" dirty="0"/>
          </a:p>
        </p:txBody>
      </p:sp>
      <p:sp>
        <p:nvSpPr>
          <p:cNvPr id="3" name="Title 1">
            <a:extLst>
              <a:ext uri="{FF2B5EF4-FFF2-40B4-BE49-F238E27FC236}">
                <a16:creationId xmlns:a16="http://schemas.microsoft.com/office/drawing/2014/main" id="{3B52873D-4D0C-018A-3009-70B9ED2F8212}"/>
              </a:ext>
            </a:extLst>
          </p:cNvPr>
          <p:cNvSpPr>
            <a:spLocks noGrp="1"/>
          </p:cNvSpPr>
          <p:nvPr>
            <p:ph type="title"/>
          </p:nvPr>
        </p:nvSpPr>
        <p:spPr>
          <a:xfrm>
            <a:off x="332943" y="364547"/>
            <a:ext cx="11423654" cy="1325563"/>
          </a:xfrm>
        </p:spPr>
        <p:txBody>
          <a:bodyPr/>
          <a:lstStyle>
            <a:lvl1pPr>
              <a:defRPr>
                <a:solidFill>
                  <a:srgbClr val="8B8E90"/>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496274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6310B-2CF4-3778-04EB-75E91F64A76F}"/>
              </a:ext>
            </a:extLst>
          </p:cNvPr>
          <p:cNvSpPr>
            <a:spLocks noGrp="1"/>
          </p:cNvSpPr>
          <p:nvPr>
            <p:ph type="title"/>
          </p:nvPr>
        </p:nvSpPr>
        <p:spPr/>
        <p:txBody>
          <a:bodyPr/>
          <a:lstStyle>
            <a:lvl1pPr>
              <a:defRPr>
                <a:solidFill>
                  <a:srgbClr val="0A2040"/>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449915AD-49D2-7D2F-1BD9-74B9A1092B1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15FC092-7CF1-2276-72C4-E0A0982E886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2062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ictur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49915AD-49D2-7D2F-1BD9-74B9A1092B1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15FC092-7CF1-2276-72C4-E0A0982E886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9352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descr="A black background with blue text&#10;&#10;Description automatically generated">
            <a:extLst>
              <a:ext uri="{FF2B5EF4-FFF2-40B4-BE49-F238E27FC236}">
                <a16:creationId xmlns:a16="http://schemas.microsoft.com/office/drawing/2014/main" id="{2161A1E3-6CE4-D028-CD69-F64B6E27B9A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6295" y="5825911"/>
            <a:ext cx="2794188" cy="764307"/>
          </a:xfrm>
          <a:prstGeom prst="rect">
            <a:avLst/>
          </a:prstGeom>
        </p:spPr>
      </p:pic>
    </p:spTree>
    <p:extLst>
      <p:ext uri="{BB962C8B-B14F-4D97-AF65-F5344CB8AC3E}">
        <p14:creationId xmlns:p14="http://schemas.microsoft.com/office/powerpoint/2010/main" val="1449490957"/>
      </p:ext>
    </p:extLst>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 id="2147483679" r:id="rId4"/>
    <p:sldLayoutId id="2147483663" r:id="rId5"/>
    <p:sldLayoutId id="2147483681" r:id="rId6"/>
    <p:sldLayoutId id="2147483680" r:id="rId7"/>
    <p:sldLayoutId id="2147483682" r:id="rId8"/>
  </p:sldLayoutIdLst>
  <p:txStyles>
    <p:titleStyle>
      <a:lvl1pPr algn="l" defTabSz="914400" rtl="0" eaLnBrk="1" latinLnBrk="0" hangingPunct="1">
        <a:lnSpc>
          <a:spcPct val="90000"/>
        </a:lnSpc>
        <a:spcBef>
          <a:spcPct val="0"/>
        </a:spcBef>
        <a:buNone/>
        <a:defRPr sz="4400" b="1" i="0" kern="1200">
          <a:solidFill>
            <a:srgbClr val="8B8E90"/>
          </a:solidFill>
          <a:latin typeface="Myriad Pro Cond" panose="020B0506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1" kern="1200">
          <a:solidFill>
            <a:srgbClr val="0A2040"/>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FB55D"/>
          </a:solidFill>
          <a:latin typeface="Minion Pro" panose="020405030503060202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A2040"/>
          </a:solidFill>
          <a:latin typeface="Minion Pro" panose="020405030503060202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ion Pro" panose="020405030503060202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ion Pro" panose="020405030503060202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A3B963-C43F-FE70-9D6D-3EDA1D677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3" y="26504"/>
            <a:ext cx="12099235" cy="6805820"/>
          </a:xfrm>
          <a:prstGeom prst="rect">
            <a:avLst/>
          </a:prstGeom>
        </p:spPr>
      </p:pic>
    </p:spTree>
    <p:extLst>
      <p:ext uri="{BB962C8B-B14F-4D97-AF65-F5344CB8AC3E}">
        <p14:creationId xmlns:p14="http://schemas.microsoft.com/office/powerpoint/2010/main" val="13188377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
  <p:tag name="ARTICULATE_DESIGN_ID_OFFICE THEME" val="ZDFfUi83"/>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2744</TotalTime>
  <Words>0</Words>
  <Application>Microsoft Macintosh PowerPoint</Application>
  <PresentationFormat>Widescreen</PresentationFormat>
  <Paragraphs>0</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Helvetica Neue</vt:lpstr>
      <vt:lpstr>Minion Pro</vt:lpstr>
      <vt:lpstr>Myriad Pro Cond</vt:lpstr>
      <vt:lpstr>Myriad Pro Light</vt:lpstr>
      <vt:lpstr>Office Theme</vt:lpstr>
      <vt:lpstr>PowerPoint Presentation</vt:lpstr>
    </vt:vector>
  </TitlesOfParts>
  <Company>UMKC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Barker, Kendra L</dc:creator>
  <cp:lastModifiedBy>Melissa Gagnon</cp:lastModifiedBy>
  <cp:revision>99</cp:revision>
  <dcterms:created xsi:type="dcterms:W3CDTF">2017-10-19T14:29:41Z</dcterms:created>
  <dcterms:modified xsi:type="dcterms:W3CDTF">2026-05-12T19:53:07Z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6C20144C-0AD0-4CE7-9B12-88696D45CBD6</vt:lpwstr>
  </property>
  <property fmtid="{D5CDD505-2E9C-101B-9397-08002B2CF9AE}" pid="3" name="ArticulatePath">
    <vt:lpwstr>508_compliant_basic_slides_mg</vt:lpwstr>
  </property>
</Properties>
</file>