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78"/>
  </p:notesMasterIdLst>
  <p:sldIdLst>
    <p:sldId id="256" r:id="rId3"/>
    <p:sldId id="2145706667" r:id="rId4"/>
    <p:sldId id="2091" r:id="rId5"/>
    <p:sldId id="2145706560" r:id="rId6"/>
    <p:sldId id="292" r:id="rId7"/>
    <p:sldId id="2145706609" r:id="rId8"/>
    <p:sldId id="2145706607" r:id="rId9"/>
    <p:sldId id="2145706556" r:id="rId10"/>
    <p:sldId id="2145706608" r:id="rId11"/>
    <p:sldId id="2145706557" r:id="rId12"/>
    <p:sldId id="2145706597" r:id="rId13"/>
    <p:sldId id="2145706598" r:id="rId14"/>
    <p:sldId id="2145706599" r:id="rId15"/>
    <p:sldId id="2145706600" r:id="rId16"/>
    <p:sldId id="2145706601" r:id="rId17"/>
    <p:sldId id="2145706596" r:id="rId18"/>
    <p:sldId id="2145706563" r:id="rId19"/>
    <p:sldId id="2145706595" r:id="rId20"/>
    <p:sldId id="257" r:id="rId21"/>
    <p:sldId id="266" r:id="rId22"/>
    <p:sldId id="265" r:id="rId23"/>
    <p:sldId id="258" r:id="rId24"/>
    <p:sldId id="261" r:id="rId25"/>
    <p:sldId id="2145706666" r:id="rId26"/>
    <p:sldId id="2145706648" r:id="rId27"/>
    <p:sldId id="2145706649" r:id="rId28"/>
    <p:sldId id="2145706650" r:id="rId29"/>
    <p:sldId id="267" r:id="rId30"/>
    <p:sldId id="2145706610" r:id="rId31"/>
    <p:sldId id="2145706626" r:id="rId32"/>
    <p:sldId id="2145706547" r:id="rId33"/>
    <p:sldId id="2145706548" r:id="rId34"/>
    <p:sldId id="2145706552" r:id="rId35"/>
    <p:sldId id="2145706651" r:id="rId36"/>
    <p:sldId id="263" r:id="rId37"/>
    <p:sldId id="2145706550" r:id="rId38"/>
    <p:sldId id="2145706551" r:id="rId39"/>
    <p:sldId id="2145706654" r:id="rId40"/>
    <p:sldId id="2145706652" r:id="rId41"/>
    <p:sldId id="2145706653" r:id="rId42"/>
    <p:sldId id="2145706618" r:id="rId43"/>
    <p:sldId id="2145706611" r:id="rId44"/>
    <p:sldId id="2145706619" r:id="rId45"/>
    <p:sldId id="260" r:id="rId46"/>
    <p:sldId id="259" r:id="rId47"/>
    <p:sldId id="2145706549" r:id="rId48"/>
    <p:sldId id="2145706554" r:id="rId49"/>
    <p:sldId id="2145706555" r:id="rId50"/>
    <p:sldId id="283" r:id="rId51"/>
    <p:sldId id="2145706559" r:id="rId52"/>
    <p:sldId id="342" r:id="rId53"/>
    <p:sldId id="2145706647" r:id="rId54"/>
    <p:sldId id="279" r:id="rId55"/>
    <p:sldId id="278" r:id="rId56"/>
    <p:sldId id="274" r:id="rId57"/>
    <p:sldId id="280" r:id="rId58"/>
    <p:sldId id="2145706603" r:id="rId59"/>
    <p:sldId id="2145706604" r:id="rId60"/>
    <p:sldId id="2145706622" r:id="rId61"/>
    <p:sldId id="2145706613" r:id="rId62"/>
    <p:sldId id="2145706655" r:id="rId63"/>
    <p:sldId id="2145706605" r:id="rId64"/>
    <p:sldId id="2145706620" r:id="rId65"/>
    <p:sldId id="2145706623" r:id="rId66"/>
    <p:sldId id="2145706624" r:id="rId67"/>
    <p:sldId id="2145706656" r:id="rId68"/>
    <p:sldId id="2145706664" r:id="rId69"/>
    <p:sldId id="2145706614" r:id="rId70"/>
    <p:sldId id="2145706606" r:id="rId71"/>
    <p:sldId id="2145706628" r:id="rId72"/>
    <p:sldId id="2145706665" r:id="rId73"/>
    <p:sldId id="2145706546" r:id="rId74"/>
    <p:sldId id="262" r:id="rId75"/>
    <p:sldId id="269" r:id="rId76"/>
    <p:sldId id="2145706629"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936249-5878-9C0C-31FE-DC1CA695528B}" name="Rutkowski, Beth" initials="BR" userId="S::BRutkowski@mednet.ucla.edu::28b4d559-5609-4577-a655-1a6c0000dce4" providerId="AD"/>
  <p188:author id="{94E07F60-A3B8-AD29-68D7-C0073F202CE0}" name="Freese, Thomas E." initials="TF" userId="S::TFreese@mednet.ucla.edu::d5c16bb8-e529-4788-8372-f42a74891c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69" autoAdjust="0"/>
    <p:restoredTop sz="73249" autoAdjust="0"/>
  </p:normalViewPr>
  <p:slideViewPr>
    <p:cSldViewPr snapToGrid="0">
      <p:cViewPr varScale="1">
        <p:scale>
          <a:sx n="81" d="100"/>
          <a:sy n="81" d="100"/>
        </p:scale>
        <p:origin x="618" y="84"/>
      </p:cViewPr>
      <p:guideLst/>
    </p:cSldViewPr>
  </p:slideViewPr>
  <p:notesTextViewPr>
    <p:cViewPr>
      <p:scale>
        <a:sx n="1" d="1"/>
        <a:sy n="1" d="1"/>
      </p:scale>
      <p:origin x="0" y="0"/>
    </p:cViewPr>
  </p:notesTextViewPr>
  <p:sorterViewPr>
    <p:cViewPr>
      <p:scale>
        <a:sx n="90" d="100"/>
        <a:sy n="90" d="100"/>
      </p:scale>
      <p:origin x="0" y="0"/>
    </p:cViewPr>
  </p:sorterViewPr>
  <p:notesViewPr>
    <p:cSldViewPr snapToGrid="0" showGuides="1">
      <p:cViewPr varScale="1">
        <p:scale>
          <a:sx n="62" d="100"/>
          <a:sy n="62" d="100"/>
        </p:scale>
        <p:origin x="1940" y="28"/>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A75F5E-1719-4A75-B990-D5EAF4B46DC2}" type="doc">
      <dgm:prSet loTypeId="urn:microsoft.com/office/officeart/2016/7/layout/BasicLinearProcessNumbered" loCatId="process" qsTypeId="urn:microsoft.com/office/officeart/2005/8/quickstyle/simple2" qsCatId="simple" csTypeId="urn:microsoft.com/office/officeart/2005/8/colors/accent1_2" csCatId="accent1" phldr="1"/>
      <dgm:spPr/>
      <dgm:t>
        <a:bodyPr/>
        <a:lstStyle/>
        <a:p>
          <a:endParaRPr lang="en-US"/>
        </a:p>
      </dgm:t>
    </dgm:pt>
    <dgm:pt modelId="{96699DE2-F64C-4569-87A7-2F1A7167D907}">
      <dgm:prSet/>
      <dgm:spPr/>
      <dgm:t>
        <a:bodyPr/>
        <a:lstStyle/>
        <a:p>
          <a:r>
            <a:rPr lang="en-US" dirty="0"/>
            <a:t>Identify at least three (3) key aspects of the </a:t>
          </a:r>
          <a:r>
            <a:rPr lang="en-US" b="1" dirty="0"/>
            <a:t>epidemiology of hepatitis C virus (HCV)</a:t>
          </a:r>
          <a:r>
            <a:rPr lang="en-US" dirty="0"/>
            <a:t>, including its transmission, prevalence, and high-risk populations.</a:t>
          </a:r>
        </a:p>
      </dgm:t>
    </dgm:pt>
    <dgm:pt modelId="{B9ECB37B-B079-420B-A7CB-93ED10677241}" type="parTrans" cxnId="{9110631E-C018-4862-B62E-6A3F6C7A4F70}">
      <dgm:prSet/>
      <dgm:spPr/>
      <dgm:t>
        <a:bodyPr/>
        <a:lstStyle/>
        <a:p>
          <a:endParaRPr lang="en-US"/>
        </a:p>
      </dgm:t>
    </dgm:pt>
    <dgm:pt modelId="{98594DC6-D0C9-4FB0-A079-F976D48AEEDB}" type="sibTrans" cxnId="{9110631E-C018-4862-B62E-6A3F6C7A4F70}">
      <dgm:prSet phldrT="1" phldr="0"/>
      <dgm:spPr/>
      <dgm:t>
        <a:bodyPr/>
        <a:lstStyle/>
        <a:p>
          <a:r>
            <a:rPr lang="en-US"/>
            <a:t>1</a:t>
          </a:r>
        </a:p>
      </dgm:t>
    </dgm:pt>
    <dgm:pt modelId="{DC7D315A-B102-438F-977B-76B0AFFE99AD}">
      <dgm:prSet/>
      <dgm:spPr/>
      <dgm:t>
        <a:bodyPr/>
        <a:lstStyle/>
        <a:p>
          <a:r>
            <a:rPr lang="en-US" dirty="0"/>
            <a:t>Explain at least two (2) recent </a:t>
          </a:r>
          <a:r>
            <a:rPr lang="en-US" b="1" dirty="0"/>
            <a:t>advances in HCV treatment</a:t>
          </a:r>
          <a:r>
            <a:rPr lang="en-US" dirty="0"/>
            <a:t>, highlighting the differences and advantages of each treatment approach.</a:t>
          </a:r>
        </a:p>
      </dgm:t>
    </dgm:pt>
    <dgm:pt modelId="{A553AAFB-FEE5-4810-9F8C-9F61FF83F2B1}" type="parTrans" cxnId="{6315C805-2420-4460-860D-F5377A009583}">
      <dgm:prSet/>
      <dgm:spPr/>
      <dgm:t>
        <a:bodyPr/>
        <a:lstStyle/>
        <a:p>
          <a:endParaRPr lang="en-US"/>
        </a:p>
      </dgm:t>
    </dgm:pt>
    <dgm:pt modelId="{984CDC9B-5920-4395-839D-EC8814863471}" type="sibTrans" cxnId="{6315C805-2420-4460-860D-F5377A009583}">
      <dgm:prSet phldrT="2" phldr="0"/>
      <dgm:spPr/>
      <dgm:t>
        <a:bodyPr/>
        <a:lstStyle/>
        <a:p>
          <a:r>
            <a:rPr lang="en-US"/>
            <a:t>2</a:t>
          </a:r>
        </a:p>
      </dgm:t>
    </dgm:pt>
    <dgm:pt modelId="{3310823F-915A-46BB-987F-B964C6761726}">
      <dgm:prSet/>
      <dgm:spPr/>
      <dgm:t>
        <a:bodyPr/>
        <a:lstStyle/>
        <a:p>
          <a:r>
            <a:rPr lang="en-US" dirty="0"/>
            <a:t>Describe at least two (2) benefits of </a:t>
          </a:r>
          <a:r>
            <a:rPr lang="en-US" b="1" dirty="0"/>
            <a:t>integrating HCV testing and treatment into MAT and OTP</a:t>
          </a:r>
          <a:r>
            <a:rPr lang="en-US" dirty="0"/>
            <a:t> care settings.</a:t>
          </a:r>
        </a:p>
      </dgm:t>
      <dgm:extLst>
        <a:ext uri="{E40237B7-FDA0-4F09-8148-C483321AD2D9}">
          <dgm14:cNvPr xmlns:dgm14="http://schemas.microsoft.com/office/drawing/2010/diagram" id="0" name="" descr="Learning Objective #1: Identify at least three (3) key aspects of the epidemiology of hepatitis C virus (HCV), including its transmission, prevalence, and high-risk populations.&#10;&#10;Learning Objective #2: Explain at least two (2) recent advances in HCV treatment, highlighting the differences and advantages of each treatment approach.&#10;&#10;Learning Objective #3: Describe at least two (2) benefits of integrating HCV testing and treatment into MAT and OTP care settings.&#10;"/>
        </a:ext>
      </dgm:extLst>
    </dgm:pt>
    <dgm:pt modelId="{7051AE89-F4E3-467E-B496-6E5F6EC23508}" type="parTrans" cxnId="{FCAFECDD-DD94-44B7-8F81-51939DDACE87}">
      <dgm:prSet/>
      <dgm:spPr/>
      <dgm:t>
        <a:bodyPr/>
        <a:lstStyle/>
        <a:p>
          <a:endParaRPr lang="en-US"/>
        </a:p>
      </dgm:t>
    </dgm:pt>
    <dgm:pt modelId="{2B94400B-8888-47E0-97E7-09C3E4EE376E}" type="sibTrans" cxnId="{FCAFECDD-DD94-44B7-8F81-51939DDACE87}">
      <dgm:prSet phldrT="3" phldr="0"/>
      <dgm:spPr/>
      <dgm:t>
        <a:bodyPr/>
        <a:lstStyle/>
        <a:p>
          <a:r>
            <a:rPr lang="en-US"/>
            <a:t>3</a:t>
          </a:r>
        </a:p>
      </dgm:t>
    </dgm:pt>
    <dgm:pt modelId="{67A4B7DC-3B7E-4DF4-A814-A5105BB3CC57}" type="pres">
      <dgm:prSet presAssocID="{3BA75F5E-1719-4A75-B990-D5EAF4B46DC2}" presName="Name0" presStyleCnt="0">
        <dgm:presLayoutVars>
          <dgm:animLvl val="lvl"/>
          <dgm:resizeHandles val="exact"/>
        </dgm:presLayoutVars>
      </dgm:prSet>
      <dgm:spPr/>
    </dgm:pt>
    <dgm:pt modelId="{72B207F1-17E8-4A3E-9823-886600BAF0F8}" type="pres">
      <dgm:prSet presAssocID="{96699DE2-F64C-4569-87A7-2F1A7167D907}" presName="compositeNode" presStyleCnt="0">
        <dgm:presLayoutVars>
          <dgm:bulletEnabled val="1"/>
        </dgm:presLayoutVars>
      </dgm:prSet>
      <dgm:spPr/>
    </dgm:pt>
    <dgm:pt modelId="{D6D280AE-31DA-491A-87DC-027CB019CF93}" type="pres">
      <dgm:prSet presAssocID="{96699DE2-F64C-4569-87A7-2F1A7167D907}" presName="bgRect" presStyleLbl="bgAccFollowNode1" presStyleIdx="0" presStyleCnt="3"/>
      <dgm:spPr/>
    </dgm:pt>
    <dgm:pt modelId="{3054F6C4-CA3F-47F4-B546-8DA863DF0F9A}" type="pres">
      <dgm:prSet presAssocID="{98594DC6-D0C9-4FB0-A079-F976D48AEEDB}" presName="sibTransNodeCircle" presStyleLbl="alignNode1" presStyleIdx="0" presStyleCnt="6">
        <dgm:presLayoutVars>
          <dgm:chMax val="0"/>
          <dgm:bulletEnabled/>
        </dgm:presLayoutVars>
      </dgm:prSet>
      <dgm:spPr/>
    </dgm:pt>
    <dgm:pt modelId="{6F31C3D8-BCA3-43C1-83DB-B712873F43AE}" type="pres">
      <dgm:prSet presAssocID="{96699DE2-F64C-4569-87A7-2F1A7167D907}" presName="bottomLine" presStyleLbl="alignNode1" presStyleIdx="1" presStyleCnt="6">
        <dgm:presLayoutVars/>
      </dgm:prSet>
      <dgm:spPr/>
    </dgm:pt>
    <dgm:pt modelId="{5E144D8D-CC71-41B0-B853-C81EFCD04E58}" type="pres">
      <dgm:prSet presAssocID="{96699DE2-F64C-4569-87A7-2F1A7167D907}" presName="nodeText" presStyleLbl="bgAccFollowNode1" presStyleIdx="0" presStyleCnt="3">
        <dgm:presLayoutVars>
          <dgm:bulletEnabled val="1"/>
        </dgm:presLayoutVars>
      </dgm:prSet>
      <dgm:spPr/>
    </dgm:pt>
    <dgm:pt modelId="{C36DF515-9031-4C5E-9D7D-173D04480DD8}" type="pres">
      <dgm:prSet presAssocID="{98594DC6-D0C9-4FB0-A079-F976D48AEEDB}" presName="sibTrans" presStyleCnt="0"/>
      <dgm:spPr/>
    </dgm:pt>
    <dgm:pt modelId="{844AC94B-65DD-4881-9E46-C91C94229959}" type="pres">
      <dgm:prSet presAssocID="{DC7D315A-B102-438F-977B-76B0AFFE99AD}" presName="compositeNode" presStyleCnt="0">
        <dgm:presLayoutVars>
          <dgm:bulletEnabled val="1"/>
        </dgm:presLayoutVars>
      </dgm:prSet>
      <dgm:spPr/>
    </dgm:pt>
    <dgm:pt modelId="{0F1C25F6-1C9E-40D3-B8E9-72417A89BE6F}" type="pres">
      <dgm:prSet presAssocID="{DC7D315A-B102-438F-977B-76B0AFFE99AD}" presName="bgRect" presStyleLbl="bgAccFollowNode1" presStyleIdx="1" presStyleCnt="3"/>
      <dgm:spPr/>
    </dgm:pt>
    <dgm:pt modelId="{2F73D04B-4A30-4233-B3DF-515452737052}" type="pres">
      <dgm:prSet presAssocID="{984CDC9B-5920-4395-839D-EC8814863471}" presName="sibTransNodeCircle" presStyleLbl="alignNode1" presStyleIdx="2" presStyleCnt="6">
        <dgm:presLayoutVars>
          <dgm:chMax val="0"/>
          <dgm:bulletEnabled/>
        </dgm:presLayoutVars>
      </dgm:prSet>
      <dgm:spPr/>
    </dgm:pt>
    <dgm:pt modelId="{41C2412F-07AE-45F7-A7AE-0347569F6501}" type="pres">
      <dgm:prSet presAssocID="{DC7D315A-B102-438F-977B-76B0AFFE99AD}" presName="bottomLine" presStyleLbl="alignNode1" presStyleIdx="3" presStyleCnt="6">
        <dgm:presLayoutVars/>
      </dgm:prSet>
      <dgm:spPr/>
    </dgm:pt>
    <dgm:pt modelId="{9E3DB004-B677-492D-ADB7-E0FB4C51FCF2}" type="pres">
      <dgm:prSet presAssocID="{DC7D315A-B102-438F-977B-76B0AFFE99AD}" presName="nodeText" presStyleLbl="bgAccFollowNode1" presStyleIdx="1" presStyleCnt="3">
        <dgm:presLayoutVars>
          <dgm:bulletEnabled val="1"/>
        </dgm:presLayoutVars>
      </dgm:prSet>
      <dgm:spPr/>
    </dgm:pt>
    <dgm:pt modelId="{D896400E-5CB0-40DA-B97A-507E12896DC1}" type="pres">
      <dgm:prSet presAssocID="{984CDC9B-5920-4395-839D-EC8814863471}" presName="sibTrans" presStyleCnt="0"/>
      <dgm:spPr/>
    </dgm:pt>
    <dgm:pt modelId="{3D1F150D-EBDB-4F72-B12F-F292017440BB}" type="pres">
      <dgm:prSet presAssocID="{3310823F-915A-46BB-987F-B964C6761726}" presName="compositeNode" presStyleCnt="0">
        <dgm:presLayoutVars>
          <dgm:bulletEnabled val="1"/>
        </dgm:presLayoutVars>
      </dgm:prSet>
      <dgm:spPr/>
    </dgm:pt>
    <dgm:pt modelId="{C98595C0-6817-4F76-9D9A-A2FBD4449808}" type="pres">
      <dgm:prSet presAssocID="{3310823F-915A-46BB-987F-B964C6761726}" presName="bgRect" presStyleLbl="bgAccFollowNode1" presStyleIdx="2" presStyleCnt="3"/>
      <dgm:spPr/>
    </dgm:pt>
    <dgm:pt modelId="{80C8D51F-8192-4F81-A67C-2A7F5F437AC6}" type="pres">
      <dgm:prSet presAssocID="{2B94400B-8888-47E0-97E7-09C3E4EE376E}" presName="sibTransNodeCircle" presStyleLbl="alignNode1" presStyleIdx="4" presStyleCnt="6">
        <dgm:presLayoutVars>
          <dgm:chMax val="0"/>
          <dgm:bulletEnabled/>
        </dgm:presLayoutVars>
      </dgm:prSet>
      <dgm:spPr/>
    </dgm:pt>
    <dgm:pt modelId="{5CF71EAE-2DD7-4153-8A90-9B901CD11A8C}" type="pres">
      <dgm:prSet presAssocID="{3310823F-915A-46BB-987F-B964C6761726}" presName="bottomLine" presStyleLbl="alignNode1" presStyleIdx="5" presStyleCnt="6">
        <dgm:presLayoutVars/>
      </dgm:prSet>
      <dgm:spPr/>
    </dgm:pt>
    <dgm:pt modelId="{568CC196-41F5-4F63-87FE-1EF60B693FF1}" type="pres">
      <dgm:prSet presAssocID="{3310823F-915A-46BB-987F-B964C6761726}" presName="nodeText" presStyleLbl="bgAccFollowNode1" presStyleIdx="2" presStyleCnt="3">
        <dgm:presLayoutVars>
          <dgm:bulletEnabled val="1"/>
        </dgm:presLayoutVars>
      </dgm:prSet>
      <dgm:spPr/>
    </dgm:pt>
  </dgm:ptLst>
  <dgm:cxnLst>
    <dgm:cxn modelId="{5D10DE01-B40D-4AD6-A90F-59D8DEE2FBAE}" type="presOf" srcId="{3310823F-915A-46BB-987F-B964C6761726}" destId="{568CC196-41F5-4F63-87FE-1EF60B693FF1}" srcOrd="1" destOrd="0" presId="urn:microsoft.com/office/officeart/2016/7/layout/BasicLinearProcessNumbered"/>
    <dgm:cxn modelId="{6315C805-2420-4460-860D-F5377A009583}" srcId="{3BA75F5E-1719-4A75-B990-D5EAF4B46DC2}" destId="{DC7D315A-B102-438F-977B-76B0AFFE99AD}" srcOrd="1" destOrd="0" parTransId="{A553AAFB-FEE5-4810-9F8C-9F61FF83F2B1}" sibTransId="{984CDC9B-5920-4395-839D-EC8814863471}"/>
    <dgm:cxn modelId="{9110631E-C018-4862-B62E-6A3F6C7A4F70}" srcId="{3BA75F5E-1719-4A75-B990-D5EAF4B46DC2}" destId="{96699DE2-F64C-4569-87A7-2F1A7167D907}" srcOrd="0" destOrd="0" parTransId="{B9ECB37B-B079-420B-A7CB-93ED10677241}" sibTransId="{98594DC6-D0C9-4FB0-A079-F976D48AEEDB}"/>
    <dgm:cxn modelId="{571AB21F-88E5-45FD-9AB7-F5799AEA577D}" type="presOf" srcId="{96699DE2-F64C-4569-87A7-2F1A7167D907}" destId="{D6D280AE-31DA-491A-87DC-027CB019CF93}" srcOrd="0" destOrd="0" presId="urn:microsoft.com/office/officeart/2016/7/layout/BasicLinearProcessNumbered"/>
    <dgm:cxn modelId="{0CDF1823-CD7A-42F8-835F-C22656686D17}" type="presOf" srcId="{984CDC9B-5920-4395-839D-EC8814863471}" destId="{2F73D04B-4A30-4233-B3DF-515452737052}" srcOrd="0" destOrd="0" presId="urn:microsoft.com/office/officeart/2016/7/layout/BasicLinearProcessNumbered"/>
    <dgm:cxn modelId="{7BC67330-2CC4-4785-97EA-FC012450E6BF}" type="presOf" srcId="{DC7D315A-B102-438F-977B-76B0AFFE99AD}" destId="{0F1C25F6-1C9E-40D3-B8E9-72417A89BE6F}" srcOrd="0" destOrd="0" presId="urn:microsoft.com/office/officeart/2016/7/layout/BasicLinearProcessNumbered"/>
    <dgm:cxn modelId="{65AFE35F-290D-4417-802C-7A8B71C27A87}" type="presOf" srcId="{98594DC6-D0C9-4FB0-A079-F976D48AEEDB}" destId="{3054F6C4-CA3F-47F4-B546-8DA863DF0F9A}" srcOrd="0" destOrd="0" presId="urn:microsoft.com/office/officeart/2016/7/layout/BasicLinearProcessNumbered"/>
    <dgm:cxn modelId="{DBC5D745-82E6-4742-86B2-9410F7F6D25A}" type="presOf" srcId="{3BA75F5E-1719-4A75-B990-D5EAF4B46DC2}" destId="{67A4B7DC-3B7E-4DF4-A814-A5105BB3CC57}" srcOrd="0" destOrd="0" presId="urn:microsoft.com/office/officeart/2016/7/layout/BasicLinearProcessNumbered"/>
    <dgm:cxn modelId="{CFD3BA52-6807-4C97-BF37-6A23E1D8F286}" type="presOf" srcId="{96699DE2-F64C-4569-87A7-2F1A7167D907}" destId="{5E144D8D-CC71-41B0-B853-C81EFCD04E58}" srcOrd="1" destOrd="0" presId="urn:microsoft.com/office/officeart/2016/7/layout/BasicLinearProcessNumbered"/>
    <dgm:cxn modelId="{2DD663AB-7F29-4107-8184-069CE909F2FA}" type="presOf" srcId="{DC7D315A-B102-438F-977B-76B0AFFE99AD}" destId="{9E3DB004-B677-492D-ADB7-E0FB4C51FCF2}" srcOrd="1" destOrd="0" presId="urn:microsoft.com/office/officeart/2016/7/layout/BasicLinearProcessNumbered"/>
    <dgm:cxn modelId="{F74D82DC-FE68-4BFE-ADF7-38BE2BC2BEF2}" type="presOf" srcId="{2B94400B-8888-47E0-97E7-09C3E4EE376E}" destId="{80C8D51F-8192-4F81-A67C-2A7F5F437AC6}" srcOrd="0" destOrd="0" presId="urn:microsoft.com/office/officeart/2016/7/layout/BasicLinearProcessNumbered"/>
    <dgm:cxn modelId="{FCAFECDD-DD94-44B7-8F81-51939DDACE87}" srcId="{3BA75F5E-1719-4A75-B990-D5EAF4B46DC2}" destId="{3310823F-915A-46BB-987F-B964C6761726}" srcOrd="2" destOrd="0" parTransId="{7051AE89-F4E3-467E-B496-6E5F6EC23508}" sibTransId="{2B94400B-8888-47E0-97E7-09C3E4EE376E}"/>
    <dgm:cxn modelId="{23D814F0-B3FA-4041-BA5A-4ED0A17605E4}" type="presOf" srcId="{3310823F-915A-46BB-987F-B964C6761726}" destId="{C98595C0-6817-4F76-9D9A-A2FBD4449808}" srcOrd="0" destOrd="0" presId="urn:microsoft.com/office/officeart/2016/7/layout/BasicLinearProcessNumbered"/>
    <dgm:cxn modelId="{912C353F-4044-4D66-BC41-D53168FB395F}" type="presParOf" srcId="{67A4B7DC-3B7E-4DF4-A814-A5105BB3CC57}" destId="{72B207F1-17E8-4A3E-9823-886600BAF0F8}" srcOrd="0" destOrd="0" presId="urn:microsoft.com/office/officeart/2016/7/layout/BasicLinearProcessNumbered"/>
    <dgm:cxn modelId="{6E599741-D6E3-404D-B363-7E6F0E6F228F}" type="presParOf" srcId="{72B207F1-17E8-4A3E-9823-886600BAF0F8}" destId="{D6D280AE-31DA-491A-87DC-027CB019CF93}" srcOrd="0" destOrd="0" presId="urn:microsoft.com/office/officeart/2016/7/layout/BasicLinearProcessNumbered"/>
    <dgm:cxn modelId="{0D777A5C-F09D-4659-972E-D134DEEEFA5F}" type="presParOf" srcId="{72B207F1-17E8-4A3E-9823-886600BAF0F8}" destId="{3054F6C4-CA3F-47F4-B546-8DA863DF0F9A}" srcOrd="1" destOrd="0" presId="urn:microsoft.com/office/officeart/2016/7/layout/BasicLinearProcessNumbered"/>
    <dgm:cxn modelId="{59A90B6E-E498-48F2-99E0-CA6ECCA207A3}" type="presParOf" srcId="{72B207F1-17E8-4A3E-9823-886600BAF0F8}" destId="{6F31C3D8-BCA3-43C1-83DB-B712873F43AE}" srcOrd="2" destOrd="0" presId="urn:microsoft.com/office/officeart/2016/7/layout/BasicLinearProcessNumbered"/>
    <dgm:cxn modelId="{80586E5E-196A-40BD-8360-938AE9CBE0E5}" type="presParOf" srcId="{72B207F1-17E8-4A3E-9823-886600BAF0F8}" destId="{5E144D8D-CC71-41B0-B853-C81EFCD04E58}" srcOrd="3" destOrd="0" presId="urn:microsoft.com/office/officeart/2016/7/layout/BasicLinearProcessNumbered"/>
    <dgm:cxn modelId="{B26383B0-1534-430E-8736-705C071A4239}" type="presParOf" srcId="{67A4B7DC-3B7E-4DF4-A814-A5105BB3CC57}" destId="{C36DF515-9031-4C5E-9D7D-173D04480DD8}" srcOrd="1" destOrd="0" presId="urn:microsoft.com/office/officeart/2016/7/layout/BasicLinearProcessNumbered"/>
    <dgm:cxn modelId="{E335B4F9-485F-423E-B98F-313C12135434}" type="presParOf" srcId="{67A4B7DC-3B7E-4DF4-A814-A5105BB3CC57}" destId="{844AC94B-65DD-4881-9E46-C91C94229959}" srcOrd="2" destOrd="0" presId="urn:microsoft.com/office/officeart/2016/7/layout/BasicLinearProcessNumbered"/>
    <dgm:cxn modelId="{98D0E2E2-2508-4892-8AD0-6AD52C5A8F27}" type="presParOf" srcId="{844AC94B-65DD-4881-9E46-C91C94229959}" destId="{0F1C25F6-1C9E-40D3-B8E9-72417A89BE6F}" srcOrd="0" destOrd="0" presId="urn:microsoft.com/office/officeart/2016/7/layout/BasicLinearProcessNumbered"/>
    <dgm:cxn modelId="{63F815CD-4C4C-4EF4-AE96-4DCEF1F268AC}" type="presParOf" srcId="{844AC94B-65DD-4881-9E46-C91C94229959}" destId="{2F73D04B-4A30-4233-B3DF-515452737052}" srcOrd="1" destOrd="0" presId="urn:microsoft.com/office/officeart/2016/7/layout/BasicLinearProcessNumbered"/>
    <dgm:cxn modelId="{8410CD55-67A3-46B9-B22A-58DFDFC32596}" type="presParOf" srcId="{844AC94B-65DD-4881-9E46-C91C94229959}" destId="{41C2412F-07AE-45F7-A7AE-0347569F6501}" srcOrd="2" destOrd="0" presId="urn:microsoft.com/office/officeart/2016/7/layout/BasicLinearProcessNumbered"/>
    <dgm:cxn modelId="{DB1C5812-D4EA-4B9B-A581-68F8A171D97B}" type="presParOf" srcId="{844AC94B-65DD-4881-9E46-C91C94229959}" destId="{9E3DB004-B677-492D-ADB7-E0FB4C51FCF2}" srcOrd="3" destOrd="0" presId="urn:microsoft.com/office/officeart/2016/7/layout/BasicLinearProcessNumbered"/>
    <dgm:cxn modelId="{C896CBE6-FC95-4A6A-9E43-7574BAF0315A}" type="presParOf" srcId="{67A4B7DC-3B7E-4DF4-A814-A5105BB3CC57}" destId="{D896400E-5CB0-40DA-B97A-507E12896DC1}" srcOrd="3" destOrd="0" presId="urn:microsoft.com/office/officeart/2016/7/layout/BasicLinearProcessNumbered"/>
    <dgm:cxn modelId="{373092EB-56D9-44B4-870C-4D58B5A03A93}" type="presParOf" srcId="{67A4B7DC-3B7E-4DF4-A814-A5105BB3CC57}" destId="{3D1F150D-EBDB-4F72-B12F-F292017440BB}" srcOrd="4" destOrd="0" presId="urn:microsoft.com/office/officeart/2016/7/layout/BasicLinearProcessNumbered"/>
    <dgm:cxn modelId="{8640CEF2-F35D-421C-9EB2-CE5D8BFC9F60}" type="presParOf" srcId="{3D1F150D-EBDB-4F72-B12F-F292017440BB}" destId="{C98595C0-6817-4F76-9D9A-A2FBD4449808}" srcOrd="0" destOrd="0" presId="urn:microsoft.com/office/officeart/2016/7/layout/BasicLinearProcessNumbered"/>
    <dgm:cxn modelId="{E653AF73-413B-44FC-A023-0B815B744A24}" type="presParOf" srcId="{3D1F150D-EBDB-4F72-B12F-F292017440BB}" destId="{80C8D51F-8192-4F81-A67C-2A7F5F437AC6}" srcOrd="1" destOrd="0" presId="urn:microsoft.com/office/officeart/2016/7/layout/BasicLinearProcessNumbered"/>
    <dgm:cxn modelId="{9C1DF8A4-9A2D-4995-8E2C-8B11DF3B7F20}" type="presParOf" srcId="{3D1F150D-EBDB-4F72-B12F-F292017440BB}" destId="{5CF71EAE-2DD7-4153-8A90-9B901CD11A8C}" srcOrd="2" destOrd="0" presId="urn:microsoft.com/office/officeart/2016/7/layout/BasicLinearProcessNumbered"/>
    <dgm:cxn modelId="{0EB939CC-290B-42E4-9ED1-FB9F38330C5C}" type="presParOf" srcId="{3D1F150D-EBDB-4F72-B12F-F292017440BB}" destId="{568CC196-41F5-4F63-87FE-1EF60B693FF1}"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BA00B0-51A9-42E9-804B-3FD2204CF935}"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D72E6068-3272-43AC-AB65-5595DCB78C87}">
      <dgm:prSet/>
      <dgm:spPr/>
      <dgm:t>
        <a:bodyPr/>
        <a:lstStyle/>
        <a:p>
          <a:pPr>
            <a:lnSpc>
              <a:spcPct val="100000"/>
            </a:lnSpc>
          </a:pPr>
          <a:r>
            <a:rPr lang="en-US"/>
            <a:t>What barriers does your organization face with HCV service integration? </a:t>
          </a:r>
        </a:p>
      </dgm:t>
    </dgm:pt>
    <dgm:pt modelId="{34A088EB-54F1-46D2-BC54-A28AEFB0C0FC}" type="parTrans" cxnId="{75F4E047-C89A-48F9-8D86-C02EAA8CE5D1}">
      <dgm:prSet/>
      <dgm:spPr/>
      <dgm:t>
        <a:bodyPr/>
        <a:lstStyle/>
        <a:p>
          <a:endParaRPr lang="en-US"/>
        </a:p>
      </dgm:t>
    </dgm:pt>
    <dgm:pt modelId="{66A8703F-BEDC-4ED8-8231-D71A97739060}" type="sibTrans" cxnId="{75F4E047-C89A-48F9-8D86-C02EAA8CE5D1}">
      <dgm:prSet/>
      <dgm:spPr/>
      <dgm:t>
        <a:bodyPr/>
        <a:lstStyle/>
        <a:p>
          <a:endParaRPr lang="en-US"/>
        </a:p>
      </dgm:t>
    </dgm:pt>
    <dgm:pt modelId="{B3596AF3-F892-42DD-80E4-117AA3767EB1}">
      <dgm:prSet/>
      <dgm:spPr/>
      <dgm:t>
        <a:bodyPr/>
        <a:lstStyle/>
        <a:p>
          <a:pPr>
            <a:lnSpc>
              <a:spcPct val="100000"/>
            </a:lnSpc>
          </a:pPr>
          <a:r>
            <a:rPr lang="en-US"/>
            <a:t>Please include where you’re from.</a:t>
          </a:r>
        </a:p>
      </dgm:t>
    </dgm:pt>
    <dgm:pt modelId="{750B3405-6054-4E85-82E7-613AAE442208}" type="parTrans" cxnId="{7EC5EB5E-63EF-45B5-9325-2B5060B30E03}">
      <dgm:prSet/>
      <dgm:spPr/>
      <dgm:t>
        <a:bodyPr/>
        <a:lstStyle/>
        <a:p>
          <a:endParaRPr lang="en-US"/>
        </a:p>
      </dgm:t>
    </dgm:pt>
    <dgm:pt modelId="{08C4BB28-1625-4394-AD0B-096444CB9059}" type="sibTrans" cxnId="{7EC5EB5E-63EF-45B5-9325-2B5060B30E03}">
      <dgm:prSet/>
      <dgm:spPr/>
      <dgm:t>
        <a:bodyPr/>
        <a:lstStyle/>
        <a:p>
          <a:endParaRPr lang="en-US"/>
        </a:p>
      </dgm:t>
    </dgm:pt>
    <dgm:pt modelId="{AFDDD285-BBFB-4F6E-8696-891ED21693FE}" type="pres">
      <dgm:prSet presAssocID="{D0BA00B0-51A9-42E9-804B-3FD2204CF935}" presName="root" presStyleCnt="0">
        <dgm:presLayoutVars>
          <dgm:dir/>
          <dgm:resizeHandles val="exact"/>
        </dgm:presLayoutVars>
      </dgm:prSet>
      <dgm:spPr/>
    </dgm:pt>
    <dgm:pt modelId="{630CB68A-859A-4651-83E3-07103041FB66}" type="pres">
      <dgm:prSet presAssocID="{D72E6068-3272-43AC-AB65-5595DCB78C87}" presName="compNode" presStyleCnt="0"/>
      <dgm:spPr/>
    </dgm:pt>
    <dgm:pt modelId="{F26939C6-23CB-4C38-A4FC-2B31163A815F}" type="pres">
      <dgm:prSet presAssocID="{D72E6068-3272-43AC-AB65-5595DCB78C8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3A9CD75C-5F61-445E-9DEB-FADF52E0F6A3}" type="pres">
      <dgm:prSet presAssocID="{D72E6068-3272-43AC-AB65-5595DCB78C87}" presName="spaceRect" presStyleCnt="0"/>
      <dgm:spPr/>
    </dgm:pt>
    <dgm:pt modelId="{0666F2D4-0199-4513-8B14-016D0E8B1A69}" type="pres">
      <dgm:prSet presAssocID="{D72E6068-3272-43AC-AB65-5595DCB78C87}" presName="textRect" presStyleLbl="revTx" presStyleIdx="0" presStyleCnt="2">
        <dgm:presLayoutVars>
          <dgm:chMax val="1"/>
          <dgm:chPref val="1"/>
        </dgm:presLayoutVars>
      </dgm:prSet>
      <dgm:spPr/>
    </dgm:pt>
    <dgm:pt modelId="{A8191991-6F00-4D46-8391-4FBC352206AD}" type="pres">
      <dgm:prSet presAssocID="{66A8703F-BEDC-4ED8-8231-D71A97739060}" presName="sibTrans" presStyleCnt="0"/>
      <dgm:spPr/>
    </dgm:pt>
    <dgm:pt modelId="{3EF8CC47-2560-4EEB-A53E-68A5A6072755}" type="pres">
      <dgm:prSet presAssocID="{B3596AF3-F892-42DD-80E4-117AA3767EB1}" presName="compNode" presStyleCnt="0"/>
      <dgm:spPr/>
    </dgm:pt>
    <dgm:pt modelId="{F58F5D67-5ED7-42DA-A78D-E8EE6B77423D}" type="pres">
      <dgm:prSet presAssocID="{B3596AF3-F892-42DD-80E4-117AA3767EB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p with pin"/>
        </a:ext>
      </dgm:extLst>
    </dgm:pt>
    <dgm:pt modelId="{EE15D28E-C506-4992-BBD0-DED48016F33A}" type="pres">
      <dgm:prSet presAssocID="{B3596AF3-F892-42DD-80E4-117AA3767EB1}" presName="spaceRect" presStyleCnt="0"/>
      <dgm:spPr/>
    </dgm:pt>
    <dgm:pt modelId="{6FB54832-7949-480C-981D-944C6D0176D1}" type="pres">
      <dgm:prSet presAssocID="{B3596AF3-F892-42DD-80E4-117AA3767EB1}" presName="textRect" presStyleLbl="revTx" presStyleIdx="1" presStyleCnt="2">
        <dgm:presLayoutVars>
          <dgm:chMax val="1"/>
          <dgm:chPref val="1"/>
        </dgm:presLayoutVars>
      </dgm:prSet>
      <dgm:spPr/>
    </dgm:pt>
  </dgm:ptLst>
  <dgm:cxnLst>
    <dgm:cxn modelId="{7EC5EB5E-63EF-45B5-9325-2B5060B30E03}" srcId="{D0BA00B0-51A9-42E9-804B-3FD2204CF935}" destId="{B3596AF3-F892-42DD-80E4-117AA3767EB1}" srcOrd="1" destOrd="0" parTransId="{750B3405-6054-4E85-82E7-613AAE442208}" sibTransId="{08C4BB28-1625-4394-AD0B-096444CB9059}"/>
    <dgm:cxn modelId="{75F4E047-C89A-48F9-8D86-C02EAA8CE5D1}" srcId="{D0BA00B0-51A9-42E9-804B-3FD2204CF935}" destId="{D72E6068-3272-43AC-AB65-5595DCB78C87}" srcOrd="0" destOrd="0" parTransId="{34A088EB-54F1-46D2-BC54-A28AEFB0C0FC}" sibTransId="{66A8703F-BEDC-4ED8-8231-D71A97739060}"/>
    <dgm:cxn modelId="{DF07B8A1-1B9E-4F85-BEC9-C11928C65CFC}" type="presOf" srcId="{D0BA00B0-51A9-42E9-804B-3FD2204CF935}" destId="{AFDDD285-BBFB-4F6E-8696-891ED21693FE}" srcOrd="0" destOrd="0" presId="urn:microsoft.com/office/officeart/2018/2/layout/IconLabelList"/>
    <dgm:cxn modelId="{DB94ACB8-8255-4117-82D1-6CC9C66DF778}" type="presOf" srcId="{D72E6068-3272-43AC-AB65-5595DCB78C87}" destId="{0666F2D4-0199-4513-8B14-016D0E8B1A69}" srcOrd="0" destOrd="0" presId="urn:microsoft.com/office/officeart/2018/2/layout/IconLabelList"/>
    <dgm:cxn modelId="{D097D8C7-5F16-428C-A3A4-22F69ABA5168}" type="presOf" srcId="{B3596AF3-F892-42DD-80E4-117AA3767EB1}" destId="{6FB54832-7949-480C-981D-944C6D0176D1}" srcOrd="0" destOrd="0" presId="urn:microsoft.com/office/officeart/2018/2/layout/IconLabelList"/>
    <dgm:cxn modelId="{8C3D414A-3E5B-4AC2-B216-767F86E9BAD3}" type="presParOf" srcId="{AFDDD285-BBFB-4F6E-8696-891ED21693FE}" destId="{630CB68A-859A-4651-83E3-07103041FB66}" srcOrd="0" destOrd="0" presId="urn:microsoft.com/office/officeart/2018/2/layout/IconLabelList"/>
    <dgm:cxn modelId="{061D087F-1033-4D37-994B-7D85DB948FAA}" type="presParOf" srcId="{630CB68A-859A-4651-83E3-07103041FB66}" destId="{F26939C6-23CB-4C38-A4FC-2B31163A815F}" srcOrd="0" destOrd="0" presId="urn:microsoft.com/office/officeart/2018/2/layout/IconLabelList"/>
    <dgm:cxn modelId="{16C619D2-4B00-4B20-B3EE-71B92B94E3B2}" type="presParOf" srcId="{630CB68A-859A-4651-83E3-07103041FB66}" destId="{3A9CD75C-5F61-445E-9DEB-FADF52E0F6A3}" srcOrd="1" destOrd="0" presId="urn:microsoft.com/office/officeart/2018/2/layout/IconLabelList"/>
    <dgm:cxn modelId="{11FC303E-F07A-466A-A0A2-8C725F741867}" type="presParOf" srcId="{630CB68A-859A-4651-83E3-07103041FB66}" destId="{0666F2D4-0199-4513-8B14-016D0E8B1A69}" srcOrd="2" destOrd="0" presId="urn:microsoft.com/office/officeart/2018/2/layout/IconLabelList"/>
    <dgm:cxn modelId="{CF91FB80-5856-4D6E-A4D3-5D513DBA9494}" type="presParOf" srcId="{AFDDD285-BBFB-4F6E-8696-891ED21693FE}" destId="{A8191991-6F00-4D46-8391-4FBC352206AD}" srcOrd="1" destOrd="0" presId="urn:microsoft.com/office/officeart/2018/2/layout/IconLabelList"/>
    <dgm:cxn modelId="{A943203B-218B-4EC1-9CAE-7FFBC7BA3CC9}" type="presParOf" srcId="{AFDDD285-BBFB-4F6E-8696-891ED21693FE}" destId="{3EF8CC47-2560-4EEB-A53E-68A5A6072755}" srcOrd="2" destOrd="0" presId="urn:microsoft.com/office/officeart/2018/2/layout/IconLabelList"/>
    <dgm:cxn modelId="{001CD11E-2914-4DDF-9720-BFC69BA7ABE4}" type="presParOf" srcId="{3EF8CC47-2560-4EEB-A53E-68A5A6072755}" destId="{F58F5D67-5ED7-42DA-A78D-E8EE6B77423D}" srcOrd="0" destOrd="0" presId="urn:microsoft.com/office/officeart/2018/2/layout/IconLabelList"/>
    <dgm:cxn modelId="{B34DFD59-66EF-468F-BB08-FF229FA2FC91}" type="presParOf" srcId="{3EF8CC47-2560-4EEB-A53E-68A5A6072755}" destId="{EE15D28E-C506-4992-BBD0-DED48016F33A}" srcOrd="1" destOrd="0" presId="urn:microsoft.com/office/officeart/2018/2/layout/IconLabelList"/>
    <dgm:cxn modelId="{E75C7F34-E7F6-4F0D-A010-BF2C013A80E7}" type="presParOf" srcId="{3EF8CC47-2560-4EEB-A53E-68A5A6072755}" destId="{6FB54832-7949-480C-981D-944C6D0176D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280AE-31DA-491A-87DC-027CB019CF93}">
      <dsp:nvSpPr>
        <dsp:cNvPr id="0" name=""/>
        <dsp:cNvSpPr/>
      </dsp:nvSpPr>
      <dsp:spPr>
        <a:xfrm>
          <a:off x="0" y="0"/>
          <a:ext cx="3143249" cy="402336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5060" tIns="330200" rIns="245060" bIns="330200" numCol="1" spcCol="1270" anchor="t" anchorCtr="0">
          <a:noAutofit/>
        </a:bodyPr>
        <a:lstStyle/>
        <a:p>
          <a:pPr marL="0" lvl="0" indent="0" algn="l" defTabSz="844550">
            <a:lnSpc>
              <a:spcPct val="90000"/>
            </a:lnSpc>
            <a:spcBef>
              <a:spcPct val="0"/>
            </a:spcBef>
            <a:spcAft>
              <a:spcPct val="35000"/>
            </a:spcAft>
            <a:buNone/>
          </a:pPr>
          <a:r>
            <a:rPr lang="en-US" sz="1900" kern="1200" dirty="0"/>
            <a:t>Identify at least three (3) key aspects of the </a:t>
          </a:r>
          <a:r>
            <a:rPr lang="en-US" sz="1900" b="1" kern="1200" dirty="0"/>
            <a:t>epidemiology of hepatitis C virus (HCV)</a:t>
          </a:r>
          <a:r>
            <a:rPr lang="en-US" sz="1900" kern="1200" dirty="0"/>
            <a:t>, including its transmission, prevalence, and high-risk populations.</a:t>
          </a:r>
        </a:p>
      </dsp:txBody>
      <dsp:txXfrm>
        <a:off x="0" y="1528876"/>
        <a:ext cx="3143249" cy="2414016"/>
      </dsp:txXfrm>
    </dsp:sp>
    <dsp:sp modelId="{3054F6C4-CA3F-47F4-B546-8DA863DF0F9A}">
      <dsp:nvSpPr>
        <dsp:cNvPr id="0" name=""/>
        <dsp:cNvSpPr/>
      </dsp:nvSpPr>
      <dsp:spPr>
        <a:xfrm>
          <a:off x="968120" y="402335"/>
          <a:ext cx="1207008" cy="1207008"/>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4103" tIns="12700" rIns="94103"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44882" y="579097"/>
        <a:ext cx="853484" cy="853484"/>
      </dsp:txXfrm>
    </dsp:sp>
    <dsp:sp modelId="{6F31C3D8-BCA3-43C1-83DB-B712873F43AE}">
      <dsp:nvSpPr>
        <dsp:cNvPr id="0" name=""/>
        <dsp:cNvSpPr/>
      </dsp:nvSpPr>
      <dsp:spPr>
        <a:xfrm>
          <a:off x="0" y="4023288"/>
          <a:ext cx="3143249" cy="72"/>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F1C25F6-1C9E-40D3-B8E9-72417A89BE6F}">
      <dsp:nvSpPr>
        <dsp:cNvPr id="0" name=""/>
        <dsp:cNvSpPr/>
      </dsp:nvSpPr>
      <dsp:spPr>
        <a:xfrm>
          <a:off x="3457574" y="0"/>
          <a:ext cx="3143249" cy="402336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5060" tIns="330200" rIns="245060" bIns="330200" numCol="1" spcCol="1270" anchor="t" anchorCtr="0">
          <a:noAutofit/>
        </a:bodyPr>
        <a:lstStyle/>
        <a:p>
          <a:pPr marL="0" lvl="0" indent="0" algn="l" defTabSz="844550">
            <a:lnSpc>
              <a:spcPct val="90000"/>
            </a:lnSpc>
            <a:spcBef>
              <a:spcPct val="0"/>
            </a:spcBef>
            <a:spcAft>
              <a:spcPct val="35000"/>
            </a:spcAft>
            <a:buNone/>
          </a:pPr>
          <a:r>
            <a:rPr lang="en-US" sz="1900" kern="1200" dirty="0"/>
            <a:t>Explain at least two (2) recent </a:t>
          </a:r>
          <a:r>
            <a:rPr lang="en-US" sz="1900" b="1" kern="1200" dirty="0"/>
            <a:t>advances in HCV treatment</a:t>
          </a:r>
          <a:r>
            <a:rPr lang="en-US" sz="1900" kern="1200" dirty="0"/>
            <a:t>, highlighting the differences and advantages of each treatment approach.</a:t>
          </a:r>
        </a:p>
      </dsp:txBody>
      <dsp:txXfrm>
        <a:off x="3457574" y="1528876"/>
        <a:ext cx="3143249" cy="2414016"/>
      </dsp:txXfrm>
    </dsp:sp>
    <dsp:sp modelId="{2F73D04B-4A30-4233-B3DF-515452737052}">
      <dsp:nvSpPr>
        <dsp:cNvPr id="0" name=""/>
        <dsp:cNvSpPr/>
      </dsp:nvSpPr>
      <dsp:spPr>
        <a:xfrm>
          <a:off x="4425695" y="402335"/>
          <a:ext cx="1207008" cy="1207008"/>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4103" tIns="12700" rIns="94103"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602457" y="579097"/>
        <a:ext cx="853484" cy="853484"/>
      </dsp:txXfrm>
    </dsp:sp>
    <dsp:sp modelId="{41C2412F-07AE-45F7-A7AE-0347569F6501}">
      <dsp:nvSpPr>
        <dsp:cNvPr id="0" name=""/>
        <dsp:cNvSpPr/>
      </dsp:nvSpPr>
      <dsp:spPr>
        <a:xfrm>
          <a:off x="3457574" y="4023288"/>
          <a:ext cx="3143249" cy="72"/>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98595C0-6817-4F76-9D9A-A2FBD4449808}">
      <dsp:nvSpPr>
        <dsp:cNvPr id="0" name=""/>
        <dsp:cNvSpPr/>
      </dsp:nvSpPr>
      <dsp:spPr>
        <a:xfrm>
          <a:off x="6915149" y="0"/>
          <a:ext cx="3143249" cy="402336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5060" tIns="330200" rIns="245060" bIns="330200" numCol="1" spcCol="1270" anchor="t" anchorCtr="0">
          <a:noAutofit/>
        </a:bodyPr>
        <a:lstStyle/>
        <a:p>
          <a:pPr marL="0" lvl="0" indent="0" algn="l" defTabSz="844550">
            <a:lnSpc>
              <a:spcPct val="90000"/>
            </a:lnSpc>
            <a:spcBef>
              <a:spcPct val="0"/>
            </a:spcBef>
            <a:spcAft>
              <a:spcPct val="35000"/>
            </a:spcAft>
            <a:buNone/>
          </a:pPr>
          <a:r>
            <a:rPr lang="en-US" sz="1900" kern="1200" dirty="0"/>
            <a:t>Describe at least two (2) benefits of </a:t>
          </a:r>
          <a:r>
            <a:rPr lang="en-US" sz="1900" b="1" kern="1200" dirty="0"/>
            <a:t>integrating HCV testing and treatment into MAT and OTP</a:t>
          </a:r>
          <a:r>
            <a:rPr lang="en-US" sz="1900" kern="1200" dirty="0"/>
            <a:t> care settings.</a:t>
          </a:r>
        </a:p>
      </dsp:txBody>
      <dsp:txXfrm>
        <a:off x="6915149" y="1528876"/>
        <a:ext cx="3143249" cy="2414016"/>
      </dsp:txXfrm>
    </dsp:sp>
    <dsp:sp modelId="{80C8D51F-8192-4F81-A67C-2A7F5F437AC6}">
      <dsp:nvSpPr>
        <dsp:cNvPr id="0" name=""/>
        <dsp:cNvSpPr/>
      </dsp:nvSpPr>
      <dsp:spPr>
        <a:xfrm>
          <a:off x="7883270" y="402335"/>
          <a:ext cx="1207008" cy="1207008"/>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4103" tIns="12700" rIns="94103"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060032" y="579097"/>
        <a:ext cx="853484" cy="853484"/>
      </dsp:txXfrm>
    </dsp:sp>
    <dsp:sp modelId="{5CF71EAE-2DD7-4153-8A90-9B901CD11A8C}">
      <dsp:nvSpPr>
        <dsp:cNvPr id="0" name=""/>
        <dsp:cNvSpPr/>
      </dsp:nvSpPr>
      <dsp:spPr>
        <a:xfrm>
          <a:off x="6915149" y="4023288"/>
          <a:ext cx="3143249" cy="72"/>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939C6-23CB-4C38-A4FC-2B31163A815F}">
      <dsp:nvSpPr>
        <dsp:cNvPr id="0" name=""/>
        <dsp:cNvSpPr/>
      </dsp:nvSpPr>
      <dsp:spPr>
        <a:xfrm>
          <a:off x="823854" y="1416200"/>
          <a:ext cx="1341562" cy="1341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66F2D4-0199-4513-8B14-016D0E8B1A69}">
      <dsp:nvSpPr>
        <dsp:cNvPr id="0" name=""/>
        <dsp:cNvSpPr/>
      </dsp:nvSpPr>
      <dsp:spPr>
        <a:xfrm>
          <a:off x="4010" y="3121599"/>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What barriers does your organization face with HCV service integration? </a:t>
          </a:r>
        </a:p>
      </dsp:txBody>
      <dsp:txXfrm>
        <a:off x="4010" y="3121599"/>
        <a:ext cx="2981250" cy="720000"/>
      </dsp:txXfrm>
    </dsp:sp>
    <dsp:sp modelId="{F58F5D67-5ED7-42DA-A78D-E8EE6B77423D}">
      <dsp:nvSpPr>
        <dsp:cNvPr id="0" name=""/>
        <dsp:cNvSpPr/>
      </dsp:nvSpPr>
      <dsp:spPr>
        <a:xfrm>
          <a:off x="4326823" y="1416200"/>
          <a:ext cx="1341562" cy="1341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B54832-7949-480C-981D-944C6D0176D1}">
      <dsp:nvSpPr>
        <dsp:cNvPr id="0" name=""/>
        <dsp:cNvSpPr/>
      </dsp:nvSpPr>
      <dsp:spPr>
        <a:xfrm>
          <a:off x="3506979" y="3121599"/>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Please include where you’re from.</a:t>
          </a:r>
        </a:p>
      </dsp:txBody>
      <dsp:txXfrm>
        <a:off x="3506979" y="3121599"/>
        <a:ext cx="2981250" cy="720000"/>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EC1EAC-16C2-41BC-8A8F-01A91C9917BF}"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7A5774-3425-441E-8605-2426637F4BCE}" type="slidenum">
              <a:rPr lang="en-US" smtClean="0"/>
              <a:t>‹#›</a:t>
            </a:fld>
            <a:endParaRPr lang="en-US"/>
          </a:p>
        </p:txBody>
      </p:sp>
    </p:spTree>
    <p:extLst>
      <p:ext uri="{BB962C8B-B14F-4D97-AF65-F5344CB8AC3E}">
        <p14:creationId xmlns:p14="http://schemas.microsoft.com/office/powerpoint/2010/main" val="3078455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drugabuse.gov/publications/drugfacts/heroi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drugabuse.gov/publications/drugfacts/heroi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drugabuse.gov/publications/drugfacts/heroi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onder.cdc.gov/"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dc.gov/hepatitis-surveillance-2023/about/index.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liverfoundation.org/about-your-liver/how-liver-diseases-progress/fibrosis-scarrin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google.com/search?sca_esv=5676decb8ecacc3d&amp;rlz=1C1GCEA_enUS1151US1151&amp;sxsrf=AE3TifNM9zT7MAqWpaCZQipQ9qTXhS5_ZQ%3A1762961970165&amp;q=methadone&amp;sa=X&amp;sqi=2&amp;ved=2ahUKEwj6yO-P-eyQAxVnPEQIHWT5FiUQxccNegQIFRAB&amp;mstk=AUtExfASiSWk3VnUw-eJs99Yc3WweMI7sCOFrn5z6kQMw3GDsJzq1yNlABSuJQjcUZPS8RsvmuZQRpP3nNWhNDwiNNesLTc6q8MBtqOwjY3wEXQcYxqDoH9jOBjiRVhXPaSTJ3s3NepNd5txYCx0CK4ANywdUsqYEpaqH6a4TVu2-LFVXtI&amp;csui=3"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google.com/search?q=methadone&amp;rlz=1C1GCEA_enUS1151US1151&amp;oq=MOUD+as+HCV+Prevention&amp;gs_lcrp=EgZjaHJvbWUyBggAEEUYOTIHCAEQIRigATIHCAIQIRigAdIBCDQ5MzJqMGo0qAIBsAIB8QX12oYsqaa2d_EF9dqGLKmmtnc&amp;sourceid=chrome&amp;ie=UTF-8&amp;mstk=AUtExfC2HIA1VnC6WAZFZLkx9xqPByAyvXRhvXVcHVbk_lH4mDYpr71J1FNKOkdoZKUL9lZE1GyQeVCrD-Srb8lzxj2sQSJQvCoyVu_rYJJNfn2dWrHQmuWykuWvH0EVGfMpfwfvjr2WjvxcGzG2p2E9CRcp-6IBkuGOZqGqvh5DhJ41PmU5NAiL1dao_3JhEk6FB0mGE16VOyBhtcZem5Glwp4OdlR5cXEaq-F5AKINOY90CkZA7IJbSIZF2-nooE-uTE1bLIj4qvAhxHQtUvyyvSz0&amp;csui=3&amp;ved=2ahUKEwit7MLBvO2QAxXcIkQIHZldCboQgK4QegQIARAC"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www.google.com/search?q=buprenorphine&amp;rlz=1C1GCEA_enUS1151US1151&amp;oq=MOUD+as+HCV+Prevention&amp;gs_lcrp=EgZjaHJvbWUyBggAEEUYOTIHCAEQIRigATIHCAIQIRigAdIBCDQ5MzJqMGo0qAIBsAIB8QX12oYsqaa2d_EF9dqGLKmmtnc&amp;sourceid=chrome&amp;ie=UTF-8&amp;mstk=AUtExfC2HIA1VnC6WAZFZLkx9xqPByAyvXRhvXVcHVbk_lH4mDYpr71J1FNKOkdoZKUL9lZE1GyQeVCrD-Srb8lzxj2sQSJQvCoyVu_rYJJNfn2dWrHQmuWykuWvH0EVGfMpfwfvjr2WjvxcGzG2p2E9CRcp-6IBkuGOZqGqvh5DhJ41PmU5NAiL1dao_3JhEk6FB0mGE16VOyBhtcZem5Glwp4OdlR5cXEaq-F5AKINOY90CkZA7IJbSIZF2-nooE-uTE1bLIj4qvAhxHQtUvyyvSz0&amp;csui=3&amp;ved=2ahUKEwit7MLBvO2QAxXcIkQIHZldCboQgK4QegQIARAD"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interactive webinar focuses on bridging the gap and integrating hepatitis C virus (HCV) and opioid use disorder treatment. It integrates evidence-based best practices, current treatment guidelines, and overdose prevention and other lifesaving safety approaches.</a:t>
            </a:r>
          </a:p>
          <a:p>
            <a:endParaRPr lang="en-US" dirty="0"/>
          </a:p>
          <a:p>
            <a:r>
              <a:rPr lang="en-US" dirty="0"/>
              <a:t>Focused Audience: clinicians, addiction specialists, nurses, counselors, social workers, and community health professionals.</a:t>
            </a:r>
          </a:p>
          <a:p>
            <a:endParaRPr lang="en-US" dirty="0"/>
          </a:p>
          <a:p>
            <a:r>
              <a:rPr lang="en-US" dirty="0"/>
              <a:t>Duration: 90 minutes (including discussion and Q&amp;A)</a:t>
            </a:r>
          </a:p>
        </p:txBody>
      </p:sp>
      <p:sp>
        <p:nvSpPr>
          <p:cNvPr id="4" name="Slide Number Placeholder 3"/>
          <p:cNvSpPr>
            <a:spLocks noGrp="1"/>
          </p:cNvSpPr>
          <p:nvPr>
            <p:ph type="sldNum" sz="quarter" idx="5"/>
          </p:nvPr>
        </p:nvSpPr>
        <p:spPr/>
        <p:txBody>
          <a:bodyPr/>
          <a:lstStyle/>
          <a:p>
            <a:fld id="{D07A5774-3425-441E-8605-2426637F4BCE}" type="slidenum">
              <a:rPr lang="en-US" smtClean="0"/>
              <a:t>1</a:t>
            </a:fld>
            <a:endParaRPr lang="en-US"/>
          </a:p>
        </p:txBody>
      </p:sp>
    </p:spTree>
    <p:extLst>
      <p:ext uri="{BB962C8B-B14F-4D97-AF65-F5344CB8AC3E}">
        <p14:creationId xmlns:p14="http://schemas.microsoft.com/office/powerpoint/2010/main" val="48949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72733-2C6E-AA0A-9FB3-D10982E2A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B14D2-40D3-3A86-448D-F96AB62D6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3690D7-FE46-5421-443E-BA29CFE1F7C3}"/>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Opioids are a class of natural, semi-synthetic, and synthetic drugs that include both prescription medications and illegal drugs like heroin. Prescription medications such as oxycodone (OxyContin</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hydrocodone (Vicodin</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morphine, codeine, fentanyl, and others are mainly used for the treatment of pain. They can also help treat cough or diarrhea. However, like illegal opioids, prescription opioids can be addictive, particularly if they are misused. Opioids differ in their strength, or potency. For example, fentanyl is 50 to 100 times more potent than morphine. This means that even small doses of fentanyl can be fatal. Fentanyl can be even more dangerous when it is mixed with other drugs. This can happen without the knowledge of the person taking them.</a:t>
            </a:r>
          </a:p>
          <a:p>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Opioids look like chemicals in your brain and body that attach to tiny parts on nerve cells called opioid receptors. Scientists have found three types of opioid receptors: </a:t>
            </a:r>
            <a:r>
              <a:rPr lang="en-US" sz="1200" i="1" kern="1200" dirty="0">
                <a:solidFill>
                  <a:schemeClr val="tx1"/>
                </a:solidFill>
                <a:effectLst/>
                <a:latin typeface="+mn-lt"/>
                <a:ea typeface="+mn-ea"/>
                <a:cs typeface="+mn-cs"/>
              </a:rPr>
              <a:t>mu</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delta</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kappa </a:t>
            </a:r>
            <a:r>
              <a:rPr lang="en-US" sz="1200" kern="1200" dirty="0">
                <a:solidFill>
                  <a:schemeClr val="tx1"/>
                </a:solidFill>
                <a:effectLst/>
                <a:latin typeface="+mn-lt"/>
                <a:ea typeface="+mn-ea"/>
                <a:cs typeface="+mn-cs"/>
              </a:rPr>
              <a:t>(named after letters in the Greek alphabet). Each of these receptors plays a different role. For example, </a:t>
            </a:r>
            <a:r>
              <a:rPr lang="en-US" sz="1200" i="1" kern="1200" dirty="0">
                <a:solidFill>
                  <a:schemeClr val="tx1"/>
                </a:solidFill>
                <a:effectLst/>
                <a:latin typeface="+mn-lt"/>
                <a:ea typeface="+mn-ea"/>
                <a:cs typeface="+mn-cs"/>
              </a:rPr>
              <a:t>mu</a:t>
            </a:r>
            <a:r>
              <a:rPr lang="en-US" sz="1200" kern="1200" dirty="0">
                <a:solidFill>
                  <a:schemeClr val="tx1"/>
                </a:solidFill>
                <a:effectLst/>
                <a:latin typeface="+mn-lt"/>
                <a:ea typeface="+mn-ea"/>
                <a:cs typeface="+mn-cs"/>
              </a:rPr>
              <a:t> receptors are responsible for opioids’ pleasurable effects and their ability to relieve pain.</a:t>
            </a:r>
          </a:p>
          <a:p>
            <a:r>
              <a:rPr lang="en-US" sz="1200" kern="1200" dirty="0">
                <a:solidFill>
                  <a:schemeClr val="tx1"/>
                </a:solidFill>
                <a:effectLst/>
                <a:latin typeface="+mn-lt"/>
                <a:ea typeface="+mn-ea"/>
                <a:cs typeface="+mn-cs"/>
              </a:rPr>
              <a:t>Opioids act on many places in the brain and nervous system, including:</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limbic system</a:t>
            </a:r>
            <a:r>
              <a:rPr lang="en-US" sz="1200" kern="1200" dirty="0">
                <a:solidFill>
                  <a:schemeClr val="tx1"/>
                </a:solidFill>
                <a:effectLst/>
                <a:latin typeface="+mn-lt"/>
                <a:ea typeface="+mn-ea"/>
                <a:cs typeface="+mn-cs"/>
              </a:rPr>
              <a:t>, which controls emotions. Here, opioids can create feelings of pleasure, relaxation, and contentment.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brainstem</a:t>
            </a:r>
            <a:r>
              <a:rPr lang="en-US" sz="1200" kern="1200" dirty="0">
                <a:solidFill>
                  <a:schemeClr val="tx1"/>
                </a:solidFill>
                <a:effectLst/>
                <a:latin typeface="+mn-lt"/>
                <a:ea typeface="+mn-ea"/>
                <a:cs typeface="+mn-cs"/>
              </a:rPr>
              <a:t>, which controls things your body does automatically, like breathing. Here, opioids can slow breathing, stop coughing, and reduce feelings of pain.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spinal cord</a:t>
            </a:r>
            <a:r>
              <a:rPr lang="en-US" sz="1200" kern="1200" dirty="0">
                <a:solidFill>
                  <a:schemeClr val="tx1"/>
                </a:solidFill>
                <a:effectLst/>
                <a:latin typeface="+mn-lt"/>
                <a:ea typeface="+mn-ea"/>
                <a:cs typeface="+mn-cs"/>
              </a:rPr>
              <a:t>, which receives sensations from the body before sending them to the brain. Here too, opioids decrease feelings of pain, even after serious injuries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REFERENCE:</a:t>
            </a:r>
          </a:p>
          <a:p>
            <a:r>
              <a:rPr lang="en-US" sz="1200" kern="1200" dirty="0">
                <a:solidFill>
                  <a:schemeClr val="tx1"/>
                </a:solidFill>
                <a:effectLst/>
                <a:latin typeface="+mn-lt"/>
                <a:ea typeface="+mn-ea"/>
                <a:cs typeface="+mn-cs"/>
              </a:rPr>
              <a:t>National Institute on Drug Abuse; National Institutes of Health; U.S. Department of Health and Human Services.</a:t>
            </a:r>
            <a:endParaRPr lang="en-US" dirty="0"/>
          </a:p>
        </p:txBody>
      </p:sp>
      <p:sp>
        <p:nvSpPr>
          <p:cNvPr id="4" name="Slide Number Placeholder 3">
            <a:extLst>
              <a:ext uri="{FF2B5EF4-FFF2-40B4-BE49-F238E27FC236}">
                <a16:creationId xmlns:a16="http://schemas.microsoft.com/office/drawing/2014/main" id="{8EFCD443-4DD6-8CC8-364F-AD82BD850AB0}"/>
              </a:ext>
            </a:extLst>
          </p:cNvPr>
          <p:cNvSpPr>
            <a:spLocks noGrp="1"/>
          </p:cNvSpPr>
          <p:nvPr>
            <p:ph type="sldNum" sz="quarter" idx="5"/>
          </p:nvPr>
        </p:nvSpPr>
        <p:spPr/>
        <p:txBody>
          <a:bodyPr/>
          <a:lstStyle/>
          <a:p>
            <a:fld id="{D07A5774-3425-441E-8605-2426637F4BCE}" type="slidenum">
              <a:rPr lang="en-US" smtClean="0"/>
              <a:t>12</a:t>
            </a:fld>
            <a:endParaRPr lang="en-US"/>
          </a:p>
        </p:txBody>
      </p:sp>
    </p:spTree>
    <p:extLst>
      <p:ext uri="{BB962C8B-B14F-4D97-AF65-F5344CB8AC3E}">
        <p14:creationId xmlns:p14="http://schemas.microsoft.com/office/powerpoint/2010/main" val="4244797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People who use heroin report feeling a "rush" (a surge of pleasure, or euphoria). However, there are other common effects, including:</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dry mouth</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warm flushing of the skin</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heavy feeling in the arms and legs</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nausea and vomiting</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severe itching</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clouded mental functioning</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going "on the nod," a back-and-forth state of being conscious and semiconscious</a:t>
            </a:r>
          </a:p>
          <a:p>
            <a:pPr marL="171450" lvl="0" indent="-171450" fontAlgn="base">
              <a:buFont typeface="Arial" panose="020B0604020202020204" pitchFamily="34" charset="0"/>
              <a:buChar cha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Heroin often contains additives, such as sugar, starch, or powdered milk, that can clog blood vessels leading to the lungs, liver, kidneys, or brain, causing permanent damage. Also, sharing drug injection equipment and having impaired judgment from drug use can increase the risk of contracting infectious diseases such as HIV and hepatitis (see "Injection Drug Use, HIV, and Hepatitis").</a:t>
            </a:r>
          </a:p>
          <a:p>
            <a:pPr marL="0" lvl="0" indent="0" fontAlgn="base">
              <a:buFont typeface="Arial" panose="020B0604020202020204" pitchFamily="34" charset="0"/>
              <a:buNone/>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REFERENCE:</a:t>
            </a:r>
          </a:p>
          <a:p>
            <a:r>
              <a:rPr lang="en-US" sz="1200" kern="1200" dirty="0">
                <a:solidFill>
                  <a:schemeClr val="tx1"/>
                </a:solidFill>
                <a:effectLst/>
                <a:latin typeface="+mn-lt"/>
                <a:ea typeface="+mn-ea"/>
                <a:cs typeface="+mn-cs"/>
              </a:rPr>
              <a:t>National Institute on Drug Abuse; National Institutes of Health; U.S. Department of Health and Human Services. Available at: </a:t>
            </a:r>
          </a:p>
          <a:p>
            <a:r>
              <a:rPr lang="en-US" sz="1200" u="sng" kern="1200" dirty="0">
                <a:solidFill>
                  <a:schemeClr val="tx1"/>
                </a:solidFill>
                <a:effectLst/>
                <a:latin typeface="+mn-lt"/>
                <a:ea typeface="+mn-ea"/>
                <a:cs typeface="+mn-cs"/>
                <a:hlinkClick r:id="rId3"/>
              </a:rPr>
              <a:t>https://www.drugabuse.gov/publications/drugfacts/heroin</a:t>
            </a:r>
            <a:r>
              <a:rPr lang="en-US" sz="1200" u="non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13</a:t>
            </a:fld>
            <a:endParaRPr lang="en-US"/>
          </a:p>
        </p:txBody>
      </p:sp>
    </p:spTree>
    <p:extLst>
      <p:ext uri="{BB962C8B-B14F-4D97-AF65-F5344CB8AC3E}">
        <p14:creationId xmlns:p14="http://schemas.microsoft.com/office/powerpoint/2010/main" val="1459255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People who inject drugs such as heroin are at high risk of contracting the HIV and hepatitis C (HCV) virus.  These diseases are transmitted through contact with blood or other bodily fluids, which can occur when sharing needles or other injection drug use equipment.  HCV is the most common blood born infection in the United States.  HIV (and less often HCV) can also be contracted during unprotected sex, which drug use makes more likely.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REFERENCE:</a:t>
            </a:r>
          </a:p>
          <a:p>
            <a:r>
              <a:rPr lang="en-US" sz="1200" kern="1200" dirty="0">
                <a:solidFill>
                  <a:schemeClr val="tx1"/>
                </a:solidFill>
                <a:effectLst/>
                <a:latin typeface="+mn-lt"/>
                <a:ea typeface="+mn-ea"/>
                <a:cs typeface="+mn-cs"/>
              </a:rPr>
              <a:t>National Institute on Drug Abuse; National Institutes of Health; U.S. Department of Health and Human Services.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hlinkClick r:id="rId3"/>
              </a:rPr>
              <a:t>https://www.drugabuse.gov/publications/drugfacts/heroin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14</a:t>
            </a:fld>
            <a:endParaRPr lang="en-US"/>
          </a:p>
        </p:txBody>
      </p:sp>
    </p:spTree>
    <p:extLst>
      <p:ext uri="{BB962C8B-B14F-4D97-AF65-F5344CB8AC3E}">
        <p14:creationId xmlns:p14="http://schemas.microsoft.com/office/powerpoint/2010/main" val="4165620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Continued use of the drug causes issues, such as health problems and failure to meet responsibilities at work, school, or home. An SUD can range from mild to severe, the most severe form being addiction.</a:t>
            </a:r>
          </a:p>
          <a:p>
            <a:pPr lvl="0" fontAlgn="base"/>
            <a:endParaRPr lang="en-US" sz="1200" kern="1200" dirty="0">
              <a:solidFill>
                <a:schemeClr val="tx1"/>
              </a:solidFill>
              <a:effectLst/>
              <a:latin typeface="+mn-lt"/>
              <a:ea typeface="+mn-ea"/>
              <a:cs typeface="+mn-cs"/>
            </a:endParaRPr>
          </a:p>
          <a:p>
            <a:pPr lvl="0" fontAlgn="base"/>
            <a:r>
              <a:rPr lang="en-US" sz="1200" kern="1200" dirty="0">
                <a:solidFill>
                  <a:schemeClr val="tx1"/>
                </a:solidFill>
                <a:effectLst/>
                <a:latin typeface="+mn-lt"/>
                <a:ea typeface="+mn-ea"/>
                <a:cs typeface="+mn-cs"/>
              </a:rPr>
              <a:t>Those who are addicted to heroin and stop using the drug abruptly may have severe withdrawal. Withdrawal symptoms—which can begin as early as a few hours after the drug was last taken—include:</a:t>
            </a:r>
            <a:endParaRPr lang="en-US" dirty="0">
              <a:effectLst/>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restlessness</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severe muscle and bone pain</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sleep problems</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diarrhea and vomiting</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cold flashes with goose bumps ("cold turkey")</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uncontrollable leg movements ("kicking the habit")</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severe heroin cravings</a:t>
            </a:r>
          </a:p>
          <a:p>
            <a:pPr marL="171450" lvl="0" indent="-171450" fontAlgn="base">
              <a:buFont typeface="Arial" panose="020B0604020202020204" pitchFamily="34" charset="0"/>
              <a:buChar char="•"/>
            </a:pPr>
            <a:endParaRPr lang="en-US" sz="1200" kern="1200" dirty="0">
              <a:solidFill>
                <a:schemeClr val="tx1"/>
              </a:solidFill>
              <a:effectLst/>
              <a:latin typeface="+mn-lt"/>
              <a:ea typeface="+mn-ea"/>
              <a:cs typeface="+mn-cs"/>
            </a:endParaRPr>
          </a:p>
          <a:p>
            <a:pPr eaLnBrk="1" hangingPunct="1">
              <a:spcBef>
                <a:spcPct val="0"/>
              </a:spcBef>
            </a:pPr>
            <a:r>
              <a:rPr lang="en-US" altLang="en-US" dirty="0"/>
              <a:t>Once the body becomes accustomed to an opioid being present, it may react if the opioid is removed.  The intensity of the withdrawal symptoms will depend on the level of use (dose and type of opioid) and the frequency and duration of use (chronicity). Withdrawal symptoms are basically a rebound effect; those functions that have been depressed or altered by the opioid suddenly emerge again.  Withdrawal symptoms are often the opposite of symptoms seen when actively using the opioid (e.g., people get constipated when taking opioids and have diarrhea when withdrawing). The length of withdrawal depends upon the half-life of the opioid.  Opioids with short half-lives (e.g., heroin) have acute withdrawal symptoms that peak at 3-4 days and then subside by days 3-7.  Opioids with longer half-lives have longer acute withdrawal periods. Regardless of the length of the acute withdrawal, there are protracted withdrawal symptoms (e.g., aches and pains, general malaise) that persist for weeks or months after use ceases. Protracted withdrawal symptoms are less severe than the acute symptoms, but are still experienced as extremely disruptive and uncomfortable.</a:t>
            </a:r>
            <a:endParaRPr lang="en-US" altLang="en-US" i="1" dirty="0"/>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REFERENCE:</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Li, W., Li, Q., Zhu, J., et al. (2013). White matter impairment in chronic heroin dependence: a quantitative DTI study. </a:t>
            </a:r>
            <a:r>
              <a:rPr lang="en-US" sz="1200" i="1" kern="1200" dirty="0">
                <a:solidFill>
                  <a:schemeClr val="tx1"/>
                </a:solidFill>
                <a:effectLst/>
                <a:latin typeface="+mn-lt"/>
                <a:ea typeface="+mn-ea"/>
                <a:cs typeface="+mn-cs"/>
              </a:rPr>
              <a:t>Brain Res, 1531</a:t>
            </a:r>
            <a:r>
              <a:rPr lang="en-US" sz="1200" kern="1200" dirty="0">
                <a:solidFill>
                  <a:schemeClr val="tx1"/>
                </a:solidFill>
                <a:effectLst/>
                <a:latin typeface="+mn-lt"/>
                <a:ea typeface="+mn-ea"/>
                <a:cs typeface="+mn-cs"/>
              </a:rPr>
              <a:t>, 58-64. doi:10.1016/j.brainres.2013.07.036.</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Liu, J., Qin, W., Yuan, K., et al. (2011). Interaction between dysfunctional connectivity at rest and heroin cues-induced brain responses in male abstinent heroin-dependent individuals. </a:t>
            </a:r>
            <a:r>
              <a:rPr lang="en-US" sz="1200" i="1" kern="1200" dirty="0" err="1">
                <a:solidFill>
                  <a:schemeClr val="tx1"/>
                </a:solidFill>
                <a:effectLst/>
                <a:latin typeface="+mn-lt"/>
                <a:ea typeface="+mn-ea"/>
                <a:cs typeface="+mn-cs"/>
              </a:rPr>
              <a:t>PloS</a:t>
            </a:r>
            <a:r>
              <a:rPr lang="en-US" sz="1200" i="1" kern="1200" dirty="0">
                <a:solidFill>
                  <a:schemeClr val="tx1"/>
                </a:solidFill>
                <a:effectLst/>
                <a:latin typeface="+mn-lt"/>
                <a:ea typeface="+mn-ea"/>
                <a:cs typeface="+mn-cs"/>
              </a:rPr>
              <a:t> One, 6</a:t>
            </a:r>
            <a:r>
              <a:rPr lang="en-US" sz="1200" kern="1200" dirty="0">
                <a:solidFill>
                  <a:schemeClr val="tx1"/>
                </a:solidFill>
                <a:effectLst/>
                <a:latin typeface="+mn-lt"/>
                <a:ea typeface="+mn-ea"/>
                <a:cs typeface="+mn-cs"/>
              </a:rPr>
              <a:t>(10), e23098. doi:10.1371/journal.pone.0023098.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Qiu, Y., Jiang, G., Su, H., et al. (2013). Progressive white matter microstructure damage in male chronic heroin dependent individuals: a DTI and TBSS study. </a:t>
            </a:r>
            <a:r>
              <a:rPr lang="en-US" sz="1200" i="1" kern="1200" dirty="0" err="1">
                <a:solidFill>
                  <a:schemeClr val="tx1"/>
                </a:solidFill>
                <a:effectLst/>
                <a:latin typeface="+mn-lt"/>
                <a:ea typeface="+mn-ea"/>
                <a:cs typeface="+mn-cs"/>
              </a:rPr>
              <a:t>PloS</a:t>
            </a:r>
            <a:r>
              <a:rPr lang="en-US" sz="1200" i="1" kern="1200" dirty="0">
                <a:solidFill>
                  <a:schemeClr val="tx1"/>
                </a:solidFill>
                <a:effectLst/>
                <a:latin typeface="+mn-lt"/>
                <a:ea typeface="+mn-ea"/>
                <a:cs typeface="+mn-cs"/>
              </a:rPr>
              <a:t> One, 8</a:t>
            </a:r>
            <a:r>
              <a:rPr lang="en-US" sz="1200" kern="1200" dirty="0">
                <a:solidFill>
                  <a:schemeClr val="tx1"/>
                </a:solidFill>
                <a:effectLst/>
                <a:latin typeface="+mn-lt"/>
                <a:ea typeface="+mn-ea"/>
                <a:cs typeface="+mn-cs"/>
              </a:rPr>
              <a:t>(5), e63212. doi:10.1371/journal.pone.0063212.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National Institute on Drug Abuse; National Institutes of Health; U.S. Department of Health and Human Services. Available at: </a:t>
            </a:r>
          </a:p>
          <a:p>
            <a:r>
              <a:rPr lang="en-US" sz="1200" u="sng" kern="1200" dirty="0">
                <a:solidFill>
                  <a:schemeClr val="tx1"/>
                </a:solidFill>
                <a:effectLst/>
                <a:latin typeface="+mn-lt"/>
                <a:ea typeface="+mn-ea"/>
                <a:cs typeface="+mn-cs"/>
                <a:hlinkClick r:id="rId3"/>
              </a:rPr>
              <a:t>https://www.drugabuse.gov/publications/drugfacts/heroin</a:t>
            </a:r>
            <a:r>
              <a:rPr lang="en-US" sz="1200" u="none" strike="noStrike" kern="1200" dirty="0">
                <a:solidFill>
                  <a:schemeClr val="tx1"/>
                </a:solidFill>
                <a:effectLst/>
                <a:latin typeface="+mn-lt"/>
                <a:ea typeface="+mn-ea"/>
                <a:cs typeface="+mn-cs"/>
              </a:rPr>
              <a:t>.</a:t>
            </a:r>
            <a:endParaRPr lang="en-GB" altLang="en-US" dirty="0"/>
          </a:p>
          <a:p>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15</a:t>
            </a:fld>
            <a:endParaRPr lang="en-US"/>
          </a:p>
        </p:txBody>
      </p:sp>
    </p:spTree>
    <p:extLst>
      <p:ext uri="{BB962C8B-B14F-4D97-AF65-F5344CB8AC3E}">
        <p14:creationId xmlns:p14="http://schemas.microsoft.com/office/powerpoint/2010/main" val="3367184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Opioid use disorder is a complex, chronic, and treatable medical condition. A person who has been diagnosed with opioid use disorder or another substance use disorder has a pattern of two or more symptoms and behaviors related to their substance use. The </a:t>
            </a:r>
            <a:r>
              <a:rPr lang="en-US" b="1" i="1" dirty="0"/>
              <a:t>Diagnostic and Statistical Manual of Mental Disorders</a:t>
            </a:r>
            <a:r>
              <a:rPr lang="en-US" b="1" dirty="0"/>
              <a:t>, Fifth Edition (DSM-5)</a:t>
            </a:r>
            <a:r>
              <a:rPr lang="en-US" dirty="0"/>
              <a:t>—a reference text professionals use to diagnose substance use disorders—lists these as: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Consuming the drug in larger amounts or for longer than intended.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Persistently wanting to cut down or regulate drug use.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Spending a great deal of time obtaining, using, or recovering from the effects of the drug.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Experiencing a strong desire to use the drug (craving).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Failing to fulfill major obligations at work, school, or home because of drug use.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Continuing drug use even if it causes significant social or interpersonal problems.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Reducing or stopping other activities because of drug use.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Repeatedly using the drug in situations when it is unsafe.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Continuing drug use even when knowing that it causes physical or psychological problems.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Developing tolerance.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Experiencing withdrawal symptoms when stopping drug use.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2023, about 5.7 million people in the United States had opioid use disorder.</a:t>
            </a:r>
            <a:endParaRPr lang="en-US" sz="1200" b="0" i="0" kern="1200" baseline="30000" dirty="0">
              <a:solidFill>
                <a:schemeClr val="tx1"/>
              </a:solidFill>
              <a:effectLst/>
              <a:latin typeface="+mn-lt"/>
              <a:ea typeface="+mn-ea"/>
              <a:cs typeface="+mn-cs"/>
            </a:endParaRPr>
          </a:p>
          <a:p>
            <a:endParaRPr lang="en-US" sz="1200" b="0" i="0" kern="1200" baseline="300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REFERENCE: </a:t>
            </a:r>
          </a:p>
          <a:p>
            <a:r>
              <a:rPr lang="en-US" sz="1200" b="0" i="0" kern="1200" dirty="0">
                <a:solidFill>
                  <a:schemeClr val="tx1"/>
                </a:solidFill>
                <a:effectLst/>
                <a:latin typeface="+mn-lt"/>
                <a:ea typeface="+mn-ea"/>
                <a:cs typeface="+mn-cs"/>
              </a:rPr>
              <a:t>Shah M, &amp; Huecker, M. R. (2023). Opioid Withdrawal. [Updated 2023 Jul 21]. In: </a:t>
            </a:r>
            <a:r>
              <a:rPr lang="en-US" sz="1200" b="0" i="0" kern="1200" dirty="0" err="1">
                <a:solidFill>
                  <a:schemeClr val="tx1"/>
                </a:solidFill>
                <a:effectLst/>
                <a:latin typeface="+mn-lt"/>
                <a:ea typeface="+mn-ea"/>
                <a:cs typeface="+mn-cs"/>
              </a:rPr>
              <a:t>StatPearls</a:t>
            </a:r>
            <a:r>
              <a:rPr lang="en-US" sz="1200" b="0" i="0" kern="1200" dirty="0">
                <a:solidFill>
                  <a:schemeClr val="tx1"/>
                </a:solidFill>
                <a:effectLst/>
                <a:latin typeface="+mn-lt"/>
                <a:ea typeface="+mn-ea"/>
                <a:cs typeface="+mn-cs"/>
              </a:rPr>
              <a:t> [Internet]. Treasure Island (FL): </a:t>
            </a:r>
            <a:r>
              <a:rPr lang="en-US" sz="1200" b="0" i="0" kern="1200" dirty="0" err="1">
                <a:solidFill>
                  <a:schemeClr val="tx1"/>
                </a:solidFill>
                <a:effectLst/>
                <a:latin typeface="+mn-lt"/>
                <a:ea typeface="+mn-ea"/>
                <a:cs typeface="+mn-cs"/>
              </a:rPr>
              <a:t>StatPearls</a:t>
            </a:r>
            <a:r>
              <a:rPr lang="en-US" sz="1200" b="0" i="0" kern="1200" dirty="0">
                <a:solidFill>
                  <a:schemeClr val="tx1"/>
                </a:solidFill>
                <a:effectLst/>
                <a:latin typeface="+mn-lt"/>
                <a:ea typeface="+mn-ea"/>
                <a:cs typeface="+mn-cs"/>
              </a:rPr>
              <a:t> Publishing; 2025 Jan-. Available from: https://www.ncbi.nlm.nih.gov/books/NBK526012/</a:t>
            </a:r>
          </a:p>
          <a:p>
            <a:br>
              <a:rPr lang="en-US" dirty="0"/>
            </a:b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16</a:t>
            </a:fld>
            <a:endParaRPr lang="en-US"/>
          </a:p>
        </p:txBody>
      </p:sp>
    </p:spTree>
    <p:extLst>
      <p:ext uri="{BB962C8B-B14F-4D97-AF65-F5344CB8AC3E}">
        <p14:creationId xmlns:p14="http://schemas.microsoft.com/office/powerpoint/2010/main" val="1948147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33aec714ac7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33aec714ac7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buFont typeface="Arial" panose="020B0604020202020204" pitchFamily="34" charset="0"/>
              <a:buNone/>
            </a:pPr>
            <a:r>
              <a:rPr lang="en-US" b="1" dirty="0"/>
              <a:t>TRAINER SCRIPT:</a:t>
            </a:r>
          </a:p>
          <a:p>
            <a:pPr marL="171450" indent="-171450">
              <a:buFont typeface="Arial" panose="020B0604020202020204" pitchFamily="34" charset="0"/>
              <a:buChar char="•"/>
            </a:pPr>
            <a:r>
              <a:rPr lang="en-US" dirty="0"/>
              <a:t>This next slide shows how the drivers of fatal drug poisonings have changed over time.</a:t>
            </a:r>
          </a:p>
          <a:p>
            <a:pPr marL="171450" indent="-171450">
              <a:buFont typeface="Arial" panose="020B0604020202020204" pitchFamily="34" charset="0"/>
              <a:buChar char="•"/>
            </a:pPr>
            <a:r>
              <a:rPr lang="en-US" dirty="0"/>
              <a:t>In the early 2000s, most overdose deaths were linked to </a:t>
            </a:r>
            <a:r>
              <a:rPr lang="en-US" b="1" dirty="0"/>
              <a:t>prescription opioids</a:t>
            </a:r>
            <a:r>
              <a:rPr lang="en-US" dirty="0"/>
              <a:t> — medications like oxycodone and hydrocodone. These were the drugs that launched what’s often called the </a:t>
            </a:r>
            <a:r>
              <a:rPr lang="en-US" i="1" dirty="0"/>
              <a:t>first wave</a:t>
            </a:r>
            <a:r>
              <a:rPr lang="en-US" dirty="0"/>
              <a:t> of the opioid crisis.</a:t>
            </a:r>
          </a:p>
          <a:p>
            <a:pPr marL="171450" indent="-171450">
              <a:buFont typeface="Arial" panose="020B0604020202020204" pitchFamily="34" charset="0"/>
              <a:buChar char="•"/>
            </a:pPr>
            <a:r>
              <a:rPr lang="en-US" dirty="0"/>
              <a:t>Then, as access to those medications decreased, we saw people turning to </a:t>
            </a:r>
            <a:r>
              <a:rPr lang="en-US" b="1" dirty="0"/>
              <a:t>heroin</a:t>
            </a:r>
            <a:r>
              <a:rPr lang="en-US" dirty="0"/>
              <a:t>, marking the </a:t>
            </a:r>
            <a:r>
              <a:rPr lang="en-US" i="1" dirty="0"/>
              <a:t>second wave</a:t>
            </a:r>
            <a:r>
              <a:rPr lang="en-US" dirty="0"/>
              <a:t>. </a:t>
            </a:r>
          </a:p>
          <a:p>
            <a:pPr marL="171450" indent="-171450">
              <a:buFont typeface="Arial" panose="020B0604020202020204" pitchFamily="34" charset="0"/>
              <a:buChar char="•"/>
            </a:pPr>
            <a:r>
              <a:rPr lang="en-US" dirty="0"/>
              <a:t>Beginning around </a:t>
            </a:r>
            <a:r>
              <a:rPr lang="en-US" b="1" dirty="0"/>
              <a:t>2014</a:t>
            </a:r>
            <a:r>
              <a:rPr lang="en-US" dirty="0"/>
              <a:t>, the curve that changes everything is the gray one — </a:t>
            </a:r>
            <a:r>
              <a:rPr lang="en-US" b="1" dirty="0"/>
              <a:t>synthetic opioids other than methadone</a:t>
            </a:r>
            <a:r>
              <a:rPr lang="en-US" dirty="0"/>
              <a:t>, which primarily means </a:t>
            </a:r>
            <a:r>
              <a:rPr lang="en-US" b="1" dirty="0"/>
              <a:t>illicitly manufactured fentanyl</a:t>
            </a:r>
            <a:r>
              <a:rPr lang="en-US" dirty="0"/>
              <a:t>.</a:t>
            </a:r>
          </a:p>
          <a:p>
            <a:pPr marL="171450" indent="-171450">
              <a:buFont typeface="Arial" panose="020B0604020202020204" pitchFamily="34" charset="0"/>
              <a:buChar char="•"/>
            </a:pPr>
            <a:r>
              <a:rPr lang="en-US" dirty="0"/>
              <a:t>Fentanyl deaths surged almost vertically, reaching unprecedented levels by 2019and beyond. This marks the </a:t>
            </a:r>
            <a:r>
              <a:rPr lang="en-US" i="1" dirty="0"/>
              <a:t>third and most deadly wave</a:t>
            </a:r>
            <a:r>
              <a:rPr lang="en-US" dirty="0"/>
              <a:t> of the epidemic.</a:t>
            </a:r>
          </a:p>
          <a:p>
            <a:pPr marL="171450" indent="-171450">
              <a:buFont typeface="Arial" panose="020B0604020202020204" pitchFamily="34" charset="0"/>
              <a:buChar char="•"/>
            </a:pPr>
            <a:r>
              <a:rPr lang="en-US" dirty="0"/>
              <a:t>You will also notice that </a:t>
            </a:r>
            <a:r>
              <a:rPr lang="en-US" b="1" dirty="0"/>
              <a:t>psychostimulants</a:t>
            </a:r>
            <a:r>
              <a:rPr lang="en-US" dirty="0"/>
              <a:t> and </a:t>
            </a:r>
            <a:r>
              <a:rPr lang="en-US" b="1" dirty="0"/>
              <a:t>cocaine </a:t>
            </a:r>
            <a:r>
              <a:rPr lang="en-US" b="0" dirty="0"/>
              <a:t>are </a:t>
            </a:r>
            <a:r>
              <a:rPr lang="en-US" dirty="0"/>
              <a:t>rising along with fentanyl. We’re now in what experts describe as a </a:t>
            </a:r>
            <a:r>
              <a:rPr lang="en-US" b="1" dirty="0"/>
              <a:t>fourth wave</a:t>
            </a:r>
            <a:r>
              <a:rPr lang="en-US" dirty="0"/>
              <a:t> — a </a:t>
            </a:r>
            <a:r>
              <a:rPr lang="en-US" i="1" dirty="0"/>
              <a:t>polysubstance</a:t>
            </a:r>
            <a:r>
              <a:rPr lang="en-US" dirty="0"/>
              <a:t> crisis. People aren’t just using opioids; they’re using combinations of stimulants and fentanyl, often unknowingly, and these mixtures drastically increase the risk of fatal overdose.</a:t>
            </a:r>
          </a:p>
          <a:p>
            <a:pPr marL="171450" indent="-171450">
              <a:buFont typeface="Arial" panose="020B0604020202020204" pitchFamily="34" charset="0"/>
              <a:buChar char="•"/>
            </a:pPr>
            <a:r>
              <a:rPr lang="en-US" dirty="0"/>
              <a:t>So while the overall picture started with prescription opioids, it’s evolved into something far more complex. The </a:t>
            </a:r>
            <a:r>
              <a:rPr lang="en-US" b="1" dirty="0"/>
              <a:t>drug landscape has shifted — from prescription misuse to a highly toxic, unpredictable illicit supply.</a:t>
            </a:r>
          </a:p>
          <a:p>
            <a:pPr marL="171450" indent="-171450">
              <a:buFont typeface="Arial" panose="020B0604020202020204" pitchFamily="34" charset="0"/>
              <a:buChar char="•"/>
            </a:pPr>
            <a:endParaRPr lang="en-US" b="1" dirty="0"/>
          </a:p>
          <a:p>
            <a:pPr marL="0" indent="0">
              <a:buFont typeface="Arial" panose="020B0604020202020204" pitchFamily="34" charset="0"/>
              <a:buNone/>
            </a:pPr>
            <a:r>
              <a:rPr lang="en-US" b="1" dirty="0"/>
              <a:t>REFERENCE:</a:t>
            </a:r>
          </a:p>
          <a:p>
            <a:pPr marL="0" indent="0">
              <a:buFont typeface="Arial" panose="020B0604020202020204" pitchFamily="34" charset="0"/>
              <a:buNone/>
            </a:pPr>
            <a:r>
              <a:rPr lang="en-US" sz="1200" b="0" i="0" kern="1200" dirty="0">
                <a:solidFill>
                  <a:schemeClr val="tx1"/>
                </a:solidFill>
                <a:effectLst/>
                <a:latin typeface="+mn-lt"/>
                <a:ea typeface="+mn-ea"/>
                <a:cs typeface="+mn-cs"/>
              </a:rPr>
              <a:t>NIDA. 2024, August 21. US Overdose Deaths: Select Drugs or Drug Categories, 1999-2023. https://nida.nih.gov/research-topics/trends-statistics/overdose-death-rates#Fig2 on 2025, November 6.</a:t>
            </a:r>
            <a:endParaRPr lang="en-US" b="1" dirty="0"/>
          </a:p>
        </p:txBody>
      </p:sp>
      <p:sp>
        <p:nvSpPr>
          <p:cNvPr id="498" name="Google Shape;498;g33aec714ac7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400" b="0" i="0" kern="1200" dirty="0">
                <a:solidFill>
                  <a:schemeClr val="tx1"/>
                </a:solidFill>
                <a:effectLst/>
                <a:latin typeface="+mn-lt"/>
                <a:ea typeface="+mn-ea"/>
                <a:cs typeface="+mn-cs"/>
                <a:sym typeface="Calibri"/>
              </a:rPr>
              <a:t>Drug overdose deaths rose from 12,122 in 2015 to 59,725 in 2023. Nearly 70% of stimulant involved overdose deaths in 2023 also involved IMF (Source: </a:t>
            </a:r>
            <a:r>
              <a:rPr lang="en-US" sz="1400" b="0" i="0" u="sng" kern="1200" dirty="0">
                <a:solidFill>
                  <a:schemeClr val="tx1"/>
                </a:solidFill>
                <a:effectLst/>
                <a:latin typeface="+mn-lt"/>
                <a:ea typeface="+mn-ea"/>
                <a:cs typeface="+mn-cs"/>
                <a:sym typeface="Calibri"/>
                <a:hlinkClick r:id="rId3"/>
              </a:rPr>
              <a:t>CDC WONDER</a:t>
            </a:r>
            <a:r>
              <a:rPr lang="en-US" sz="1400" b="0" i="0" kern="1200" dirty="0">
                <a:solidFill>
                  <a:schemeClr val="tx1"/>
                </a:solidFill>
                <a:effectLst/>
                <a:latin typeface="+mn-lt"/>
                <a:ea typeface="+mn-ea"/>
                <a:cs typeface="+mn-cs"/>
                <a:sym typeface="Calibri"/>
              </a:rPr>
              <a:t>). </a:t>
            </a:r>
          </a:p>
          <a:p>
            <a:endParaRPr lang="en-US" sz="1400" b="0" i="0" kern="1200" dirty="0">
              <a:solidFill>
                <a:schemeClr val="tx1"/>
              </a:solidFill>
              <a:effectLst/>
              <a:latin typeface="+mn-lt"/>
              <a:ea typeface="+mn-ea"/>
              <a:cs typeface="+mn-cs"/>
              <a:sym typeface="Calibri"/>
            </a:endParaRPr>
          </a:p>
          <a:p>
            <a:r>
              <a:rPr lang="en-US" sz="1400" b="1" i="0" kern="1200" dirty="0">
                <a:solidFill>
                  <a:schemeClr val="tx1"/>
                </a:solidFill>
                <a:effectLst/>
                <a:latin typeface="+mn-lt"/>
                <a:ea typeface="+mn-ea"/>
                <a:cs typeface="+mn-cs"/>
                <a:sym typeface="Calibri"/>
              </a:rPr>
              <a:t>REFERENCE:</a:t>
            </a:r>
          </a:p>
          <a:p>
            <a:r>
              <a:rPr lang="en-US" sz="1400" b="0" i="0" kern="1200" dirty="0">
                <a:solidFill>
                  <a:schemeClr val="tx1"/>
                </a:solidFill>
                <a:effectLst/>
                <a:latin typeface="+mn-lt"/>
                <a:ea typeface="+mn-ea"/>
                <a:cs typeface="+mn-cs"/>
                <a:sym typeface="Calibri"/>
              </a:rPr>
              <a:t>Centers for Disease Control and Prevention. (2025). [Webpage]. Understanding the Opioid Overdose Epidemic. Accessed November 13, 2025 from: https://www.cdc.gov/overdose-prevention/about/understanding-the-opioid-overdose-epidemic.html.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75C3D-524C-463D-9D71-772A55D9AF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080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Hepatitis C is a liver disease caused by the hepatitis C virus (HCV). Many people with hepatitis C do not look or feel sick so might not know they have the virus. Left untreated, hepatitis C can lead to serious liver problems, like scarring and cancer. Hepatitis C is one of the most common types of viral hepatitis in the U.S. </a:t>
            </a:r>
          </a:p>
          <a:p>
            <a:endParaRPr lang="en-US" sz="1000" dirty="0"/>
          </a:p>
          <a:p>
            <a:r>
              <a:rPr lang="en-US" sz="1000" dirty="0"/>
              <a:t>HCV is 4 times more prevalent than HIV and hepatitis B. </a:t>
            </a:r>
          </a:p>
          <a:p>
            <a:endParaRPr lang="en-US" sz="1000" dirty="0"/>
          </a:p>
          <a:p>
            <a:r>
              <a:rPr lang="en-US" sz="1000" b="1" dirty="0"/>
              <a:t>REFERENCE:</a:t>
            </a:r>
          </a:p>
          <a:p>
            <a:r>
              <a:rPr lang="en-US" sz="1000" dirty="0"/>
              <a:t>Centers for Disease Control and Prevention. (2025). [Webpage]. Hepatitis C Basics. Accessed November 12, 2025, from: https://www.cdc.gov/hepatitis-c/about/?CDC_AAref_Val=https://www.cdc.gov/hepatitis/hcv/HepatitisCOverview.htm. </a:t>
            </a:r>
          </a:p>
          <a:p>
            <a:endParaRPr lang="en-US" sz="1000" dirty="0"/>
          </a:p>
          <a:p>
            <a:endParaRPr lang="en-US" sz="1000" dirty="0"/>
          </a:p>
          <a:p>
            <a:endParaRPr lang="en-US" sz="1000" dirty="0"/>
          </a:p>
        </p:txBody>
      </p:sp>
      <p:sp>
        <p:nvSpPr>
          <p:cNvPr id="4" name="Slide Number Placeholder 3"/>
          <p:cNvSpPr>
            <a:spLocks noGrp="1"/>
          </p:cNvSpPr>
          <p:nvPr>
            <p:ph type="sldNum" sz="quarter" idx="5"/>
          </p:nvPr>
        </p:nvSpPr>
        <p:spPr/>
        <p:txBody>
          <a:bodyPr/>
          <a:lstStyle/>
          <a:p>
            <a:fld id="{D07A5774-3425-441E-8605-2426637F4BCE}" type="slidenum">
              <a:rPr lang="en-US" smtClean="0"/>
              <a:t>19</a:t>
            </a:fld>
            <a:endParaRPr lang="en-US"/>
          </a:p>
        </p:txBody>
      </p:sp>
    </p:spTree>
    <p:extLst>
      <p:ext uri="{BB962C8B-B14F-4D97-AF65-F5344CB8AC3E}">
        <p14:creationId xmlns:p14="http://schemas.microsoft.com/office/powerpoint/2010/main" val="1808680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Symptomatic acute HCV infection is uncommon; if it occurs, most people do not have symptoms in the first weeks after infection. It can take between two weeks and six months to have symptoms. When symptoms do appear, they may include: fever, feeling very tired, loss of appetite, nausea and vomiting, abdominal pain, dark urine, pale feces, joint pain, and jaundice.</a:t>
            </a:r>
          </a:p>
          <a:p>
            <a:endParaRPr lang="en-US" dirty="0"/>
          </a:p>
          <a:p>
            <a:r>
              <a:rPr lang="en-US" b="1" dirty="0"/>
              <a:t>REFERENCE:</a:t>
            </a:r>
          </a:p>
          <a:p>
            <a:r>
              <a:rPr lang="en-US" dirty="0"/>
              <a:t>World Health Organization. (2025). [Webpage]. Hepatitis C. Accessed November 12, 2025, from: https://www.who.int/news-room/fact-sheets/detail/hepatitis-c.</a:t>
            </a:r>
          </a:p>
          <a:p>
            <a:endParaRPr lang="en-US" dirty="0"/>
          </a:p>
          <a:p>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20</a:t>
            </a:fld>
            <a:endParaRPr lang="en-US"/>
          </a:p>
        </p:txBody>
      </p:sp>
    </p:spTree>
    <p:extLst>
      <p:ext uri="{BB962C8B-B14F-4D97-AF65-F5344CB8AC3E}">
        <p14:creationId xmlns:p14="http://schemas.microsoft.com/office/powerpoint/2010/main" val="3550112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REFERENCE:</a:t>
            </a:r>
          </a:p>
          <a:p>
            <a:r>
              <a:rPr lang="en-US" dirty="0"/>
              <a:t>World Health Organization. (2025). [Webpage]. Hepatitis C. Accessed November 12, 2025, from: https://www.who.int/news-room/fact-sheets/detail/hepatitis-c.</a:t>
            </a:r>
          </a:p>
          <a:p>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21</a:t>
            </a:fld>
            <a:endParaRPr lang="en-US"/>
          </a:p>
        </p:txBody>
      </p:sp>
    </p:spTree>
    <p:extLst>
      <p:ext uri="{BB962C8B-B14F-4D97-AF65-F5344CB8AC3E}">
        <p14:creationId xmlns:p14="http://schemas.microsoft.com/office/powerpoint/2010/main" val="2970318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2</a:t>
            </a:fld>
            <a:endParaRPr lang="en-US"/>
          </a:p>
        </p:txBody>
      </p:sp>
    </p:spTree>
    <p:extLst>
      <p:ext uri="{BB962C8B-B14F-4D97-AF65-F5344CB8AC3E}">
        <p14:creationId xmlns:p14="http://schemas.microsoft.com/office/powerpoint/2010/main" val="587751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a:solidFill>
                  <a:schemeClr val="tx1"/>
                </a:solidFill>
                <a:effectLst/>
                <a:latin typeface="+mn-lt"/>
                <a:ea typeface="+mn-ea"/>
                <a:cs typeface="+mn-cs"/>
              </a:rPr>
              <a:t>During 2023, rates of acute hepatitis C were highest among males, persons aged 30–39 years, non-Hispanic American Indian/Alaska Native (AI/AN) persons, and those living in the Eastern and Southeastern states. Among cases with risk information reported, the most common risk factor was injection drug use.</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dirty="0"/>
              <a:t>REFERENCE:</a:t>
            </a:r>
          </a:p>
          <a:p>
            <a:pPr marL="0" indent="0">
              <a:buFont typeface="Arial" panose="020B0604020202020204" pitchFamily="34" charset="0"/>
              <a:buNone/>
            </a:pPr>
            <a:r>
              <a:rPr lang="en-US" dirty="0"/>
              <a:t>Centers for Disease Control and Prevention. (2024). National Notifiable Diseases Surveillance System. Accessed November 13, 2025, from: https://www.cdc.gov/hepatitis-surveillance-2022/hepatitis-c/table-3-3.html.</a:t>
            </a:r>
          </a:p>
        </p:txBody>
      </p:sp>
      <p:sp>
        <p:nvSpPr>
          <p:cNvPr id="4" name="Slide Number Placeholder 3"/>
          <p:cNvSpPr>
            <a:spLocks noGrp="1"/>
          </p:cNvSpPr>
          <p:nvPr>
            <p:ph type="sldNum" sz="quarter" idx="5"/>
          </p:nvPr>
        </p:nvSpPr>
        <p:spPr/>
        <p:txBody>
          <a:bodyPr/>
          <a:lstStyle/>
          <a:p>
            <a:fld id="{D07A5774-3425-441E-8605-2426637F4BCE}" type="slidenum">
              <a:rPr lang="en-US" smtClean="0"/>
              <a:t>22</a:t>
            </a:fld>
            <a:endParaRPr lang="en-US"/>
          </a:p>
        </p:txBody>
      </p:sp>
    </p:spTree>
    <p:extLst>
      <p:ext uri="{BB962C8B-B14F-4D97-AF65-F5344CB8AC3E}">
        <p14:creationId xmlns:p14="http://schemas.microsoft.com/office/powerpoint/2010/main" val="1243176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a:solidFill>
                  <a:schemeClr val="tx1"/>
                </a:solidFill>
                <a:effectLst/>
                <a:latin typeface="+mn-lt"/>
                <a:ea typeface="+mn-ea"/>
                <a:cs typeface="+mn-cs"/>
              </a:rPr>
              <a:t>After over a decade of consecutive annual increases in acute hepatitis C, the number of acute hepatitis C cases has remained relatively stable since 2021. This stabilization was observed despite a change to the acute hepatitis C case definition in 2020, which was designed to improve sensitivity in identifying acute hepatitis C cases. In 2023, there were 4,966 new cases of acute hepatitis C reported, and 69,000 estimated acute HCV infections after adjusting for case under ascertainment and underreporting.</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There were 101,525 cases of newly reported chronic hepatitis C during 2023, and 11,194 hepatitis C-related deaths reported during 2023.</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t>
            </a:r>
            <a:r>
              <a:rPr lang="en-US" sz="1200" b="0" i="1" kern="1200" dirty="0">
                <a:solidFill>
                  <a:schemeClr val="tx1"/>
                </a:solidFill>
                <a:effectLst/>
                <a:latin typeface="+mn-lt"/>
                <a:ea typeface="+mn-ea"/>
                <a:cs typeface="+mn-cs"/>
              </a:rPr>
              <a:t>Viral Hepatitis Surveillance Report – United States, 2023</a:t>
            </a:r>
            <a:r>
              <a:rPr lang="en-US" sz="1200" b="0" i="0" kern="1200" dirty="0">
                <a:solidFill>
                  <a:schemeClr val="tx1"/>
                </a:solidFill>
                <a:effectLst/>
                <a:latin typeface="+mn-lt"/>
                <a:ea typeface="+mn-ea"/>
                <a:cs typeface="+mn-cs"/>
              </a:rPr>
              <a:t> is published by the Division of Viral Hepatitis, National Center for HIV, Viral Hepatitis, STD, and TB Prevention, Centers for Disease Control and Prevention (CDC), US Department of Health and Human Services, Atlanta, Georgia.</a:t>
            </a:r>
          </a:p>
          <a:p>
            <a:r>
              <a:rPr lang="en-US" sz="1200" b="0" i="0" kern="1200" dirty="0">
                <a:solidFill>
                  <a:schemeClr val="tx1"/>
                </a:solidFill>
                <a:effectLst/>
                <a:latin typeface="+mn-lt"/>
                <a:ea typeface="+mn-ea"/>
                <a:cs typeface="+mn-cs"/>
              </a:rPr>
              <a:t>Data are presented for cases of viral hepatitis from January 1, 2023–December 31, 2023, and prior years for comparison. All material contained in this report is in the public domain and may be used and reprinted without special permission; however, citing this report is appreciated.</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1" i="0" kern="1200" dirty="0">
                <a:solidFill>
                  <a:schemeClr val="tx1"/>
                </a:solidFill>
                <a:effectLst/>
                <a:latin typeface="+mn-lt"/>
                <a:ea typeface="+mn-ea"/>
                <a:cs typeface="+mn-cs"/>
              </a:rPr>
              <a:t>REFERENCE:</a:t>
            </a:r>
          </a:p>
          <a:p>
            <a:pPr marL="0" indent="0">
              <a:buFont typeface="Arial" panose="020B0604020202020204" pitchFamily="34" charset="0"/>
              <a:buNone/>
            </a:pPr>
            <a:r>
              <a:rPr lang="en-US" sz="1200" b="0" i="0" kern="1200" dirty="0">
                <a:solidFill>
                  <a:schemeClr val="tx1"/>
                </a:solidFill>
                <a:effectLst/>
                <a:latin typeface="+mn-lt"/>
                <a:ea typeface="+mn-ea"/>
                <a:cs typeface="+mn-cs"/>
              </a:rPr>
              <a:t>Centers for Disease Control and Prevention. Viral Hepatitis Surveillance Report – United States, 2023. </a:t>
            </a:r>
            <a:r>
              <a:rPr lang="en-US" sz="1200" b="0" i="0" kern="1200" dirty="0">
                <a:solidFill>
                  <a:schemeClr val="tx1"/>
                </a:solidFill>
                <a:effectLst/>
                <a:latin typeface="+mn-lt"/>
                <a:ea typeface="+mn-ea"/>
                <a:cs typeface="+mn-cs"/>
                <a:hlinkClick r:id="rId3"/>
              </a:rPr>
              <a:t>https://www.cdc.gov/hepatitis-surveillance-2023/about/index.html</a:t>
            </a:r>
            <a:r>
              <a:rPr lang="en-US" sz="1200" b="0" i="0" kern="1200" dirty="0">
                <a:solidFill>
                  <a:schemeClr val="tx1"/>
                </a:solidFill>
                <a:effectLst/>
                <a:latin typeface="+mn-lt"/>
                <a:ea typeface="+mn-ea"/>
                <a:cs typeface="+mn-cs"/>
              </a:rPr>
              <a:t> Published April 2025. Accessed November 13, 2025.</a:t>
            </a:r>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23</a:t>
            </a:fld>
            <a:endParaRPr lang="en-US"/>
          </a:p>
        </p:txBody>
      </p:sp>
    </p:spTree>
    <p:extLst>
      <p:ext uri="{BB962C8B-B14F-4D97-AF65-F5344CB8AC3E}">
        <p14:creationId xmlns:p14="http://schemas.microsoft.com/office/powerpoint/2010/main" val="1310295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Additional data can be found here: https://map.hepvu.org/hepc-prevalence/state/case/sex_f/none/usa?geoContext=NV</a:t>
            </a:r>
          </a:p>
          <a:p>
            <a:pPr>
              <a:buFont typeface="Arial" panose="020B0604020202020204" pitchFamily="34" charset="0"/>
              <a:buChar char="•"/>
            </a:pPr>
            <a:endParaRPr lang="en-US" dirty="0"/>
          </a:p>
          <a:p>
            <a:pPr>
              <a:buFont typeface="Arial" panose="020B0604020202020204" pitchFamily="34" charset="0"/>
              <a:buChar char="•"/>
            </a:pPr>
            <a:r>
              <a:rPr lang="en-US" dirty="0"/>
              <a:t> Estimated rate of people living with Hepatitis C (per 100,000 population) = 1,000</a:t>
            </a:r>
          </a:p>
          <a:p>
            <a:pPr>
              <a:buFont typeface="Arial" panose="020B0604020202020204" pitchFamily="34" charset="0"/>
              <a:buChar char="•"/>
            </a:pPr>
            <a:r>
              <a:rPr lang="en-US" dirty="0"/>
              <a:t>  Estimated number of people living with Hepatitis C = 21,900</a:t>
            </a:r>
          </a:p>
          <a:p>
            <a:pPr lvl="1">
              <a:buFont typeface="Arial" panose="020B0604020202020204" pitchFamily="34" charset="0"/>
              <a:buChar char="•"/>
            </a:pPr>
            <a:r>
              <a:rPr lang="en-US" dirty="0"/>
              <a:t>Less than 50 years old = 5,100</a:t>
            </a:r>
          </a:p>
          <a:p>
            <a:pPr lvl="1">
              <a:buFont typeface="Arial" panose="020B0604020202020204" pitchFamily="34" charset="0"/>
              <a:buChar char="•"/>
            </a:pPr>
            <a:r>
              <a:rPr lang="en-US" b="1" dirty="0"/>
              <a:t>50 to 74 years old = 16,300</a:t>
            </a:r>
          </a:p>
          <a:p>
            <a:pPr lvl="1">
              <a:buFont typeface="Arial" panose="020B0604020202020204" pitchFamily="34" charset="0"/>
              <a:buChar char="•"/>
            </a:pPr>
            <a:r>
              <a:rPr lang="en-US" dirty="0"/>
              <a:t>75+ = 500</a:t>
            </a:r>
          </a:p>
          <a:p>
            <a:pPr lvl="1">
              <a:buFont typeface="Arial" panose="020B0604020202020204" pitchFamily="34" charset="0"/>
              <a:buChar char="•"/>
            </a:pPr>
            <a:r>
              <a:rPr lang="en-US" b="1" dirty="0"/>
              <a:t>Male = 15,500</a:t>
            </a:r>
          </a:p>
          <a:p>
            <a:pPr lvl="1">
              <a:buFont typeface="Arial" panose="020B0604020202020204" pitchFamily="34" charset="0"/>
              <a:buChar char="•"/>
            </a:pPr>
            <a:r>
              <a:rPr lang="en-US" dirty="0"/>
              <a:t>Female = 6,400</a:t>
            </a:r>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None/>
            </a:pPr>
            <a:r>
              <a:rPr lang="en-US" dirty="0"/>
              <a:t> </a:t>
            </a:r>
          </a:p>
        </p:txBody>
      </p:sp>
      <p:sp>
        <p:nvSpPr>
          <p:cNvPr id="4" name="Slide Number Placeholder 3"/>
          <p:cNvSpPr>
            <a:spLocks noGrp="1"/>
          </p:cNvSpPr>
          <p:nvPr>
            <p:ph type="sldNum" sz="quarter" idx="5"/>
          </p:nvPr>
        </p:nvSpPr>
        <p:spPr/>
        <p:txBody>
          <a:bodyPr/>
          <a:lstStyle/>
          <a:p>
            <a:fld id="{D07A5774-3425-441E-8605-2426637F4BCE}" type="slidenum">
              <a:rPr lang="en-US" smtClean="0"/>
              <a:t>24</a:t>
            </a:fld>
            <a:endParaRPr lang="en-US"/>
          </a:p>
        </p:txBody>
      </p:sp>
    </p:spTree>
    <p:extLst>
      <p:ext uri="{BB962C8B-B14F-4D97-AF65-F5344CB8AC3E}">
        <p14:creationId xmlns:p14="http://schemas.microsoft.com/office/powerpoint/2010/main" val="3982262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courtesy of Bob Jope, LMHC</a:t>
            </a:r>
          </a:p>
          <a:p>
            <a:endParaRPr lang="en-US" dirty="0"/>
          </a:p>
          <a:p>
            <a:r>
              <a:rPr lang="en-US" sz="1200" b="1" i="0" kern="1200" dirty="0">
                <a:solidFill>
                  <a:schemeClr val="tx1"/>
                </a:solidFill>
                <a:effectLst/>
                <a:latin typeface="+mn-lt"/>
                <a:ea typeface="+mn-ea"/>
                <a:cs typeface="+mn-cs"/>
              </a:rPr>
              <a:t>Acute hepatitis C</a:t>
            </a:r>
            <a:r>
              <a:rPr lang="en-US" sz="1200" b="0" i="0" kern="1200" dirty="0">
                <a:solidFill>
                  <a:schemeClr val="tx1"/>
                </a:solidFill>
                <a:effectLst/>
                <a:latin typeface="+mn-lt"/>
                <a:ea typeface="+mn-ea"/>
                <a:cs typeface="+mn-cs"/>
              </a:rPr>
              <a:t> occurs within the first 6 months after someone is exposed to HCV. Hepatitis C can be a short-term illness, but for most people, acute infection leads to chronic infection.</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REFERENCES:</a:t>
            </a:r>
          </a:p>
          <a:p>
            <a:r>
              <a:rPr lang="en-US" sz="1200" b="0" i="0" kern="1200" dirty="0">
                <a:solidFill>
                  <a:schemeClr val="tx1"/>
                </a:solidFill>
                <a:effectLst/>
                <a:latin typeface="+mn-lt"/>
                <a:ea typeface="+mn-ea"/>
                <a:cs typeface="+mn-cs"/>
              </a:rPr>
              <a:t>Jope, B. (2025). Understanding Hepatitis C for Human Service Professionals. TA Session presented on behalf of the ATTC of New England. Available at: https://attcnetwork.org/wp-content/uploads/2025/08/Understanding-Hepatitis-C-for-Human-Service-Professionals.pdf.</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Centers for Disease Control and Prevention. (2025). [Webpage]. Clinical Overview of Hepatitis C. Accessed November 13, 2025, from: https://www.cdc.gov/hepatitis-c/hcp/clinical-overview/index.html.</a:t>
            </a:r>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25</a:t>
            </a:fld>
            <a:endParaRPr lang="en-US"/>
          </a:p>
        </p:txBody>
      </p:sp>
    </p:spTree>
    <p:extLst>
      <p:ext uri="{BB962C8B-B14F-4D97-AF65-F5344CB8AC3E}">
        <p14:creationId xmlns:p14="http://schemas.microsoft.com/office/powerpoint/2010/main" val="3643173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courtesy of Bob Jope, LMHC</a:t>
            </a:r>
          </a:p>
          <a:p>
            <a:endParaRPr lang="en-US" dirty="0"/>
          </a:p>
          <a:p>
            <a:r>
              <a:rPr lang="en-US" sz="1200" b="1" i="0" kern="1200" dirty="0">
                <a:solidFill>
                  <a:schemeClr val="tx1"/>
                </a:solidFill>
                <a:effectLst/>
                <a:latin typeface="+mn-lt"/>
                <a:ea typeface="+mn-ea"/>
                <a:cs typeface="+mn-cs"/>
              </a:rPr>
              <a:t>Chronic hepatitis C</a:t>
            </a:r>
            <a:r>
              <a:rPr lang="en-US" sz="1200" b="0" i="0" kern="1200" dirty="0">
                <a:solidFill>
                  <a:schemeClr val="tx1"/>
                </a:solidFill>
                <a:effectLst/>
                <a:latin typeface="+mn-lt"/>
                <a:ea typeface="+mn-ea"/>
                <a:cs typeface="+mn-cs"/>
              </a:rPr>
              <a:t> can be a lifelong infection if left untreated. More than half of people who become infected with HCV will develop chronic infection. Chronic hepatitis C can cause serious health problems, including liver damage, cirrhosis (scarring of the liver), liver cancer, and even death.</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REFERENCES:</a:t>
            </a:r>
          </a:p>
          <a:p>
            <a:r>
              <a:rPr lang="en-US" sz="1200" b="0" i="0" kern="1200" dirty="0">
                <a:solidFill>
                  <a:schemeClr val="tx1"/>
                </a:solidFill>
                <a:effectLst/>
                <a:latin typeface="+mn-lt"/>
                <a:ea typeface="+mn-ea"/>
                <a:cs typeface="+mn-cs"/>
              </a:rPr>
              <a:t>Jope, B. (2025). Understanding Hepatitis C for Human Service Professionals. TA Session presented on behalf of the ATTC of New England. Available at: https://attcnetwork.org/wp-content/uploads/2025/08/Understanding-Hepatitis-C-for-Human-Service-Professionals.pdf.</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Centers for Disease Control and Prevention. (2025). [Webpage]. Clinical Overview of Hepatitis C. Accessed November 13, 2025, from: https://www.cdc.gov/hepatitis-c/hcp/clinical-overview/index.html.</a:t>
            </a:r>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26</a:t>
            </a:fld>
            <a:endParaRPr lang="en-US"/>
          </a:p>
        </p:txBody>
      </p:sp>
    </p:spTree>
    <p:extLst>
      <p:ext uri="{BB962C8B-B14F-4D97-AF65-F5344CB8AC3E}">
        <p14:creationId xmlns:p14="http://schemas.microsoft.com/office/powerpoint/2010/main" val="1852118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courtesy of Bob Jope, LMHC</a:t>
            </a:r>
          </a:p>
          <a:p>
            <a:endParaRPr lang="en-US" dirty="0"/>
          </a:p>
          <a:p>
            <a:r>
              <a:rPr lang="en-US" sz="1200" b="0" i="0" kern="1200" dirty="0">
                <a:solidFill>
                  <a:schemeClr val="tx1"/>
                </a:solidFill>
                <a:effectLst/>
                <a:latin typeface="+mn-lt"/>
                <a:ea typeface="+mn-ea"/>
                <a:cs typeface="+mn-cs"/>
              </a:rPr>
              <a:t>Among all viruses, hepatotropic and </a:t>
            </a:r>
            <a:r>
              <a:rPr lang="en-US" sz="1200" b="0" i="0" kern="1200" dirty="0" err="1">
                <a:solidFill>
                  <a:schemeClr val="tx1"/>
                </a:solidFill>
                <a:effectLst/>
                <a:latin typeface="+mn-lt"/>
                <a:ea typeface="+mn-ea"/>
                <a:cs typeface="+mn-cs"/>
              </a:rPr>
              <a:t>nonhepatotropic</a:t>
            </a:r>
            <a:r>
              <a:rPr lang="en-US" sz="1200" b="0" i="0" kern="1200" dirty="0">
                <a:solidFill>
                  <a:schemeClr val="tx1"/>
                </a:solidFill>
                <a:effectLst/>
                <a:latin typeface="+mn-lt"/>
                <a:ea typeface="+mn-ea"/>
                <a:cs typeface="+mn-cs"/>
              </a:rPr>
              <a:t>, HCV is recognized as the virus most often associated with extrahepatic manifestations. Although a large proportion of patients are asymptomatic, up to two thirds present with such manifestations. Unequivocal data support a causal relationship between chronic HCV infection and some of these disorders, including cryoglobulinemic vasculitis, lymphoma, cardiovascular diseases, insulin resistance, and type 2 diabetes, all of which can substantially affect morbidity, mortality, and quality of life.</a:t>
            </a:r>
            <a:endParaRPr lang="en-US" sz="1200" b="1" i="0" u="none" strike="noStrike" kern="1200" baseline="300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REFERENCES:</a:t>
            </a:r>
          </a:p>
          <a:p>
            <a:r>
              <a:rPr lang="en-US" sz="1200" b="0" i="0" kern="1200" dirty="0">
                <a:solidFill>
                  <a:schemeClr val="tx1"/>
                </a:solidFill>
                <a:effectLst/>
                <a:latin typeface="+mn-lt"/>
                <a:ea typeface="+mn-ea"/>
                <a:cs typeface="+mn-cs"/>
              </a:rPr>
              <a:t>Jope, B. (2025). Understanding Hepatitis C for Human Service Professionals. TA Session presented on behalf of the ATTC of New England. Available at: https://attcnetwork.org/wp-content/uploads/2025/08/Understanding-Hepatitis-C-for-Human-Service-Professionals.pdf.</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Cacoub</a:t>
            </a:r>
            <a:r>
              <a:rPr lang="en-US" sz="1200" b="0" i="0" kern="1200" dirty="0">
                <a:solidFill>
                  <a:schemeClr val="tx1"/>
                </a:solidFill>
                <a:effectLst/>
                <a:latin typeface="+mn-lt"/>
                <a:ea typeface="+mn-ea"/>
                <a:cs typeface="+mn-cs"/>
              </a:rPr>
              <a:t>, P., &amp; Saadoun, D. (2021). Extrahepatic manifestations of chronic HCV infection. </a:t>
            </a:r>
            <a:r>
              <a:rPr lang="en-US" sz="1200" b="0" i="1" kern="1200" dirty="0">
                <a:solidFill>
                  <a:schemeClr val="tx1"/>
                </a:solidFill>
                <a:effectLst/>
                <a:latin typeface="+mn-lt"/>
                <a:ea typeface="+mn-ea"/>
                <a:cs typeface="+mn-cs"/>
              </a:rPr>
              <a:t>New England Journal of Medicine, 384</a:t>
            </a:r>
            <a:r>
              <a:rPr lang="en-US" sz="1200" b="0" i="0" kern="1200" dirty="0">
                <a:solidFill>
                  <a:schemeClr val="tx1"/>
                </a:solidFill>
                <a:effectLst/>
                <a:latin typeface="+mn-lt"/>
                <a:ea typeface="+mn-ea"/>
                <a:cs typeface="+mn-cs"/>
              </a:rPr>
              <a:t>, 1038-1052.</a:t>
            </a:r>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27</a:t>
            </a:fld>
            <a:endParaRPr lang="en-US"/>
          </a:p>
        </p:txBody>
      </p:sp>
    </p:spTree>
    <p:extLst>
      <p:ext uri="{BB962C8B-B14F-4D97-AF65-F5344CB8AC3E}">
        <p14:creationId xmlns:p14="http://schemas.microsoft.com/office/powerpoint/2010/main" val="2559329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a:solidFill>
                  <a:schemeClr val="tx1"/>
                </a:solidFill>
                <a:effectLst/>
                <a:latin typeface="+mn-lt"/>
                <a:ea typeface="+mn-ea"/>
                <a:cs typeface="+mn-cs"/>
              </a:rPr>
              <a:t>When someone has liver disease, their liver enters into a very dangerous cycle. </a:t>
            </a:r>
            <a:r>
              <a:rPr lang="en-US" sz="1200" b="1" i="0" kern="1200" dirty="0">
                <a:solidFill>
                  <a:schemeClr val="tx1"/>
                </a:solidFill>
                <a:effectLst/>
                <a:latin typeface="+mn-lt"/>
                <a:ea typeface="+mn-ea"/>
                <a:cs typeface="+mn-cs"/>
              </a:rPr>
              <a:t>Persistent inflammation</a:t>
            </a:r>
            <a:r>
              <a:rPr lang="en-US" sz="1200" b="0" i="0" kern="1200" dirty="0">
                <a:solidFill>
                  <a:schemeClr val="tx1"/>
                </a:solidFill>
                <a:effectLst/>
                <a:latin typeface="+mn-lt"/>
                <a:ea typeface="+mn-ea"/>
                <a:cs typeface="+mn-cs"/>
              </a:rPr>
              <a:t>, or hepatitis, sends nonstop signals to repair cells to continue depositing collagen. The extra collagen stiffens around the tissue like it is supposed to in the healthy liver; but, instead of a signal being released to stop the inflammation and discard the extra collagen, the inflammation continues, and even more collagen is deposited, leading to more stiffening. This is how </a:t>
            </a:r>
            <a:r>
              <a:rPr lang="en-US" sz="1200" b="1" i="0" kern="1200" dirty="0">
                <a:solidFill>
                  <a:schemeClr val="tx1"/>
                </a:solidFill>
                <a:effectLst/>
                <a:latin typeface="+mn-lt"/>
                <a:ea typeface="+mn-ea"/>
                <a:cs typeface="+mn-cs"/>
              </a:rPr>
              <a:t>fibrosis</a:t>
            </a:r>
            <a:r>
              <a:rPr lang="en-US" sz="1200" b="0" i="0" kern="1200" dirty="0">
                <a:solidFill>
                  <a:schemeClr val="tx1"/>
                </a:solidFill>
                <a:effectLst/>
                <a:latin typeface="+mn-lt"/>
                <a:ea typeface="+mn-ea"/>
                <a:cs typeface="+mn-cs"/>
              </a:rPr>
              <a:t> develops.</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Scarring = fibrosis</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F4 = stage 4 fibrosis or cirrhosis.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Early testing is best as this can prevent serious liver damage. Cirrhosis is irreversible.</a:t>
            </a:r>
          </a:p>
          <a:p>
            <a:pPr marL="171450" indent="-171450">
              <a:buFont typeface="Arial" panose="020B0604020202020204" pitchFamily="34" charset="0"/>
              <a:buChar char="•"/>
            </a:pPr>
            <a:r>
              <a:rPr lang="en-US" dirty="0"/>
              <a:t>As the liver continues to experience inflammation, collagen is produced in an attempt to repair the tissue. Over time, this collagen hardens and forms scar tissue along with other proteins. This scar tissue forms between cells and over the liver, and as inflammation continues, the cycle of repair continues and the scar tissue takes over more and more of the liver tissue. This scar tissue is called fibrosis, and can be measured based on how widespread it has become. </a:t>
            </a:r>
          </a:p>
          <a:p>
            <a:pPr marL="171450" indent="-171450">
              <a:buFont typeface="Arial" panose="020B0604020202020204" pitchFamily="34" charset="0"/>
              <a:buChar char="•"/>
            </a:pPr>
            <a:r>
              <a:rPr lang="en-US" dirty="0"/>
              <a:t>The fibrosis restricts </a:t>
            </a:r>
            <a:r>
              <a:rPr lang="en-US" dirty="0" err="1"/>
              <a:t>bloodflow</a:t>
            </a:r>
            <a:r>
              <a:rPr lang="en-US" dirty="0"/>
              <a:t> and makes it harder for the liver to function properly. Over time, the function can become so impaired that cirrhosis is diagnosed. Cancer is the next stage, but not all people with cirrhosis will go on to develop cancer. </a:t>
            </a:r>
          </a:p>
          <a:p>
            <a:pPr marL="171450" indent="-171450">
              <a:buFont typeface="Arial" panose="020B0604020202020204" pitchFamily="34" charset="0"/>
              <a:buChar char="•"/>
            </a:pPr>
            <a:r>
              <a:rPr lang="en-US" dirty="0"/>
              <a:t>Again, cirrhosis and primary liver cancer are the main causes of HCV related deaths. </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REFERENCE:</a:t>
            </a:r>
            <a:br>
              <a:rPr lang="en-US" dirty="0"/>
            </a:br>
            <a:r>
              <a:rPr lang="en-US" dirty="0"/>
              <a:t>American Liver Foundation. (2025). [Webpage] Fibrosis (Scarring). Accessed November 13, 2025, from: </a:t>
            </a:r>
            <a:r>
              <a:rPr lang="en-US" sz="1200" dirty="0">
                <a:hlinkClick r:id="rId3"/>
              </a:rPr>
              <a:t>https://liverfoundation.org/about-your-liver/how-liver-diseases-progress/fibrosis-scarring/</a:t>
            </a:r>
            <a:r>
              <a:rPr lang="en-US" sz="1200" dirty="0"/>
              <a:t>.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28</a:t>
            </a:fld>
            <a:endParaRPr lang="en-US"/>
          </a:p>
        </p:txBody>
      </p:sp>
    </p:spTree>
    <p:extLst>
      <p:ext uri="{BB962C8B-B14F-4D97-AF65-F5344CB8AC3E}">
        <p14:creationId xmlns:p14="http://schemas.microsoft.com/office/powerpoint/2010/main" val="798504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minutes)</a:t>
            </a:r>
          </a:p>
          <a:p>
            <a:endParaRPr lang="en-US" dirty="0"/>
          </a:p>
          <a:p>
            <a:r>
              <a:rPr lang="en-US" dirty="0"/>
              <a:t>In Part Two of the webinar, participants will learn about:</a:t>
            </a:r>
          </a:p>
          <a:p>
            <a:pPr marL="228600" indent="-228600">
              <a:buAutoNum type="arabicPeriod"/>
            </a:pPr>
            <a:r>
              <a:rPr lang="en-US" dirty="0"/>
              <a:t>Universal screening recommendations (CDC, USPSTF).</a:t>
            </a:r>
          </a:p>
          <a:p>
            <a:pPr marL="228600" indent="-228600">
              <a:buAutoNum type="arabicPeriod"/>
            </a:pPr>
            <a:r>
              <a:rPr lang="en-US" dirty="0"/>
              <a:t>Testing algorithm: HCV antibody </a:t>
            </a:r>
            <a:r>
              <a:rPr lang="en-US" dirty="0">
                <a:sym typeface="Wingdings" panose="05000000000000000000" pitchFamily="2" charset="2"/>
              </a:rPr>
              <a:t> RNA confirmation  genotype determination.</a:t>
            </a:r>
          </a:p>
          <a:p>
            <a:pPr marL="228600" indent="-228600">
              <a:buAutoNum type="arabicPeriod"/>
            </a:pPr>
            <a:r>
              <a:rPr lang="en-US" dirty="0">
                <a:sym typeface="Wingdings" panose="05000000000000000000" pitchFamily="2" charset="2"/>
              </a:rPr>
              <a:t>Strategies for implementing screening in OUD settings (e.g., MAT clinics/OTPs).</a:t>
            </a:r>
          </a:p>
          <a:p>
            <a:pPr marL="228600" indent="-228600">
              <a:buAutoNum type="arabicPeriod"/>
            </a:pPr>
            <a:r>
              <a:rPr lang="en-US" dirty="0">
                <a:sym typeface="Wingdings" panose="05000000000000000000" pitchFamily="2" charset="2"/>
              </a:rPr>
              <a:t>Approaches to linkage to care: peer navigation, integrated care pathways.</a:t>
            </a:r>
            <a:endParaRPr lang="en-US" dirty="0"/>
          </a:p>
          <a:p>
            <a:pPr marL="0" indent="0">
              <a:buNone/>
            </a:pPr>
            <a:endParaRPr lang="en-US" dirty="0"/>
          </a:p>
          <a:p>
            <a:pPr marL="0" indent="0">
              <a:buNone/>
            </a:pPr>
            <a:r>
              <a:rPr lang="en-US" b="1" dirty="0"/>
              <a:t>Key References:</a:t>
            </a:r>
          </a:p>
          <a:p>
            <a:pPr marL="0" indent="0">
              <a:buNone/>
            </a:pPr>
            <a:r>
              <a:rPr lang="en-US" dirty="0"/>
              <a:t>American Association for the Study of Liver Diseases (AASLD) &amp; Infectious Diseases Society of America (IDSA). (2023). </a:t>
            </a:r>
            <a:r>
              <a:rPr lang="en-US" i="1" dirty="0"/>
              <a:t>HCV Guidance: Recommendations for Testing, Managing, and Treating Hepatitis C</a:t>
            </a:r>
            <a:r>
              <a:rPr lang="en-US" dirty="0"/>
              <a:t>.</a:t>
            </a:r>
          </a:p>
          <a:p>
            <a:pPr marL="0" indent="0">
              <a:buNone/>
            </a:pPr>
            <a:endParaRPr lang="en-US" dirty="0"/>
          </a:p>
          <a:p>
            <a:pPr marL="0" indent="0">
              <a:buNone/>
            </a:pPr>
            <a:r>
              <a:rPr lang="en-US" dirty="0" err="1"/>
              <a:t>Schillie</a:t>
            </a:r>
            <a:r>
              <a:rPr lang="en-US" dirty="0"/>
              <a:t>, S., et al. (2020). CDC Recommendations for Hepatitis C Screening among Adults – United States. </a:t>
            </a:r>
            <a:r>
              <a:rPr lang="en-US" i="1" dirty="0"/>
              <a:t>MMWR 69</a:t>
            </a:r>
            <a:r>
              <a:rPr lang="en-US" dirty="0"/>
              <a:t>(2), 1-17.</a:t>
            </a:r>
          </a:p>
        </p:txBody>
      </p:sp>
      <p:sp>
        <p:nvSpPr>
          <p:cNvPr id="4" name="Slide Number Placeholder 3"/>
          <p:cNvSpPr>
            <a:spLocks noGrp="1"/>
          </p:cNvSpPr>
          <p:nvPr>
            <p:ph type="sldNum" sz="quarter" idx="5"/>
          </p:nvPr>
        </p:nvSpPr>
        <p:spPr/>
        <p:txBody>
          <a:bodyPr/>
          <a:lstStyle/>
          <a:p>
            <a:fld id="{D07A5774-3425-441E-8605-2426637F4BCE}" type="slidenum">
              <a:rPr lang="en-US" smtClean="0"/>
              <a:t>29</a:t>
            </a:fld>
            <a:endParaRPr lang="en-US"/>
          </a:p>
        </p:txBody>
      </p:sp>
    </p:spTree>
    <p:extLst>
      <p:ext uri="{BB962C8B-B14F-4D97-AF65-F5344CB8AC3E}">
        <p14:creationId xmlns:p14="http://schemas.microsoft.com/office/powerpoint/2010/main" val="989493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7FECC-BDB1-1313-85C0-DA7A05469A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E13E0B-9FA9-6765-8E42-C40314980F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6C2199-DADA-CBDB-ED42-1E51539A36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B2C79D-20B6-F840-8280-8C3D8417772C}"/>
              </a:ext>
            </a:extLst>
          </p:cNvPr>
          <p:cNvSpPr>
            <a:spLocks noGrp="1"/>
          </p:cNvSpPr>
          <p:nvPr>
            <p:ph type="sldNum" sz="quarter" idx="5"/>
          </p:nvPr>
        </p:nvSpPr>
        <p:spPr/>
        <p:txBody>
          <a:bodyPr/>
          <a:lstStyle/>
          <a:p>
            <a:fld id="{D07A5774-3425-441E-8605-2426637F4BCE}" type="slidenum">
              <a:rPr lang="en-US" smtClean="0"/>
              <a:t>30</a:t>
            </a:fld>
            <a:endParaRPr lang="en-US"/>
          </a:p>
        </p:txBody>
      </p:sp>
    </p:spTree>
    <p:extLst>
      <p:ext uri="{BB962C8B-B14F-4D97-AF65-F5344CB8AC3E}">
        <p14:creationId xmlns:p14="http://schemas.microsoft.com/office/powerpoint/2010/main" val="2442267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Universal screening helps us overcome missed opportunities in risk-based models.</a:t>
            </a:r>
          </a:p>
          <a:p>
            <a:endParaRPr lang="en-US" dirty="0"/>
          </a:p>
          <a:p>
            <a:r>
              <a:rPr lang="en-US" b="1" dirty="0"/>
              <a:t>REFERENCE:</a:t>
            </a:r>
          </a:p>
          <a:p>
            <a:r>
              <a:rPr lang="en-US" dirty="0"/>
              <a:t>Centers for Disease Control and Prevention. (2025). [Webpage]. Clinical Screening and Diagnosis for Hepatitis C. Accessed November 14, 2025, from: https://www.cdc.gov/hepatitis-c/hcp/diagnosis-testing/index.html.</a:t>
            </a:r>
          </a:p>
          <a:p>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31</a:t>
            </a:fld>
            <a:endParaRPr lang="en-US"/>
          </a:p>
        </p:txBody>
      </p:sp>
    </p:spTree>
    <p:extLst>
      <p:ext uri="{BB962C8B-B14F-4D97-AF65-F5344CB8AC3E}">
        <p14:creationId xmlns:p14="http://schemas.microsoft.com/office/powerpoint/2010/main" val="882017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takes a village – special thanks to all involved in developing the content you see here today.</a:t>
            </a:r>
          </a:p>
        </p:txBody>
      </p:sp>
      <p:sp>
        <p:nvSpPr>
          <p:cNvPr id="4" name="Slide Number Placeholder 3"/>
          <p:cNvSpPr>
            <a:spLocks noGrp="1"/>
          </p:cNvSpPr>
          <p:nvPr>
            <p:ph type="sldNum" sz="quarter" idx="5"/>
          </p:nvPr>
        </p:nvSpPr>
        <p:spPr/>
        <p:txBody>
          <a:bodyPr/>
          <a:lstStyle/>
          <a:p>
            <a:fld id="{D07A5774-3425-441E-8605-2426637F4BCE}" type="slidenum">
              <a:rPr lang="en-US" smtClean="0"/>
              <a:t>4</a:t>
            </a:fld>
            <a:endParaRPr lang="en-US"/>
          </a:p>
        </p:txBody>
      </p:sp>
    </p:spTree>
    <p:extLst>
      <p:ext uri="{BB962C8B-B14F-4D97-AF65-F5344CB8AC3E}">
        <p14:creationId xmlns:p14="http://schemas.microsoft.com/office/powerpoint/2010/main" val="2164628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p>
          <a:p>
            <a:r>
              <a:rPr lang="en-US" dirty="0"/>
              <a:t>Centers for Disease Control and Prevention. (2025). [Webpage]. Clinical Screening and Diagnosis for Hepatitis C. Accessed November 14, 2025, from: https://www.cdc.gov/hepatitis-c/hcp/diagnosis-testing/index.html.</a:t>
            </a:r>
          </a:p>
          <a:p>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32</a:t>
            </a:fld>
            <a:endParaRPr lang="en-US"/>
          </a:p>
        </p:txBody>
      </p:sp>
    </p:spTree>
    <p:extLst>
      <p:ext uri="{BB962C8B-B14F-4D97-AF65-F5344CB8AC3E}">
        <p14:creationId xmlns:p14="http://schemas.microsoft.com/office/powerpoint/2010/main" val="590417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and treating for HCV is crucial in settings with high infection rates or limited access because it can reduce transmission, slow disease progression, and lower mortality.</a:t>
            </a:r>
          </a:p>
          <a:p>
            <a:endParaRPr lang="en-US" dirty="0"/>
          </a:p>
          <a:p>
            <a:r>
              <a:rPr lang="en-US" dirty="0"/>
              <a:t>Link to further information: https://www.hcvguidelines.org/guidance/hcv-testing-and-linkage-to-care/.</a:t>
            </a:r>
          </a:p>
        </p:txBody>
      </p:sp>
      <p:sp>
        <p:nvSpPr>
          <p:cNvPr id="4" name="Slide Number Placeholder 3"/>
          <p:cNvSpPr>
            <a:spLocks noGrp="1"/>
          </p:cNvSpPr>
          <p:nvPr>
            <p:ph type="sldNum" sz="quarter" idx="5"/>
          </p:nvPr>
        </p:nvSpPr>
        <p:spPr/>
        <p:txBody>
          <a:bodyPr/>
          <a:lstStyle/>
          <a:p>
            <a:fld id="{D07A5774-3425-441E-8605-2426637F4BCE}" type="slidenum">
              <a:rPr lang="en-US" smtClean="0"/>
              <a:t>33</a:t>
            </a:fld>
            <a:endParaRPr lang="en-US"/>
          </a:p>
        </p:txBody>
      </p:sp>
    </p:spTree>
    <p:extLst>
      <p:ext uri="{BB962C8B-B14F-4D97-AF65-F5344CB8AC3E}">
        <p14:creationId xmlns:p14="http://schemas.microsoft.com/office/powerpoint/2010/main" val="4203771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courtesy of Bob Jope, LMHC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HCV can be safely cured with all-oral therapies in the vast majority (&gt;95%) of patients.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REFERENCE:</a:t>
            </a:r>
          </a:p>
          <a:p>
            <a:r>
              <a:rPr lang="en-US" sz="1200" b="0" i="0" kern="1200" dirty="0">
                <a:solidFill>
                  <a:schemeClr val="tx1"/>
                </a:solidFill>
                <a:effectLst/>
                <a:latin typeface="+mn-lt"/>
                <a:ea typeface="+mn-ea"/>
                <a:cs typeface="+mn-cs"/>
              </a:rPr>
              <a:t>Jope, B. (2025). Understanding Hepatitis C for Human Service Professionals. TA Session presented on behalf of the ATTC of New England. Available at: https://attcnetwork.org/wp-content/uploads/2025/08/Understanding-Hepatitis-C-for-Human-Service-Professionals.pdf.</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07A5774-3425-441E-8605-2426637F4BCE}" type="slidenum">
              <a:rPr lang="en-US" smtClean="0"/>
              <a:t>34</a:t>
            </a:fld>
            <a:endParaRPr lang="en-US"/>
          </a:p>
        </p:txBody>
      </p:sp>
    </p:spTree>
    <p:extLst>
      <p:ext uri="{BB962C8B-B14F-4D97-AF65-F5344CB8AC3E}">
        <p14:creationId xmlns:p14="http://schemas.microsoft.com/office/powerpoint/2010/main" val="2728937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 are several tests for hepatitis C. Consult with your doctor/nurse to determine the type of test you need. The first is an HCV antibody test.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 are different ways to test for HCV antibodies: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Lab-based: The doctor or nurse will take a sample of your blood and send it to the lab for analysis, which will take longer to get results.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Quick test/rapid test: This is usually called a "rapid point of care" test because the doctor or nurse will take a sample of your blood and be able to analyze it in about 30 minutes.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Home-based: You take a sample of your own blood and send it to a lab to be analyzed.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All three tests look for antibodies to HCV in your blood. Antibodies are proteins produced and released into the bloodstream as a defense when someone gets infected.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Antibody tests are used to find out if you have </a:t>
            </a:r>
            <a:r>
              <a:rPr lang="en-US" sz="1200" b="1" i="0" kern="1200" dirty="0">
                <a:solidFill>
                  <a:schemeClr val="tx1"/>
                </a:solidFill>
                <a:effectLst/>
                <a:latin typeface="+mn-lt"/>
                <a:ea typeface="+mn-ea"/>
                <a:cs typeface="+mn-cs"/>
              </a:rPr>
              <a:t>ever</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been</a:t>
            </a:r>
            <a:r>
              <a:rPr lang="en-US" sz="1200" b="0" i="0" kern="1200" dirty="0">
                <a:solidFill>
                  <a:schemeClr val="tx1"/>
                </a:solidFill>
                <a:effectLst/>
                <a:latin typeface="+mn-lt"/>
                <a:ea typeface="+mn-ea"/>
                <a:cs typeface="+mn-cs"/>
              </a:rPr>
              <a:t> infected with HCV. If the result is positive or reactive it may not mean that you </a:t>
            </a:r>
            <a:r>
              <a:rPr lang="en-US" sz="1200" b="1" i="0" kern="1200" dirty="0">
                <a:solidFill>
                  <a:schemeClr val="tx1"/>
                </a:solidFill>
                <a:effectLst/>
                <a:latin typeface="+mn-lt"/>
                <a:ea typeface="+mn-ea"/>
                <a:cs typeface="+mn-cs"/>
              </a:rPr>
              <a:t>currently</a:t>
            </a:r>
            <a:r>
              <a:rPr lang="en-US" sz="1200" b="0" i="0" kern="1200" dirty="0">
                <a:solidFill>
                  <a:schemeClr val="tx1"/>
                </a:solidFill>
                <a:effectLst/>
                <a:latin typeface="+mn-lt"/>
                <a:ea typeface="+mn-ea"/>
                <a:cs typeface="+mn-cs"/>
              </a:rPr>
              <a:t> have hepatitis C.</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your antibody test is positive or reactive, the doctor or the lab will automatically do a second test on your blood to see if you still have the virus in your body. This test is called a qualitative nucleic acid test (NAT) for HCV RNA, and it looks for the presence of the virus in your blood.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you might have been exposed to HCV within the past 6 months, your doctor should order a NAT for HCV RNA rather than an HCV antibody test.</a:t>
            </a:r>
          </a:p>
          <a:p>
            <a:endParaRPr lang="en-US" sz="1200" b="0" i="0" kern="1200" dirty="0">
              <a:solidFill>
                <a:schemeClr val="tx1"/>
              </a:solidFill>
              <a:effectLst/>
              <a:latin typeface="+mn-lt"/>
              <a:ea typeface="+mn-ea"/>
              <a:cs typeface="+mn-cs"/>
            </a:endParaRPr>
          </a:p>
          <a:p>
            <a:r>
              <a:rPr lang="en-US" b="1" dirty="0"/>
              <a:t>REFERENCE:</a:t>
            </a:r>
          </a:p>
          <a:p>
            <a:r>
              <a:rPr lang="en-US" dirty="0"/>
              <a:t>Centers for Disease Control and Prevention. (2025). [Webpage]. Testing for Hepatitis C. Accessed November 14, 2025, from: </a:t>
            </a:r>
            <a:r>
              <a:rPr lang="en-US" sz="1200" b="0" i="0" kern="1200" dirty="0">
                <a:solidFill>
                  <a:schemeClr val="tx1"/>
                </a:solidFill>
                <a:effectLst/>
                <a:latin typeface="+mn-lt"/>
                <a:ea typeface="+mn-ea"/>
                <a:cs typeface="+mn-cs"/>
              </a:rPr>
              <a:t>https://www.cdc.gov/hepatitis-c/testing/index.html.</a:t>
            </a:r>
          </a:p>
        </p:txBody>
      </p:sp>
      <p:sp>
        <p:nvSpPr>
          <p:cNvPr id="4" name="Slide Number Placeholder 3"/>
          <p:cNvSpPr>
            <a:spLocks noGrp="1"/>
          </p:cNvSpPr>
          <p:nvPr>
            <p:ph type="sldNum" sz="quarter" idx="5"/>
          </p:nvPr>
        </p:nvSpPr>
        <p:spPr/>
        <p:txBody>
          <a:bodyPr/>
          <a:lstStyle/>
          <a:p>
            <a:fld id="{D07A5774-3425-441E-8605-2426637F4BCE}" type="slidenum">
              <a:rPr lang="en-US" smtClean="0"/>
              <a:t>35</a:t>
            </a:fld>
            <a:endParaRPr lang="en-US"/>
          </a:p>
        </p:txBody>
      </p:sp>
    </p:spTree>
    <p:extLst>
      <p:ext uri="{BB962C8B-B14F-4D97-AF65-F5344CB8AC3E}">
        <p14:creationId xmlns:p14="http://schemas.microsoft.com/office/powerpoint/2010/main" val="3827067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Based on your results and type of test, you may or may not need follow-up testing.</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Non-reactive antibody test result</a:t>
            </a:r>
          </a:p>
          <a:p>
            <a:r>
              <a:rPr lang="en-US" sz="1200" b="0" i="0" kern="1200" dirty="0">
                <a:solidFill>
                  <a:schemeClr val="tx1"/>
                </a:solidFill>
                <a:effectLst/>
                <a:latin typeface="+mn-lt"/>
                <a:ea typeface="+mn-ea"/>
                <a:cs typeface="+mn-cs"/>
              </a:rPr>
              <a:t>A non-reactive — or negative — antibody test result means you are not currently infected with HCV. If you don't have antibodies in your blood, your doctor won't need to do the follow-up NAT HCV RNA test.</a:t>
            </a:r>
          </a:p>
          <a:p>
            <a:r>
              <a:rPr lang="en-US" sz="1200" b="0" i="0" kern="1200" dirty="0">
                <a:solidFill>
                  <a:schemeClr val="tx1"/>
                </a:solidFill>
                <a:effectLst/>
                <a:latin typeface="+mn-lt"/>
                <a:ea typeface="+mn-ea"/>
                <a:cs typeface="+mn-cs"/>
              </a:rPr>
              <a:t>However, if you think you might have been exposed to hepatitis C in the last 6 months, you will need to be tested again for antibodies.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Reactive antibody test result</a:t>
            </a:r>
          </a:p>
          <a:p>
            <a:r>
              <a:rPr lang="en-US" sz="1200" b="0" i="0" kern="1200" dirty="0">
                <a:solidFill>
                  <a:schemeClr val="tx1"/>
                </a:solidFill>
                <a:effectLst/>
                <a:latin typeface="+mn-lt"/>
                <a:ea typeface="+mn-ea"/>
                <a:cs typeface="+mn-cs"/>
              </a:rPr>
              <a:t>A reactive — or positive — antibody test result means you have been infected with HCV at some point in your life. Once infected, you will always have antibodies in your blood. This is true if you have cleared the virus, have been cured, or still have the virus in your blood.</a:t>
            </a:r>
          </a:p>
          <a:p>
            <a:r>
              <a:rPr lang="en-US" sz="1200" b="0" i="0" kern="1200" dirty="0">
                <a:solidFill>
                  <a:schemeClr val="tx1"/>
                </a:solidFill>
                <a:effectLst/>
                <a:latin typeface="+mn-lt"/>
                <a:ea typeface="+mn-ea"/>
                <a:cs typeface="+mn-cs"/>
              </a:rPr>
              <a:t>If your antibody test is reactive, the doctor will automatically test your blood sample for the virus using the NAT for HCV RNA.</a:t>
            </a:r>
          </a:p>
          <a:p>
            <a:r>
              <a:rPr lang="en-US" sz="1200" b="0" i="0" kern="1200" dirty="0">
                <a:solidFill>
                  <a:schemeClr val="tx1"/>
                </a:solidFill>
                <a:effectLst/>
                <a:latin typeface="+mn-lt"/>
                <a:ea typeface="+mn-ea"/>
                <a:cs typeface="+mn-cs"/>
              </a:rPr>
              <a:t>If the NAT for HCV RNA is negative, that means you were previously infected with HCV but it is no longer in your body.</a:t>
            </a:r>
          </a:p>
          <a:p>
            <a:r>
              <a:rPr lang="en-US" sz="1200" b="0" i="0" kern="1200" dirty="0">
                <a:solidFill>
                  <a:schemeClr val="tx1"/>
                </a:solidFill>
                <a:effectLst/>
                <a:latin typeface="+mn-lt"/>
                <a:ea typeface="+mn-ea"/>
                <a:cs typeface="+mn-cs"/>
              </a:rPr>
              <a:t>If the NAT test is positive, that confirms you are currently infected with HCV.</a:t>
            </a:r>
          </a:p>
          <a:p>
            <a:endParaRPr lang="en-US" dirty="0"/>
          </a:p>
          <a:p>
            <a:r>
              <a:rPr lang="en-US" b="1" dirty="0"/>
              <a:t>REFERENCE:</a:t>
            </a:r>
          </a:p>
          <a:p>
            <a:r>
              <a:rPr lang="en-US" dirty="0"/>
              <a:t>Centers for Disease Control and Prevention. (2025). [Webpage]. Clinical Screening and Diagnosis for Hepatitis C. Accessed November 14, 2025, from: https://www.cdc.gov/hepatitis-c/hcp/diagnosis-testing/index.html.</a:t>
            </a:r>
          </a:p>
          <a:p>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36</a:t>
            </a:fld>
            <a:endParaRPr lang="en-US"/>
          </a:p>
        </p:txBody>
      </p:sp>
    </p:spTree>
    <p:extLst>
      <p:ext uri="{BB962C8B-B14F-4D97-AF65-F5344CB8AC3E}">
        <p14:creationId xmlns:p14="http://schemas.microsoft.com/office/powerpoint/2010/main" val="3880133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4979B-A208-B2EF-37EE-741C651790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51D4AD-7A5B-4FF4-298F-CF59625DA5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7A853B-2C12-A188-57FC-752F32556129}"/>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Based on your results and type of test, you may or may not need follow-up testing.</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Non-reactive antibody test result</a:t>
            </a:r>
          </a:p>
          <a:p>
            <a:r>
              <a:rPr lang="en-US" sz="1200" b="0" i="0" kern="1200" dirty="0">
                <a:solidFill>
                  <a:schemeClr val="tx1"/>
                </a:solidFill>
                <a:effectLst/>
                <a:latin typeface="+mn-lt"/>
                <a:ea typeface="+mn-ea"/>
                <a:cs typeface="+mn-cs"/>
              </a:rPr>
              <a:t>A non-reactive — or negative — antibody test result means you are not currently infected with HCV. If you don't have antibodies in your blood, your doctor won't need to do the follow-up NAT HCV RNA test.</a:t>
            </a:r>
          </a:p>
          <a:p>
            <a:r>
              <a:rPr lang="en-US" sz="1200" b="0" i="0" kern="1200" dirty="0">
                <a:solidFill>
                  <a:schemeClr val="tx1"/>
                </a:solidFill>
                <a:effectLst/>
                <a:latin typeface="+mn-lt"/>
                <a:ea typeface="+mn-ea"/>
                <a:cs typeface="+mn-cs"/>
              </a:rPr>
              <a:t>However, if you think you might have been exposed to hepatitis C in the last 6 months, you will need to be tested again for antibodies.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Reactive antibody test result</a:t>
            </a:r>
          </a:p>
          <a:p>
            <a:r>
              <a:rPr lang="en-US" sz="1200" b="0" i="0" kern="1200" dirty="0">
                <a:solidFill>
                  <a:schemeClr val="tx1"/>
                </a:solidFill>
                <a:effectLst/>
                <a:latin typeface="+mn-lt"/>
                <a:ea typeface="+mn-ea"/>
                <a:cs typeface="+mn-cs"/>
              </a:rPr>
              <a:t>A reactive — or positive — antibody test result means you have been infected with HCV at some point in your life. Once infected, you will always have antibodies in your blood. This is true if you have cleared the virus, have been cured, or still have the virus in your blood.</a:t>
            </a:r>
          </a:p>
          <a:p>
            <a:r>
              <a:rPr lang="en-US" sz="1200" b="0" i="0" kern="1200" dirty="0">
                <a:solidFill>
                  <a:schemeClr val="tx1"/>
                </a:solidFill>
                <a:effectLst/>
                <a:latin typeface="+mn-lt"/>
                <a:ea typeface="+mn-ea"/>
                <a:cs typeface="+mn-cs"/>
              </a:rPr>
              <a:t>If your antibody test is reactive, the doctor will automatically test your blood sample for the virus using the NAT for HCV RNA.</a:t>
            </a:r>
          </a:p>
          <a:p>
            <a:r>
              <a:rPr lang="en-US" sz="1200" b="0" i="0" kern="1200" dirty="0">
                <a:solidFill>
                  <a:schemeClr val="tx1"/>
                </a:solidFill>
                <a:effectLst/>
                <a:latin typeface="+mn-lt"/>
                <a:ea typeface="+mn-ea"/>
                <a:cs typeface="+mn-cs"/>
              </a:rPr>
              <a:t>If the NAT for HCV RNA is negative, that means you were previously infected with HCV but it is no longer in your body.</a:t>
            </a:r>
          </a:p>
          <a:p>
            <a:r>
              <a:rPr lang="en-US" sz="1200" b="0" i="0" kern="1200" dirty="0">
                <a:solidFill>
                  <a:schemeClr val="tx1"/>
                </a:solidFill>
                <a:effectLst/>
                <a:latin typeface="+mn-lt"/>
                <a:ea typeface="+mn-ea"/>
                <a:cs typeface="+mn-cs"/>
              </a:rPr>
              <a:t>If the NAT test is positive, that confirms you are currently infected with HCV.</a:t>
            </a:r>
          </a:p>
          <a:p>
            <a:endParaRPr lang="en-US" dirty="0"/>
          </a:p>
          <a:p>
            <a:r>
              <a:rPr lang="en-US" b="1" dirty="0"/>
              <a:t>REFERENCE:</a:t>
            </a:r>
          </a:p>
          <a:p>
            <a:r>
              <a:rPr lang="en-US" dirty="0"/>
              <a:t>Centers for Disease Control and Prevention. (2025). [Webpage]. Clinical Screening and Diagnosis for Hepatitis C. Accessed November 14, 2025, from: https://www.cdc.gov/hepatitis-c/hcp/diagnosis-testing/index.html.</a:t>
            </a:r>
          </a:p>
          <a:p>
            <a:endParaRPr lang="en-US" dirty="0"/>
          </a:p>
        </p:txBody>
      </p:sp>
      <p:sp>
        <p:nvSpPr>
          <p:cNvPr id="4" name="Slide Number Placeholder 3">
            <a:extLst>
              <a:ext uri="{FF2B5EF4-FFF2-40B4-BE49-F238E27FC236}">
                <a16:creationId xmlns:a16="http://schemas.microsoft.com/office/drawing/2014/main" id="{5F2FEECF-91F9-780D-266E-0DD5E45059BB}"/>
              </a:ext>
            </a:extLst>
          </p:cNvPr>
          <p:cNvSpPr>
            <a:spLocks noGrp="1"/>
          </p:cNvSpPr>
          <p:nvPr>
            <p:ph type="sldNum" sz="quarter" idx="5"/>
          </p:nvPr>
        </p:nvSpPr>
        <p:spPr/>
        <p:txBody>
          <a:bodyPr/>
          <a:lstStyle/>
          <a:p>
            <a:fld id="{D07A5774-3425-441E-8605-2426637F4BCE}" type="slidenum">
              <a:rPr lang="en-US" smtClean="0"/>
              <a:t>37</a:t>
            </a:fld>
            <a:endParaRPr lang="en-US"/>
          </a:p>
        </p:txBody>
      </p:sp>
    </p:spTree>
    <p:extLst>
      <p:ext uri="{BB962C8B-B14F-4D97-AF65-F5344CB8AC3E}">
        <p14:creationId xmlns:p14="http://schemas.microsoft.com/office/powerpoint/2010/main" val="573677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courtesy of Bob Jope, LMHC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figure on this slide is an alternate way to summarize screening results and actions/next steps depending on results of screening tests.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REFERENCE:</a:t>
            </a:r>
          </a:p>
          <a:p>
            <a:r>
              <a:rPr lang="en-US" sz="1200" b="0" i="0" kern="1200" dirty="0">
                <a:solidFill>
                  <a:schemeClr val="tx1"/>
                </a:solidFill>
                <a:effectLst/>
                <a:latin typeface="+mn-lt"/>
                <a:ea typeface="+mn-ea"/>
                <a:cs typeface="+mn-cs"/>
              </a:rPr>
              <a:t>Jope, B. (2025). Understanding Hepatitis C for Human Service Professionals. TA Session presented on behalf of the ATTC of New England. Available at: https://attcnetwork.org/wp-content/uploads/2025/08/Understanding-Hepatitis-C-for-Human-Service-Professionals.pdf.</a:t>
            </a:r>
          </a:p>
        </p:txBody>
      </p:sp>
      <p:sp>
        <p:nvSpPr>
          <p:cNvPr id="4" name="Slide Number Placeholder 3"/>
          <p:cNvSpPr>
            <a:spLocks noGrp="1"/>
          </p:cNvSpPr>
          <p:nvPr>
            <p:ph type="sldNum" sz="quarter" idx="5"/>
          </p:nvPr>
        </p:nvSpPr>
        <p:spPr/>
        <p:txBody>
          <a:bodyPr/>
          <a:lstStyle/>
          <a:p>
            <a:fld id="{D07A5774-3425-441E-8605-2426637F4BCE}" type="slidenum">
              <a:rPr lang="en-US" smtClean="0"/>
              <a:t>38</a:t>
            </a:fld>
            <a:endParaRPr lang="en-US"/>
          </a:p>
        </p:txBody>
      </p:sp>
    </p:spTree>
    <p:extLst>
      <p:ext uri="{BB962C8B-B14F-4D97-AF65-F5344CB8AC3E}">
        <p14:creationId xmlns:p14="http://schemas.microsoft.com/office/powerpoint/2010/main" val="526148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courtesy of Bob Jope, LMHC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slide provides a list of non-reactive counseling messages to share with clients/patients.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REFERENCE:</a:t>
            </a:r>
          </a:p>
          <a:p>
            <a:r>
              <a:rPr lang="en-US" sz="1200" b="0" i="0" kern="1200" dirty="0">
                <a:solidFill>
                  <a:schemeClr val="tx1"/>
                </a:solidFill>
                <a:effectLst/>
                <a:latin typeface="+mn-lt"/>
                <a:ea typeface="+mn-ea"/>
                <a:cs typeface="+mn-cs"/>
              </a:rPr>
              <a:t>Jope, B. (2025). Understanding Hepatitis C for Human Service Professionals. TA Session presented on behalf of the ATTC of New England. Available at: https://attcnetwork.org/wp-content/uploads/2025/08/Understanding-Hepatitis-C-for-Human-Service-Professionals.pdf.</a:t>
            </a:r>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39</a:t>
            </a:fld>
            <a:endParaRPr lang="en-US"/>
          </a:p>
        </p:txBody>
      </p:sp>
    </p:spTree>
    <p:extLst>
      <p:ext uri="{BB962C8B-B14F-4D97-AF65-F5344CB8AC3E}">
        <p14:creationId xmlns:p14="http://schemas.microsoft.com/office/powerpoint/2010/main" val="8342989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B1476-10FD-3399-4EF1-2D83FC03E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8A30CD-544C-79DC-8FA4-F067CA708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1600D8-87AF-02D6-FB37-FE98C9D15256}"/>
              </a:ext>
            </a:extLst>
          </p:cNvPr>
          <p:cNvSpPr>
            <a:spLocks noGrp="1"/>
          </p:cNvSpPr>
          <p:nvPr>
            <p:ph type="body" idx="1"/>
          </p:nvPr>
        </p:nvSpPr>
        <p:spPr/>
        <p:txBody>
          <a:bodyPr/>
          <a:lstStyle/>
          <a:p>
            <a:r>
              <a:rPr lang="en-US" dirty="0"/>
              <a:t>Slide courtesy of Bob Jope, LMHC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slide provides a list of reactive counseling messages to share with clients/patients.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REFERENCE:</a:t>
            </a:r>
          </a:p>
          <a:p>
            <a:r>
              <a:rPr lang="en-US" sz="1200" b="0" i="0" kern="1200" dirty="0">
                <a:solidFill>
                  <a:schemeClr val="tx1"/>
                </a:solidFill>
                <a:effectLst/>
                <a:latin typeface="+mn-lt"/>
                <a:ea typeface="+mn-ea"/>
                <a:cs typeface="+mn-cs"/>
              </a:rPr>
              <a:t>Jope, B. (2025). Understanding Hepatitis C for Human Service Professionals. TA Session presented on behalf of the ATTC of New England. Available at: https://attcnetwork.org/wp-content/uploads/2025/08/Understanding-Hepatitis-C-for-Human-Service-Professionals.pdf.</a:t>
            </a:r>
            <a:endParaRPr lang="en-US" dirty="0"/>
          </a:p>
        </p:txBody>
      </p:sp>
      <p:sp>
        <p:nvSpPr>
          <p:cNvPr id="4" name="Slide Number Placeholder 3">
            <a:extLst>
              <a:ext uri="{FF2B5EF4-FFF2-40B4-BE49-F238E27FC236}">
                <a16:creationId xmlns:a16="http://schemas.microsoft.com/office/drawing/2014/main" id="{97785393-82E0-C753-AFFD-A1A05720C3FF}"/>
              </a:ext>
            </a:extLst>
          </p:cNvPr>
          <p:cNvSpPr>
            <a:spLocks noGrp="1"/>
          </p:cNvSpPr>
          <p:nvPr>
            <p:ph type="sldNum" sz="quarter" idx="5"/>
          </p:nvPr>
        </p:nvSpPr>
        <p:spPr/>
        <p:txBody>
          <a:bodyPr/>
          <a:lstStyle/>
          <a:p>
            <a:fld id="{D07A5774-3425-441E-8605-2426637F4BCE}" type="slidenum">
              <a:rPr lang="en-US" smtClean="0"/>
              <a:t>40</a:t>
            </a:fld>
            <a:endParaRPr lang="en-US"/>
          </a:p>
        </p:txBody>
      </p:sp>
    </p:spTree>
    <p:extLst>
      <p:ext uri="{BB962C8B-B14F-4D97-AF65-F5344CB8AC3E}">
        <p14:creationId xmlns:p14="http://schemas.microsoft.com/office/powerpoint/2010/main" val="3973333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courtesy of Bob Jope, LMHC</a:t>
            </a:r>
          </a:p>
          <a:p>
            <a:endParaRPr lang="en-US" dirty="0"/>
          </a:p>
          <a:p>
            <a:r>
              <a:rPr lang="en-US" dirty="0"/>
              <a:t>Connecting a patient to further care and treatment within 30 days of diagnosis greatly improves the likelihood of cure. Promoting and linking persons infected with HCV to appropriate health care services can be initiated at various points of patient contact and in a variety of care settings, including:</a:t>
            </a:r>
          </a:p>
          <a:p>
            <a:pPr marL="171450" indent="-171450">
              <a:buFont typeface="Arial" panose="020B0604020202020204" pitchFamily="34" charset="0"/>
              <a:buChar char="•"/>
            </a:pPr>
            <a:r>
              <a:rPr lang="en-US" dirty="0"/>
              <a:t>Primary care</a:t>
            </a:r>
          </a:p>
          <a:p>
            <a:pPr marL="171450" indent="-171450">
              <a:buFont typeface="Arial" panose="020B0604020202020204" pitchFamily="34" charset="0"/>
              <a:buChar char="•"/>
            </a:pPr>
            <a:r>
              <a:rPr lang="en-US" dirty="0"/>
              <a:t>Emergency rooms</a:t>
            </a:r>
          </a:p>
          <a:p>
            <a:pPr marL="171450" indent="-171450">
              <a:buFont typeface="Arial" panose="020B0604020202020204" pitchFamily="34" charset="0"/>
              <a:buChar char="•"/>
            </a:pPr>
            <a:r>
              <a:rPr lang="en-US" dirty="0"/>
              <a:t>HIV testing sites</a:t>
            </a:r>
          </a:p>
          <a:p>
            <a:pPr marL="171450" indent="-171450">
              <a:buFont typeface="Arial" panose="020B0604020202020204" pitchFamily="34" charset="0"/>
              <a:buChar char="•"/>
            </a:pPr>
            <a:r>
              <a:rPr lang="en-US" dirty="0"/>
              <a:t>Substance use disorder treatment programs</a:t>
            </a:r>
          </a:p>
          <a:p>
            <a:pPr marL="171450" indent="-171450">
              <a:buFont typeface="Arial" panose="020B0604020202020204" pitchFamily="34" charset="0"/>
              <a:buChar char="•"/>
            </a:pPr>
            <a:r>
              <a:rPr lang="en-US" dirty="0"/>
              <a:t>Mental health treatment programs</a:t>
            </a:r>
          </a:p>
          <a:p>
            <a:pPr marL="171450" indent="-171450">
              <a:buFont typeface="Arial" panose="020B0604020202020204" pitchFamily="34" charset="0"/>
              <a:buChar char="•"/>
            </a:pPr>
            <a:r>
              <a:rPr lang="en-US" dirty="0"/>
              <a:t>OTPs</a:t>
            </a:r>
          </a:p>
          <a:p>
            <a:pPr marL="171450" indent="-171450">
              <a:buFont typeface="Arial" panose="020B0604020202020204" pitchFamily="34" charset="0"/>
              <a:buChar char="•"/>
            </a:pPr>
            <a:r>
              <a:rPr lang="en-US" dirty="0"/>
              <a:t>STI clinics</a:t>
            </a:r>
          </a:p>
          <a:p>
            <a:pPr marL="171450" indent="-171450">
              <a:buFont typeface="Arial" panose="020B0604020202020204" pitchFamily="34" charset="0"/>
              <a:buChar char="•"/>
            </a:pPr>
            <a:r>
              <a:rPr lang="en-US" dirty="0"/>
              <a:t>Community-based outreach programs</a:t>
            </a:r>
          </a:p>
          <a:p>
            <a:pPr marL="171450" indent="-171450">
              <a:buFont typeface="Arial" panose="020B0604020202020204" pitchFamily="34" charset="0"/>
              <a:buChar char="•"/>
            </a:pPr>
            <a:r>
              <a:rPr lang="en-US" dirty="0"/>
              <a:t>Shelters for individuals who are unhoused</a:t>
            </a:r>
          </a:p>
          <a:p>
            <a:endParaRPr lang="en-US" dirty="0"/>
          </a:p>
          <a:p>
            <a:r>
              <a:rPr lang="en-US" sz="1200" b="1" i="0" kern="1200" dirty="0">
                <a:solidFill>
                  <a:schemeClr val="tx1"/>
                </a:solidFill>
                <a:effectLst/>
                <a:latin typeface="+mn-lt"/>
                <a:ea typeface="+mn-ea"/>
                <a:cs typeface="+mn-cs"/>
              </a:rPr>
              <a:t>REFERENCE:</a:t>
            </a:r>
          </a:p>
          <a:p>
            <a:r>
              <a:rPr lang="en-US" sz="1200" b="0" i="0" kern="1200" dirty="0">
                <a:solidFill>
                  <a:schemeClr val="tx1"/>
                </a:solidFill>
                <a:effectLst/>
                <a:latin typeface="+mn-lt"/>
                <a:ea typeface="+mn-ea"/>
                <a:cs typeface="+mn-cs"/>
              </a:rPr>
              <a:t>Jope, B. (2025). Understanding Hepatitis C for Human Service Professionals. TA Session presented on behalf of the ATTC of New England. Available at: https://attcnetwork.org/wp-content/uploads/2025/08/Understanding-Hepatitis-C-for-Human-Service-Professionals.pdf.</a:t>
            </a:r>
            <a:endParaRPr lang="en-US" dirty="0"/>
          </a:p>
          <a:p>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41</a:t>
            </a:fld>
            <a:endParaRPr lang="en-US"/>
          </a:p>
        </p:txBody>
      </p:sp>
    </p:spTree>
    <p:extLst>
      <p:ext uri="{BB962C8B-B14F-4D97-AF65-F5344CB8AC3E}">
        <p14:creationId xmlns:p14="http://schemas.microsoft.com/office/powerpoint/2010/main" val="2639045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will also have access to up-to-date resources and guidelines for ongoing support and implementation.</a:t>
            </a:r>
          </a:p>
        </p:txBody>
      </p:sp>
      <p:sp>
        <p:nvSpPr>
          <p:cNvPr id="4" name="Slide Number Placeholder 3"/>
          <p:cNvSpPr>
            <a:spLocks noGrp="1"/>
          </p:cNvSpPr>
          <p:nvPr>
            <p:ph type="sldNum" sz="quarter" idx="5"/>
          </p:nvPr>
        </p:nvSpPr>
        <p:spPr/>
        <p:txBody>
          <a:bodyPr/>
          <a:lstStyle/>
          <a:p>
            <a:fld id="{D07A5774-3425-441E-8605-2426637F4BCE}" type="slidenum">
              <a:rPr lang="en-US" smtClean="0"/>
              <a:t>5</a:t>
            </a:fld>
            <a:endParaRPr lang="en-US"/>
          </a:p>
        </p:txBody>
      </p:sp>
    </p:spTree>
    <p:extLst>
      <p:ext uri="{BB962C8B-B14F-4D97-AF65-F5344CB8AC3E}">
        <p14:creationId xmlns:p14="http://schemas.microsoft.com/office/powerpoint/2010/main" val="41321817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minutes)</a:t>
            </a:r>
          </a:p>
          <a:p>
            <a:endParaRPr lang="en-US" dirty="0"/>
          </a:p>
          <a:p>
            <a:r>
              <a:rPr lang="en-US" dirty="0"/>
              <a:t>In Part Three of the webinar, participants will learn about:</a:t>
            </a:r>
          </a:p>
          <a:p>
            <a:pPr marL="228600" indent="-228600">
              <a:buAutoNum type="arabicPeriod"/>
            </a:pPr>
            <a:r>
              <a:rPr lang="en-US" dirty="0"/>
              <a:t>Overview of direct-acting antiviral (DAA) therapies – efficacy, duration, and cure rates (SVR12).</a:t>
            </a:r>
          </a:p>
          <a:p>
            <a:pPr marL="228600" indent="-228600">
              <a:buAutoNum type="arabicPeriod"/>
            </a:pPr>
            <a:r>
              <a:rPr lang="en-US" dirty="0"/>
              <a:t>Addressing misconceptions (“people who use drugs cannot adhere to HCV treatment”).</a:t>
            </a:r>
          </a:p>
          <a:p>
            <a:pPr marL="228600" indent="-228600">
              <a:buAutoNum type="arabicPeriod"/>
            </a:pPr>
            <a:r>
              <a:rPr lang="en-US" dirty="0"/>
              <a:t>Integration of HCV treatment within opioid treatment programs (OTPs), primary care, and correctional settings.</a:t>
            </a:r>
          </a:p>
          <a:p>
            <a:pPr marL="228600" indent="-228600">
              <a:buAutoNum type="arabicPeriod"/>
            </a:pPr>
            <a:r>
              <a:rPr lang="en-US" dirty="0"/>
              <a:t>Drug-drug interactions: DAAs with buprenorphine, methadone, and other OUD medications.</a:t>
            </a:r>
          </a:p>
          <a:p>
            <a:pPr marL="0" indent="0">
              <a:buNone/>
            </a:pPr>
            <a:endParaRPr lang="en-US" dirty="0"/>
          </a:p>
          <a:p>
            <a:pPr marL="0" indent="0">
              <a:buNone/>
            </a:pPr>
            <a:r>
              <a:rPr lang="en-US" dirty="0"/>
              <a:t>Key References:</a:t>
            </a:r>
          </a:p>
          <a:p>
            <a:pPr marL="0" indent="0">
              <a:buNone/>
            </a:pPr>
            <a:r>
              <a:rPr lang="en-US" dirty="0" err="1"/>
              <a:t>Grebely</a:t>
            </a:r>
            <a:r>
              <a:rPr lang="en-US" dirty="0"/>
              <a:t>, J., et al. (2018). Simplified HCV treatment in people who inject drugs: Outcomes and barriers. </a:t>
            </a:r>
            <a:r>
              <a:rPr lang="en-US" i="1" dirty="0"/>
              <a:t>Lancet Gastroenterol Hepatol, 3</a:t>
            </a:r>
            <a:r>
              <a:rPr lang="en-US" i="0" dirty="0"/>
              <a:t>(3), 153-161.</a:t>
            </a:r>
          </a:p>
          <a:p>
            <a:pPr marL="0" indent="0">
              <a:buNone/>
            </a:pPr>
            <a:endParaRPr lang="en-US" i="0" dirty="0"/>
          </a:p>
          <a:p>
            <a:pPr marL="0" indent="0">
              <a:buNone/>
            </a:pPr>
            <a:r>
              <a:rPr lang="en-US" i="0" dirty="0"/>
              <a:t>AASLD-IDSA. (2023). HCV Guidance.</a:t>
            </a:r>
          </a:p>
          <a:p>
            <a:pPr marL="0" indent="0">
              <a:buNone/>
            </a:pPr>
            <a:endParaRPr lang="en-US" i="0" dirty="0"/>
          </a:p>
          <a:p>
            <a:pPr marL="0" indent="0">
              <a:buNone/>
            </a:pPr>
            <a:r>
              <a:rPr lang="en-US" i="0" dirty="0"/>
              <a:t>Litwin, A. H., et al. (2020). Integrated models of HCV and OUD care. </a:t>
            </a:r>
            <a:r>
              <a:rPr lang="en-US" i="1" dirty="0"/>
              <a:t>Journal of Substance Abuse Treatment, 108</a:t>
            </a:r>
            <a:r>
              <a:rPr lang="en-US" i="0" dirty="0"/>
              <a:t>, 29-35.</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42</a:t>
            </a:fld>
            <a:endParaRPr lang="en-US"/>
          </a:p>
        </p:txBody>
      </p:sp>
    </p:spTree>
    <p:extLst>
      <p:ext uri="{BB962C8B-B14F-4D97-AF65-F5344CB8AC3E}">
        <p14:creationId xmlns:p14="http://schemas.microsoft.com/office/powerpoint/2010/main" val="1832014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Negative attitudes and perceptions experienced by people who use drugs and outdated policies are barriers; evidence does not support withholding treatment from people who use drugs.</a:t>
            </a:r>
          </a:p>
          <a:p>
            <a:endParaRPr lang="en-US" dirty="0"/>
          </a:p>
          <a:p>
            <a:r>
              <a:rPr lang="en-US" dirty="0"/>
              <a:t>In the Litwin et al. cohort study of 415 people who inject drugs (PWID; 2024)., the overall reinfection rate was 11.4 per 100 person-years at risk over 518 person-years of follow-up. Rates of reinfection decreased significantly with increasing post-treatment follow-up (weeks 0-24, 15.5 per 100 person-years; weeks 73-144, 4.3 per 100 person-years).</a:t>
            </a:r>
          </a:p>
          <a:p>
            <a:endParaRPr lang="en-US" dirty="0"/>
          </a:p>
          <a:p>
            <a:r>
              <a:rPr lang="en-US" b="1" dirty="0"/>
              <a:t>REFERENCES:</a:t>
            </a:r>
          </a:p>
          <a:p>
            <a:r>
              <a:rPr lang="en-US" b="0" dirty="0" err="1"/>
              <a:t>Grebely</a:t>
            </a:r>
            <a:r>
              <a:rPr lang="en-US" b="0" dirty="0"/>
              <a:t>, J., Larney, S., Peacock, A., </a:t>
            </a:r>
            <a:r>
              <a:rPr lang="en-US" b="0" dirty="0" err="1"/>
              <a:t>Colledge</a:t>
            </a:r>
            <a:r>
              <a:rPr lang="en-US" b="0" dirty="0"/>
              <a:t>, S., Leung, J., Hickman, M., Vickerman, P., Blach, S., Cunningham, E. B., </a:t>
            </a:r>
            <a:r>
              <a:rPr lang="en-US" b="0" dirty="0" err="1"/>
              <a:t>Dumchev</a:t>
            </a:r>
            <a:r>
              <a:rPr lang="en-US" b="0" dirty="0"/>
              <a:t>, K., Lynskey, M., Stone, J., Trickey, A., Razavi, H., Mattick, R. P., Farrell, M., Dore, G. J., &amp; Degenhardt, L. (2019). G</a:t>
            </a:r>
            <a:r>
              <a:rPr lang="en-US" sz="1200" b="0" i="0" kern="1200" dirty="0">
                <a:solidFill>
                  <a:schemeClr val="tx1"/>
                </a:solidFill>
                <a:effectLst/>
                <a:latin typeface="+mn-lt"/>
                <a:ea typeface="+mn-ea"/>
                <a:cs typeface="+mn-cs"/>
              </a:rPr>
              <a:t>lobal, regional, and country-level estimates of hepatitis C infection among people who have recently injected drugs. </a:t>
            </a:r>
            <a:r>
              <a:rPr lang="en-US" sz="1200" b="0" i="1" kern="1200" dirty="0">
                <a:solidFill>
                  <a:schemeClr val="tx1"/>
                </a:solidFill>
                <a:effectLst/>
                <a:latin typeface="+mn-lt"/>
                <a:ea typeface="+mn-ea"/>
                <a:cs typeface="+mn-cs"/>
              </a:rPr>
              <a:t>Addiction, 114</a:t>
            </a:r>
            <a:r>
              <a:rPr lang="en-US" sz="1200" b="0" i="0" kern="1200" dirty="0">
                <a:solidFill>
                  <a:schemeClr val="tx1"/>
                </a:solidFill>
                <a:effectLst/>
                <a:latin typeface="+mn-lt"/>
                <a:ea typeface="+mn-ea"/>
                <a:cs typeface="+mn-cs"/>
              </a:rPr>
              <a:t>(1), 150-166.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10.1111/add.14393.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2018 Aug 28. PMID: 30035835; PMCID: PMC6657799.</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American Association for the Study of Liver Diseases and the Infectious Diseases Society of America. (2023). HCV Guidance: Recommendations for Testing, Managing, and Treating Hepatitis C. Alexandria, VA: Author.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Litwin, A. H., Tsui, J. I., Heo, M., et al. (2024). Hepatitis C virus reinfection among people who inject drugs: Long-term follow-up of the HERO Study. </a:t>
            </a:r>
            <a:r>
              <a:rPr lang="en-US" sz="1200" b="0" i="1" kern="1200" dirty="0">
                <a:solidFill>
                  <a:schemeClr val="tx1"/>
                </a:solidFill>
                <a:effectLst/>
                <a:latin typeface="+mn-lt"/>
                <a:ea typeface="+mn-ea"/>
                <a:cs typeface="+mn-cs"/>
              </a:rPr>
              <a:t>JAMA </a:t>
            </a:r>
            <a:r>
              <a:rPr lang="en-US" sz="1200" b="0" i="1" kern="1200" dirty="0" err="1">
                <a:solidFill>
                  <a:schemeClr val="tx1"/>
                </a:solidFill>
                <a:effectLst/>
                <a:latin typeface="+mn-lt"/>
                <a:ea typeface="+mn-ea"/>
                <a:cs typeface="+mn-cs"/>
              </a:rPr>
              <a:t>Netw</a:t>
            </a:r>
            <a:r>
              <a:rPr lang="en-US" sz="1200" b="0" i="1" kern="1200" dirty="0">
                <a:solidFill>
                  <a:schemeClr val="tx1"/>
                </a:solidFill>
                <a:effectLst/>
                <a:latin typeface="+mn-lt"/>
                <a:ea typeface="+mn-ea"/>
                <a:cs typeface="+mn-cs"/>
              </a:rPr>
              <a:t> Open, 7</a:t>
            </a:r>
            <a:r>
              <a:rPr lang="en-US" sz="1200" b="0" i="0" kern="1200" dirty="0">
                <a:solidFill>
                  <a:schemeClr val="tx1"/>
                </a:solidFill>
                <a:effectLst/>
                <a:latin typeface="+mn-lt"/>
                <a:ea typeface="+mn-ea"/>
                <a:cs typeface="+mn-cs"/>
              </a:rPr>
              <a:t>(8):e2430024. doi:10.1001/jamanetworkopen.2024.30024</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07A5774-3425-441E-8605-2426637F4BCE}" type="slidenum">
              <a:rPr lang="en-US" smtClean="0"/>
              <a:t>43</a:t>
            </a:fld>
            <a:endParaRPr lang="en-US"/>
          </a:p>
        </p:txBody>
      </p:sp>
    </p:spTree>
    <p:extLst>
      <p:ext uri="{BB962C8B-B14F-4D97-AF65-F5344CB8AC3E}">
        <p14:creationId xmlns:p14="http://schemas.microsoft.com/office/powerpoint/2010/main" val="11102823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HCV is now </a:t>
            </a:r>
            <a:r>
              <a:rPr lang="en-US" b="1" i="1" dirty="0"/>
              <a:t>curable</a:t>
            </a:r>
            <a:r>
              <a:rPr lang="en-US" dirty="0"/>
              <a:t> for nearly everyone, including people actively using drugs. This is a message we need to amplify – treatment is simple, safe, and highly effective.</a:t>
            </a:r>
          </a:p>
          <a:p>
            <a:pPr marL="0" indent="0">
              <a:buFont typeface="Arial" panose="020B0604020202020204" pitchFamily="34" charset="0"/>
              <a:buNone/>
            </a:pPr>
            <a:endParaRPr lang="en-US" dirty="0"/>
          </a:p>
          <a:p>
            <a:r>
              <a:rPr lang="en-US" sz="1200" b="0" i="0" kern="1200" dirty="0">
                <a:solidFill>
                  <a:schemeClr val="tx1"/>
                </a:solidFill>
                <a:effectLst/>
                <a:latin typeface="+mn-lt"/>
                <a:ea typeface="+mn-ea"/>
                <a:cs typeface="+mn-cs"/>
              </a:rPr>
              <a:t>The use of ribavirin with interferon or peginterferon is no longer recommended due to poor efficacy and high rate of adverse effects with the regimen. DAA therapy is better tolerated and more effective and has a shorter duration.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 are 3 types of later, next-generation DAA therapies for non-pregnant adults and children over age 3:</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Protease inhibitors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Nucleoside analog polymerase inhibitors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Nonstructural protein 5A (NS5A) inhibitors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Many agents have antiviral activity against all genotypes.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DAA therapies are not approved for pregnant patients and children under 3. There are efforts underway to develop prenatal treatment options and/or infant antiviral postexposure prophylaxis to prevent perinatal transmission.</a:t>
            </a:r>
          </a:p>
          <a:p>
            <a:pPr marL="171450" indent="-171450">
              <a:buFont typeface="Arial" panose="020B0604020202020204" pitchFamily="34" charset="0"/>
              <a:buChar char="•"/>
            </a:pPr>
            <a:endParaRPr lang="en-US" dirty="0"/>
          </a:p>
          <a:p>
            <a:r>
              <a:rPr lang="en-US" sz="1200" b="1" dirty="0"/>
              <a:t>REFERENCES:</a:t>
            </a:r>
          </a:p>
          <a:p>
            <a:r>
              <a:rPr lang="en-US" sz="1200" dirty="0"/>
              <a:t>Centers for Disease Control and Prevention. (2025). [Webpage]. Clinical Care of Hepatitis C.  Accessed November 13, 2025, from: https://www.cdc.gov/hepatitis-c/hcp/clinical-care/index.html.</a:t>
            </a:r>
          </a:p>
          <a:p>
            <a:r>
              <a:rPr lang="en-US" sz="1200" dirty="0"/>
              <a:t>U.S. Department of Veterans Affairs. (2023). [Webpage]. Viral Hepatitis and Liver Disease – Classification of Direct-Acting Antiviral Agents in HCV Treatment Regimens. Accessed November 18, 2025, from: https://www.hepatitis.va.gov/hcv/treatment/hcv-daa-class.asp.</a:t>
            </a:r>
          </a:p>
          <a:p>
            <a:r>
              <a:rPr lang="en-US" sz="1200" dirty="0"/>
              <a:t>Hepatitis C Online. (2025). [Webpage]. HCV Medications. Accessed November 13, 2025, from: https://www.hepatitisc.uw.edu/page/treatment/drugs.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44</a:t>
            </a:fld>
            <a:endParaRPr lang="en-US"/>
          </a:p>
        </p:txBody>
      </p:sp>
    </p:spTree>
    <p:extLst>
      <p:ext uri="{BB962C8B-B14F-4D97-AF65-F5344CB8AC3E}">
        <p14:creationId xmlns:p14="http://schemas.microsoft.com/office/powerpoint/2010/main" val="29530400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solidFill>
                  <a:srgbClr val="212121"/>
                </a:solidFill>
                <a:effectLst/>
                <a:latin typeface="Roboto" panose="02000000000000000000" pitchFamily="2" charset="0"/>
              </a:rPr>
              <a:t>Norton and colleagues measured a group of people who inject drugs on their adherence to their HCV treatment regimen through electronically monitored blister packs. Those participants who took at least 50% of their doses still had a sustained virologic response rate of 99%. Even those participants who only managed to take ½ of their treatment still were cured 99% of the time. </a:t>
            </a:r>
          </a:p>
          <a:p>
            <a:pPr marL="0" indent="0">
              <a:buFont typeface="Arial" panose="020B0604020202020204" pitchFamily="34" charset="0"/>
              <a:buNone/>
            </a:pPr>
            <a:endParaRPr lang="en-US" b="0" i="0" dirty="0">
              <a:solidFill>
                <a:srgbClr val="212121"/>
              </a:solidFill>
              <a:effectLst/>
              <a:latin typeface="Roboto" panose="02000000000000000000" pitchFamily="2" charset="0"/>
            </a:endParaRPr>
          </a:p>
          <a:p>
            <a:pPr marL="0" indent="0">
              <a:buFont typeface="Arial" panose="020B0604020202020204" pitchFamily="34" charset="0"/>
              <a:buNone/>
            </a:pPr>
            <a:r>
              <a:rPr lang="en-US" b="0" i="0" dirty="0">
                <a:solidFill>
                  <a:srgbClr val="212121"/>
                </a:solidFill>
                <a:effectLst/>
                <a:latin typeface="Roboto" panose="02000000000000000000" pitchFamily="2" charset="0"/>
              </a:rPr>
              <a:t>This is a GREAT option for a treatment population that often gets missed. Even if they don’t complete their treatment, they may be cured from HCV and prevent future liver damage. </a:t>
            </a:r>
          </a:p>
          <a:p>
            <a:pPr marL="0" indent="0">
              <a:buFont typeface="Arial" panose="020B0604020202020204" pitchFamily="34" charset="0"/>
              <a:buNone/>
            </a:pPr>
            <a:endParaRPr lang="en-US" b="0" i="0" dirty="0">
              <a:solidFill>
                <a:srgbClr val="212121"/>
              </a:solidFill>
              <a:effectLst/>
              <a:latin typeface="Roboto" panose="02000000000000000000" pitchFamily="2" charset="0"/>
            </a:endParaRPr>
          </a:p>
          <a:p>
            <a:pPr marL="0" indent="0">
              <a:buFont typeface="Arial" panose="020B0604020202020204" pitchFamily="34" charset="0"/>
              <a:buNone/>
            </a:pPr>
            <a:r>
              <a:rPr lang="en-US" b="0" i="0" dirty="0">
                <a:solidFill>
                  <a:srgbClr val="212121"/>
                </a:solidFill>
                <a:effectLst/>
                <a:latin typeface="Roboto" panose="02000000000000000000" pitchFamily="2" charset="0"/>
              </a:rPr>
              <a:t>The University of Liverpool has a Hep C Drug Interaction Checker/Tool that can be accessed at: https://hep-druginteractions.org/checker. Buprenorphine and methadone is generally safe to take with DAAs.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21212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solidFill>
                  <a:srgbClr val="212121"/>
                </a:solidFill>
                <a:effectLst/>
                <a:latin typeface="Roboto" panose="02000000000000000000" pitchFamily="2" charset="0"/>
              </a:rPr>
              <a:t>REFERENCE: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212121"/>
                </a:solidFill>
                <a:effectLst/>
                <a:latin typeface="Roboto" panose="02000000000000000000" pitchFamily="2" charset="0"/>
              </a:rPr>
              <a:t>Norton, B. L., Akiyama, M. J., Agyemang, L., Heo, M., </a:t>
            </a:r>
            <a:r>
              <a:rPr lang="en-US" b="0" i="0" dirty="0" err="1">
                <a:solidFill>
                  <a:srgbClr val="212121"/>
                </a:solidFill>
                <a:effectLst/>
                <a:latin typeface="Roboto" panose="02000000000000000000" pitchFamily="2" charset="0"/>
              </a:rPr>
              <a:t>Pericot</a:t>
            </a:r>
            <a:r>
              <a:rPr lang="en-US" b="0" i="0" dirty="0">
                <a:solidFill>
                  <a:srgbClr val="212121"/>
                </a:solidFill>
                <a:effectLst/>
                <a:latin typeface="Roboto" panose="02000000000000000000" pitchFamily="2" charset="0"/>
              </a:rPr>
              <a:t>-Valverde, I., &amp; Litwin, A. H. (2020). Low Adherence Achieves High HCV Cure Rates Among People Who Inject Drugs Treated With Direct-Acting Antiviral Agents. </a:t>
            </a:r>
            <a:r>
              <a:rPr lang="en-US" b="0" i="1" dirty="0">
                <a:solidFill>
                  <a:srgbClr val="212121"/>
                </a:solidFill>
                <a:effectLst/>
                <a:latin typeface="Roboto" panose="02000000000000000000" pitchFamily="2" charset="0"/>
              </a:rPr>
              <a:t>Open forum infectious diseases</a:t>
            </a:r>
            <a:r>
              <a:rPr lang="en-US" b="0" i="0" dirty="0">
                <a:solidFill>
                  <a:srgbClr val="212121"/>
                </a:solidFill>
                <a:effectLst/>
                <a:latin typeface="Roboto" panose="02000000000000000000" pitchFamily="2" charset="0"/>
              </a:rPr>
              <a:t>, </a:t>
            </a:r>
            <a:r>
              <a:rPr lang="en-US" b="0" i="1" dirty="0">
                <a:solidFill>
                  <a:srgbClr val="212121"/>
                </a:solidFill>
                <a:effectLst/>
                <a:latin typeface="Roboto" panose="02000000000000000000" pitchFamily="2" charset="0"/>
              </a:rPr>
              <a:t>7</a:t>
            </a:r>
            <a:r>
              <a:rPr lang="en-US" b="0" i="0" dirty="0">
                <a:solidFill>
                  <a:srgbClr val="212121"/>
                </a:solidFill>
                <a:effectLst/>
                <a:latin typeface="Roboto" panose="02000000000000000000" pitchFamily="2" charset="0"/>
              </a:rPr>
              <a:t>(10), ofaa377. </a:t>
            </a:r>
          </a:p>
        </p:txBody>
      </p:sp>
      <p:sp>
        <p:nvSpPr>
          <p:cNvPr id="4" name="Slide Number Placeholder 3"/>
          <p:cNvSpPr>
            <a:spLocks noGrp="1"/>
          </p:cNvSpPr>
          <p:nvPr>
            <p:ph type="sldNum" sz="quarter" idx="5"/>
          </p:nvPr>
        </p:nvSpPr>
        <p:spPr/>
        <p:txBody>
          <a:bodyPr/>
          <a:lstStyle/>
          <a:p>
            <a:fld id="{D07A5774-3425-441E-8605-2426637F4BCE}" type="slidenum">
              <a:rPr lang="en-US" smtClean="0"/>
              <a:t>45</a:t>
            </a:fld>
            <a:endParaRPr lang="en-US"/>
          </a:p>
        </p:txBody>
      </p:sp>
    </p:spTree>
    <p:extLst>
      <p:ext uri="{BB962C8B-B14F-4D97-AF65-F5344CB8AC3E}">
        <p14:creationId xmlns:p14="http://schemas.microsoft.com/office/powerpoint/2010/main" val="32344571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buFont typeface="Wingdings" panose="05000000000000000000" pitchFamily="2" charset="2"/>
              <a:buChar char="§"/>
            </a:pPr>
            <a:r>
              <a:rPr lang="en-US" sz="1200" dirty="0"/>
              <a:t>HCV treatment – provided in specialty  settings – this is a barrier because if there are limited number of specialists available, it creates restricted access to treatment, long wait time, and loss of follow up</a:t>
            </a:r>
          </a:p>
          <a:p>
            <a:pPr>
              <a:buFont typeface="Wingdings" panose="05000000000000000000" pitchFamily="2" charset="2"/>
              <a:buChar char="§"/>
            </a:pPr>
            <a:r>
              <a:rPr lang="en-US" sz="1200" dirty="0"/>
              <a:t>Stigma – as mentioned HCV is associated with PWID and various health care settings are reluctant to integrate HCV services in their facility</a:t>
            </a:r>
          </a:p>
          <a:p>
            <a:pPr>
              <a:buFont typeface="Wingdings" panose="05000000000000000000" pitchFamily="2" charset="2"/>
              <a:buChar char="§"/>
            </a:pPr>
            <a:r>
              <a:rPr lang="en-US" sz="1200" dirty="0"/>
              <a:t>Insurance – some insurance require prior authorization for HCV treatment. it increases provider workload and can widen the disparities in access to HCV treatment</a:t>
            </a:r>
          </a:p>
          <a:p>
            <a:pPr>
              <a:buFont typeface="Wingdings" panose="05000000000000000000" pitchFamily="2" charset="2"/>
              <a:buChar char="§"/>
            </a:pPr>
            <a:r>
              <a:rPr lang="en-US" sz="1200" dirty="0"/>
              <a:t>Sobriety restrictions - Restrictions based on sobriety require patients to be abstinent of alcohol or other drugs before approval of HCV treatment, there have been multiple studies that show high HCV rates regardless of ongoing substance use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effectLst/>
            </a:endParaRPr>
          </a:p>
          <a:p>
            <a:endParaRPr lang="en-US" dirty="0"/>
          </a:p>
          <a:p>
            <a:r>
              <a:rPr lang="en-US" b="1"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Fleurence</a:t>
            </a:r>
            <a:r>
              <a:rPr lang="en-US" sz="1200" b="0" i="0" kern="1200" dirty="0">
                <a:solidFill>
                  <a:schemeClr val="tx1"/>
                </a:solidFill>
                <a:effectLst/>
                <a:latin typeface="+mn-lt"/>
                <a:ea typeface="+mn-ea"/>
                <a:cs typeface="+mn-cs"/>
              </a:rPr>
              <a:t>, R. L, &amp; Collins, F. S. (2023). A National Hepatitis C Elimination Program in the United States: A historic </a:t>
            </a:r>
            <a:r>
              <a:rPr lang="en-US" sz="1200" b="0" i="0" kern="1200" dirty="0" err="1">
                <a:solidFill>
                  <a:schemeClr val="tx1"/>
                </a:solidFill>
                <a:effectLst/>
                <a:latin typeface="+mn-lt"/>
                <a:ea typeface="+mn-ea"/>
                <a:cs typeface="+mn-cs"/>
              </a:rPr>
              <a:t>ppportunity</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JAMA, 329</a:t>
            </a:r>
            <a:r>
              <a:rPr lang="en-US" sz="1200" b="0" i="0" kern="1200" dirty="0">
                <a:solidFill>
                  <a:schemeClr val="tx1"/>
                </a:solidFill>
                <a:effectLst/>
                <a:latin typeface="+mn-lt"/>
                <a:ea typeface="+mn-ea"/>
                <a:cs typeface="+mn-cs"/>
              </a:rPr>
              <a:t>(15), 1251–1252. doi:10.1001/jama.2023.3692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Hepatitis C Online. (2025). Addressing structural barriers to HCV treatment - core concepts. (n.d.). https://www.hepatitisc.uw.edu/pdf/evaluation-treatment/addressing-structural-barriers-to-treatment/core-concept/all </a:t>
            </a:r>
          </a:p>
          <a:p>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46</a:t>
            </a:fld>
            <a:endParaRPr lang="en-US"/>
          </a:p>
        </p:txBody>
      </p:sp>
    </p:spTree>
    <p:extLst>
      <p:ext uri="{BB962C8B-B14F-4D97-AF65-F5344CB8AC3E}">
        <p14:creationId xmlns:p14="http://schemas.microsoft.com/office/powerpoint/2010/main" val="42122196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Your patient is considered cured of hepatitis C if there is no detectable HCV RNA after 12 weeks of treatment. This indicates they have had a sustained virologic response to therapy. This slide contains items you can discuss with patients to help them stay well following treatment.</a:t>
            </a:r>
          </a:p>
          <a:p>
            <a:endParaRPr lang="en-US" dirty="0"/>
          </a:p>
          <a:p>
            <a:r>
              <a:rPr lang="en-US" b="1" dirty="0"/>
              <a:t>REFERENCE: </a:t>
            </a:r>
          </a:p>
          <a:p>
            <a:r>
              <a:rPr lang="en-US" dirty="0"/>
              <a:t>Centers for Disease Control and Prevention. (2025). [Webpage]. Clinical Care for Hepatitis C. Accessed November 14, 2025, from: https://www.cdc.gov/hepatitis-c/hcp/clinical-care/index.html.</a:t>
            </a:r>
          </a:p>
        </p:txBody>
      </p:sp>
      <p:sp>
        <p:nvSpPr>
          <p:cNvPr id="4" name="Slide Number Placeholder 3"/>
          <p:cNvSpPr>
            <a:spLocks noGrp="1"/>
          </p:cNvSpPr>
          <p:nvPr>
            <p:ph type="sldNum" sz="quarter" idx="5"/>
          </p:nvPr>
        </p:nvSpPr>
        <p:spPr/>
        <p:txBody>
          <a:bodyPr/>
          <a:lstStyle/>
          <a:p>
            <a:fld id="{D07A5774-3425-441E-8605-2426637F4BCE}" type="slidenum">
              <a:rPr lang="en-US" smtClean="0"/>
              <a:t>47</a:t>
            </a:fld>
            <a:endParaRPr lang="en-US"/>
          </a:p>
        </p:txBody>
      </p:sp>
    </p:spTree>
    <p:extLst>
      <p:ext uri="{BB962C8B-B14F-4D97-AF65-F5344CB8AC3E}">
        <p14:creationId xmlns:p14="http://schemas.microsoft.com/office/powerpoint/2010/main" val="25526488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B315D-14E9-A696-62A5-7FE6E9140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86B3EC-2DDC-5015-CD58-E7A2CFA386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B17905-7ABB-01E3-F822-7BC577D045BA}"/>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Your patient is considered cured of hepatitis C if there is no detectable HCV RNA after 12 weeks of treatment. This indicates they have had a sustained virologic response to therapy. This slide contains items you can discuss with patients to help them stay well following treatment.</a:t>
            </a:r>
          </a:p>
          <a:p>
            <a:endParaRPr lang="en-US" dirty="0"/>
          </a:p>
          <a:p>
            <a:r>
              <a:rPr lang="en-US" b="1" dirty="0"/>
              <a:t>REFERENCE: </a:t>
            </a:r>
          </a:p>
          <a:p>
            <a:r>
              <a:rPr lang="en-US" dirty="0"/>
              <a:t>Centers for Disease Control and Prevention. (2025). [Webpage]. Clinical Care for Hepatitis C. Accessed November 14, 2025, from: https://www.cdc.gov/hepatitis-c/hcp/clinical-care/index.html.</a:t>
            </a:r>
          </a:p>
        </p:txBody>
      </p:sp>
      <p:sp>
        <p:nvSpPr>
          <p:cNvPr id="4" name="Slide Number Placeholder 3">
            <a:extLst>
              <a:ext uri="{FF2B5EF4-FFF2-40B4-BE49-F238E27FC236}">
                <a16:creationId xmlns:a16="http://schemas.microsoft.com/office/drawing/2014/main" id="{CCA68F26-779D-BBEF-85BF-C550054890D4}"/>
              </a:ext>
            </a:extLst>
          </p:cNvPr>
          <p:cNvSpPr>
            <a:spLocks noGrp="1"/>
          </p:cNvSpPr>
          <p:nvPr>
            <p:ph type="sldNum" sz="quarter" idx="5"/>
          </p:nvPr>
        </p:nvSpPr>
        <p:spPr/>
        <p:txBody>
          <a:bodyPr/>
          <a:lstStyle/>
          <a:p>
            <a:fld id="{D07A5774-3425-441E-8605-2426637F4BCE}" type="slidenum">
              <a:rPr lang="en-US" smtClean="0"/>
              <a:t>48</a:t>
            </a:fld>
            <a:endParaRPr lang="en-US"/>
          </a:p>
        </p:txBody>
      </p:sp>
    </p:spTree>
    <p:extLst>
      <p:ext uri="{BB962C8B-B14F-4D97-AF65-F5344CB8AC3E}">
        <p14:creationId xmlns:p14="http://schemas.microsoft.com/office/powerpoint/2010/main" val="42204495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49</a:t>
            </a:fld>
            <a:endParaRPr lang="en-US"/>
          </a:p>
        </p:txBody>
      </p:sp>
    </p:spTree>
    <p:extLst>
      <p:ext uri="{BB962C8B-B14F-4D97-AF65-F5344CB8AC3E}">
        <p14:creationId xmlns:p14="http://schemas.microsoft.com/office/powerpoint/2010/main" val="18413301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close relationships between substance use and HIV, HCV, and syphilis, as well as the implications of leaving any of these conditions untreated, make a strong case for addressing infectious disease in OTP settings. Addressing the broader </a:t>
            </a:r>
            <a:r>
              <a:rPr lang="en-US" sz="1200" b="0" i="0" u="none" strike="noStrike" kern="1200" baseline="0" dirty="0" err="1">
                <a:solidFill>
                  <a:schemeClr val="tx1"/>
                </a:solidFill>
                <a:latin typeface="+mn-lt"/>
                <a:ea typeface="+mn-ea"/>
                <a:cs typeface="+mn-cs"/>
              </a:rPr>
              <a:t>syndemic</a:t>
            </a:r>
            <a:r>
              <a:rPr lang="en-US" sz="1200" b="0" i="0" u="none" strike="noStrike" kern="1200" baseline="0" dirty="0">
                <a:solidFill>
                  <a:schemeClr val="tx1"/>
                </a:solidFill>
                <a:latin typeface="+mn-lt"/>
                <a:ea typeface="+mn-ea"/>
                <a:cs typeface="+mn-cs"/>
              </a:rPr>
              <a:t> can improve healthcare, </a:t>
            </a:r>
          </a:p>
          <a:p>
            <a:r>
              <a:rPr lang="en-US" sz="1200" b="0" i="0" u="none" strike="noStrike" kern="1200" baseline="0" dirty="0">
                <a:solidFill>
                  <a:schemeClr val="tx1"/>
                </a:solidFill>
                <a:latin typeface="+mn-lt"/>
                <a:ea typeface="+mn-ea"/>
                <a:cs typeface="+mn-cs"/>
              </a:rPr>
              <a:t>recovery, and quality of life outcomes for OTP patients experiencing multiple health issues, through access to more trauma-informed prevention, treatment and care; stronger patient- centered relationships; and adherence to treatment plans. For example, studies have </a:t>
            </a:r>
          </a:p>
          <a:p>
            <a:r>
              <a:rPr lang="en-US" sz="1200" b="0" i="0" u="none" strike="noStrike" kern="1200" baseline="0" dirty="0">
                <a:solidFill>
                  <a:schemeClr val="tx1"/>
                </a:solidFill>
                <a:latin typeface="+mn-lt"/>
                <a:ea typeface="+mn-ea"/>
                <a:cs typeface="+mn-cs"/>
              </a:rPr>
              <a:t>shown that that if barriers to access and care can be systematically addressed in a culturally appropriate and trauma-responsive environment, HCV assessment and treatment integrated care models can be successful.</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Taking an integrated approach, in which OTPs incorporate infectious disease screening, linkage, and treatment interventions alongside substance use services, is especially important given the interrelated vulnerabilities of OTP patients to infectious disease. OTP patients are also more likely to be experiencing housing instability or homelessness, poverty, and/or the impacts of structural racism, as well as other social determinants of health that drive negative health outcomes. OTP clients who are connected to primary care have been found to receive less chronic care management and infectious disease treatment than their counterparts who are not in OTPs,42 despite being disproportionately burdened with HIV, HCV, and/or syphilis. Furthermore, many OTP patients may not engage in primary care at all beyond required OTP visits, meaning that OTP settings may provide the </a:t>
            </a:r>
            <a:r>
              <a:rPr lang="en-US" sz="1200" b="0" i="1" u="none" strike="noStrike" kern="1200" baseline="0" dirty="0">
                <a:solidFill>
                  <a:schemeClr val="tx1"/>
                </a:solidFill>
                <a:latin typeface="+mn-lt"/>
                <a:ea typeface="+mn-ea"/>
                <a:cs typeface="+mn-cs"/>
              </a:rPr>
              <a:t>only </a:t>
            </a:r>
            <a:r>
              <a:rPr lang="en-US" sz="1200" b="0" i="0" u="none" strike="noStrike" kern="1200" baseline="0" dirty="0">
                <a:solidFill>
                  <a:schemeClr val="tx1"/>
                </a:solidFill>
                <a:latin typeface="+mn-lt"/>
                <a:ea typeface="+mn-ea"/>
                <a:cs typeface="+mn-cs"/>
              </a:rPr>
              <a:t>opportunities for patients to receive routinized infectious disease screening and linkage to care services. </a:t>
            </a:r>
            <a:endParaRPr lang="en-US" dirty="0"/>
          </a:p>
          <a:p>
            <a:endParaRPr lang="en-US" b="1" dirty="0"/>
          </a:p>
          <a:p>
            <a:r>
              <a:rPr lang="en-US" b="1" dirty="0"/>
              <a:t>REFERENCE: </a:t>
            </a:r>
          </a:p>
          <a:p>
            <a:r>
              <a:rPr lang="en-US" dirty="0"/>
              <a:t>Opioid Response Network. (2024). Your Guide to Integrating Infectious Disease Testing and Treatment Services in Opioid Treatment Programs. Providence, RI: Author.</a:t>
            </a:r>
          </a:p>
        </p:txBody>
      </p:sp>
      <p:sp>
        <p:nvSpPr>
          <p:cNvPr id="4" name="Slide Number Placeholder 3"/>
          <p:cNvSpPr>
            <a:spLocks noGrp="1"/>
          </p:cNvSpPr>
          <p:nvPr>
            <p:ph type="sldNum" sz="quarter" idx="5"/>
          </p:nvPr>
        </p:nvSpPr>
        <p:spPr/>
        <p:txBody>
          <a:bodyPr/>
          <a:lstStyle/>
          <a:p>
            <a:fld id="{D07A5774-3425-441E-8605-2426637F4BCE}" type="slidenum">
              <a:rPr lang="en-US" smtClean="0"/>
              <a:t>50</a:t>
            </a:fld>
            <a:endParaRPr lang="en-US"/>
          </a:p>
        </p:txBody>
      </p:sp>
    </p:spTree>
    <p:extLst>
      <p:ext uri="{BB962C8B-B14F-4D97-AF65-F5344CB8AC3E}">
        <p14:creationId xmlns:p14="http://schemas.microsoft.com/office/powerpoint/2010/main" val="652227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D9F95668-D7DD-4088-80B7-BEA90C0C5F34}" type="slidenum">
              <a:rPr lang="en-US" altLang="en-US">
                <a:solidFill>
                  <a:srgbClr val="000000"/>
                </a:solidFill>
                <a:effectLst/>
              </a:rPr>
              <a:pPr algn="r" eaLnBrk="1" hangingPunct="1">
                <a:spcBef>
                  <a:spcPct val="0"/>
                </a:spcBef>
              </a:pPr>
              <a:t>51</a:t>
            </a:fld>
            <a:endParaRPr lang="en-US" altLang="en-US">
              <a:solidFill>
                <a:srgbClr val="000000"/>
              </a:solidFill>
              <a:effectLst/>
            </a:endParaRPr>
          </a:p>
        </p:txBody>
      </p:sp>
      <p:sp>
        <p:nvSpPr>
          <p:cNvPr id="101379" name="Rectangle 2"/>
          <p:cNvSpPr>
            <a:spLocks noGrp="1" noRot="1" noChangeAspect="1" noChangeArrowheads="1" noTextEdit="1"/>
          </p:cNvSpPr>
          <p:nvPr>
            <p:ph type="sldImg"/>
          </p:nvPr>
        </p:nvSpPr>
        <p:spPr>
          <a:xfrm>
            <a:off x="381000" y="685800"/>
            <a:ext cx="6096000" cy="3429000"/>
          </a:xfrm>
          <a:ln/>
        </p:spPr>
      </p:sp>
      <p:sp>
        <p:nvSpPr>
          <p:cNvPr id="101380" name="Rectangle 3"/>
          <p:cNvSpPr>
            <a:spLocks noGrp="1" noChangeArrowheads="1"/>
          </p:cNvSpPr>
          <p:nvPr>
            <p:ph type="body" idx="1"/>
          </p:nvPr>
        </p:nvSpPr>
        <p:spPr>
          <a:xfrm>
            <a:off x="914711" y="4344025"/>
            <a:ext cx="5028579"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This slide graphically depicts the different types of opioids (whether they are prescribed medications such as Vicodin or methadone, or an illicit substance, like heroin).</a:t>
            </a:r>
          </a:p>
          <a:p>
            <a:endParaRPr lang="en-US" altLang="en-US" dirty="0">
              <a:latin typeface="Arial" pitchFamily="34" charset="0"/>
            </a:endParaRPr>
          </a:p>
          <a:p>
            <a:r>
              <a:rPr lang="en-US" altLang="en-US" b="1" i="1" dirty="0">
                <a:latin typeface="Arial" pitchFamily="34" charset="0"/>
              </a:rPr>
              <a:t>Move forward to reveal first line (full agonist)</a:t>
            </a:r>
            <a:endParaRPr lang="en-US" altLang="en-US" dirty="0">
              <a:latin typeface="Arial" pitchFamily="34" charset="0"/>
            </a:endParaRPr>
          </a:p>
          <a:p>
            <a:r>
              <a:rPr lang="en-US" altLang="en-US" dirty="0">
                <a:latin typeface="Arial" pitchFamily="34" charset="0"/>
              </a:rPr>
              <a:t>Full agonists (e.g., heroin, opium, Vicodin, methadone, etc.) fully activate the receptors so that the more you use, the more effect you experience.  If someone continues to use, they will eventually experience overdose and, possibly, death.</a:t>
            </a:r>
          </a:p>
          <a:p>
            <a:endParaRPr lang="en-US" altLang="en-US" b="1" i="1" dirty="0">
              <a:latin typeface="Arial" pitchFamily="34" charset="0"/>
            </a:endParaRPr>
          </a:p>
          <a:p>
            <a:r>
              <a:rPr lang="en-US" altLang="en-US" b="1" i="1" dirty="0">
                <a:latin typeface="Arial" pitchFamily="34" charset="0"/>
              </a:rPr>
              <a:t>The following metaphor may be helpful in explaining the differences between the types of opioids:</a:t>
            </a:r>
            <a:endParaRPr lang="en-US" altLang="en-US" dirty="0">
              <a:latin typeface="Arial" pitchFamily="34" charset="0"/>
            </a:endParaRPr>
          </a:p>
          <a:p>
            <a:r>
              <a:rPr lang="en-US" altLang="en-US" dirty="0">
                <a:latin typeface="Arial" pitchFamily="34" charset="0"/>
              </a:rPr>
              <a:t>Opioid agonists work like having the right key to a door.  You put the key in the lock, the lock turns and the door opens completely. </a:t>
            </a:r>
          </a:p>
          <a:p>
            <a:endParaRPr lang="en-US" altLang="en-US" b="1" i="1" dirty="0">
              <a:latin typeface="Arial" pitchFamily="34" charset="0"/>
            </a:endParaRPr>
          </a:p>
          <a:p>
            <a:r>
              <a:rPr lang="en-US" altLang="en-US" b="1" i="1" dirty="0">
                <a:latin typeface="Arial" pitchFamily="34" charset="0"/>
              </a:rPr>
              <a:t>Move forward to reveal the next line (antagonists)</a:t>
            </a:r>
            <a:endParaRPr lang="en-US" altLang="en-US" dirty="0">
              <a:latin typeface="Arial" pitchFamily="34" charset="0"/>
            </a:endParaRPr>
          </a:p>
          <a:p>
            <a:r>
              <a:rPr lang="en-US" altLang="en-US" dirty="0">
                <a:latin typeface="Arial" pitchFamily="34" charset="0"/>
              </a:rPr>
              <a:t>Opioid antagonists (e.g., naltrexone, naloxone) fill the receptors and block the action of other opioids. If the person has used an opioid agonist, the antagonist will replace it on the receptor and the person will experience withdrawal.  If the person is stable on an antagonist, and uses another opioid, the antagonist will block the effects, preventing the user from experiencing the high.</a:t>
            </a:r>
          </a:p>
          <a:p>
            <a:pPr eaLnBrk="1" hangingPunct="1"/>
            <a:endParaRPr lang="en-US" altLang="en-US" dirty="0">
              <a:latin typeface="Arial" pitchFamily="34" charset="0"/>
            </a:endParaRPr>
          </a:p>
          <a:p>
            <a:r>
              <a:rPr lang="en-US" altLang="en-US" b="1" i="1" dirty="0">
                <a:latin typeface="Arial" pitchFamily="34" charset="0"/>
              </a:rPr>
              <a:t>The door metaphor continued:</a:t>
            </a:r>
            <a:endParaRPr lang="en-US" altLang="en-US" dirty="0">
              <a:latin typeface="Arial" pitchFamily="34" charset="0"/>
            </a:endParaRPr>
          </a:p>
          <a:p>
            <a:r>
              <a:rPr lang="en-US" altLang="en-US" dirty="0">
                <a:latin typeface="Arial" pitchFamily="34" charset="0"/>
              </a:rPr>
              <a:t>Opioid antagonists work like having the wrong key to a door.  You put the key in the lock; the door remains locked and will not open.  Additionally, since the key is in the lock, no other key can be put in the lock (even if it is the right key for that door) until the wrong key is removed.</a:t>
            </a:r>
          </a:p>
          <a:p>
            <a:endParaRPr lang="en-US" altLang="en-US" b="1" i="1" dirty="0">
              <a:latin typeface="Arial" pitchFamily="34" charset="0"/>
            </a:endParaRPr>
          </a:p>
          <a:p>
            <a:r>
              <a:rPr lang="en-US" altLang="en-US" b="1" i="1" dirty="0">
                <a:latin typeface="Arial" pitchFamily="34" charset="0"/>
              </a:rPr>
              <a:t>Move forward to reveal the last line (partial agonists)</a:t>
            </a:r>
            <a:endParaRPr lang="en-US" altLang="en-US" dirty="0">
              <a:latin typeface="Arial" pitchFamily="34" charset="0"/>
            </a:endParaRPr>
          </a:p>
          <a:p>
            <a:r>
              <a:rPr lang="en-US" altLang="en-US" dirty="0">
                <a:latin typeface="Arial" pitchFamily="34" charset="0"/>
              </a:rPr>
              <a:t>Opioid partial agonists (e.g., buprenorphine) are in the middle.  At lower doses, they work just like agonists, filling the receptor and preventing withdrawal symptoms.  However, as the dose increases, a ceiling effect occurs so that if more is used, no more effect is achieved.  This ceiling effect applies both to opioid euphoria (they don</a:t>
            </a:r>
            <a:r>
              <a:rPr lang="ja-JP" altLang="en-US" dirty="0">
                <a:latin typeface="Arial" pitchFamily="34" charset="0"/>
              </a:rPr>
              <a:t>’</a:t>
            </a:r>
            <a:r>
              <a:rPr lang="en-US" altLang="ja-JP" dirty="0">
                <a:latin typeface="Arial" pitchFamily="34" charset="0"/>
              </a:rPr>
              <a:t>t feel high), and to the respiratory suppression (making overdose less likely).</a:t>
            </a:r>
          </a:p>
          <a:p>
            <a:endParaRPr lang="en-US" altLang="en-US" b="1" i="1" dirty="0">
              <a:latin typeface="Arial" pitchFamily="34" charset="0"/>
            </a:endParaRPr>
          </a:p>
          <a:p>
            <a:r>
              <a:rPr lang="en-US" altLang="en-US" b="1" i="1" dirty="0">
                <a:latin typeface="Arial" pitchFamily="34" charset="0"/>
              </a:rPr>
              <a:t>The door metaphor continued:</a:t>
            </a:r>
            <a:endParaRPr lang="en-US" altLang="en-US" dirty="0">
              <a:latin typeface="Arial" pitchFamily="34" charset="0"/>
            </a:endParaRPr>
          </a:p>
          <a:p>
            <a:r>
              <a:rPr lang="en-US" altLang="en-US" dirty="0">
                <a:latin typeface="Arial" pitchFamily="34" charset="0"/>
              </a:rPr>
              <a:t>Opioid partial agonists work like having the right key to a door, but the chain is on the door.  The key goes in and opens the door, but it will only open so far.</a:t>
            </a:r>
          </a:p>
          <a:p>
            <a:endParaRPr lang="en-US" altLang="en-US" dirty="0">
              <a:latin typeface="Arial" pitchFamily="34" charset="0"/>
            </a:endParaRPr>
          </a:p>
          <a:p>
            <a:r>
              <a:rPr lang="en-US" altLang="en-US" dirty="0">
                <a:latin typeface="Arial" pitchFamily="34" charset="0"/>
              </a:rPr>
              <a:t>Medications for Opioid Use Disorder – NIDA available at: https://www.youtube.com/watch?v=jn3EsvHlvMo&amp;t=10s</a:t>
            </a:r>
          </a:p>
        </p:txBody>
      </p:sp>
    </p:spTree>
    <p:extLst>
      <p:ext uri="{BB962C8B-B14F-4D97-AF65-F5344CB8AC3E}">
        <p14:creationId xmlns:p14="http://schemas.microsoft.com/office/powerpoint/2010/main" val="1482595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 Poll #1 – experience with HCV and OUD.</a:t>
            </a:r>
          </a:p>
          <a:p>
            <a:endParaRPr lang="en-US" dirty="0"/>
          </a:p>
          <a:p>
            <a:r>
              <a:rPr lang="en-US" dirty="0"/>
              <a:t>This helps us to understand the experience in the Zoom room; there are no wrong answers.</a:t>
            </a:r>
          </a:p>
        </p:txBody>
      </p:sp>
      <p:sp>
        <p:nvSpPr>
          <p:cNvPr id="4" name="Slide Number Placeholder 3"/>
          <p:cNvSpPr>
            <a:spLocks noGrp="1"/>
          </p:cNvSpPr>
          <p:nvPr>
            <p:ph type="sldNum" sz="quarter" idx="5"/>
          </p:nvPr>
        </p:nvSpPr>
        <p:spPr/>
        <p:txBody>
          <a:bodyPr/>
          <a:lstStyle/>
          <a:p>
            <a:fld id="{D07A5774-3425-441E-8605-2426637F4BCE}" type="slidenum">
              <a:rPr lang="en-US" smtClean="0"/>
              <a:t>7</a:t>
            </a:fld>
            <a:endParaRPr lang="en-US"/>
          </a:p>
        </p:txBody>
      </p:sp>
    </p:spTree>
    <p:extLst>
      <p:ext uri="{BB962C8B-B14F-4D97-AF65-F5344CB8AC3E}">
        <p14:creationId xmlns:p14="http://schemas.microsoft.com/office/powerpoint/2010/main" val="32786206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OBOT (Office-Based Opioid Treatment) and OTP (Opioid Treatment Program) are both forms of outpatient care for opioid use disorder, but they differ in structure and scope. OBOT integrates treatment into primary care settings, allowing general practitioners to prescribe medications like buprenorphine, while OTPs are more specialized, multi-disciplinary clinics that are the only settings authorized to administer </a:t>
            </a:r>
            <a:r>
              <a:rPr lang="en-US" sz="1200" b="0" i="0" kern="1200" dirty="0">
                <a:solidFill>
                  <a:schemeClr val="tx1"/>
                </a:solidFill>
                <a:effectLst/>
                <a:latin typeface="+mn-lt"/>
                <a:ea typeface="+mn-ea"/>
                <a:cs typeface="+mn-cs"/>
                <a:hlinkClick r:id="rId3"/>
              </a:rPr>
              <a:t>methadone</a:t>
            </a:r>
            <a:r>
              <a:rPr lang="en-US" sz="1200" b="0" i="0" kern="1200" dirty="0">
                <a:solidFill>
                  <a:schemeClr val="tx1"/>
                </a:solidFill>
                <a:effectLst/>
                <a:latin typeface="+mn-lt"/>
                <a:ea typeface="+mn-ea"/>
                <a:cs typeface="+mn-cs"/>
              </a:rPr>
              <a:t> and often have more comprehensive, on-site counseling and support services. </a:t>
            </a:r>
          </a:p>
          <a:p>
            <a:endParaRPr lang="en-US" sz="1200" b="0" i="0" kern="1200" dirty="0">
              <a:solidFill>
                <a:schemeClr val="tx1"/>
              </a:solidFill>
              <a:effectLst/>
              <a:latin typeface="+mn-lt"/>
              <a:ea typeface="+mn-ea"/>
              <a:cs typeface="+mn-cs"/>
            </a:endParaRPr>
          </a:p>
          <a:p>
            <a:r>
              <a:rPr lang="en-US" dirty="0"/>
              <a:t>https://www.aatod.org/wp-content/uploads/2023/06/Comparison-Document_OTP-and-OBOT_FINAL3.2023.pdf</a:t>
            </a:r>
          </a:p>
        </p:txBody>
      </p:sp>
      <p:sp>
        <p:nvSpPr>
          <p:cNvPr id="4" name="Slide Number Placeholder 3"/>
          <p:cNvSpPr>
            <a:spLocks noGrp="1"/>
          </p:cNvSpPr>
          <p:nvPr>
            <p:ph type="sldNum" sz="quarter" idx="5"/>
          </p:nvPr>
        </p:nvSpPr>
        <p:spPr/>
        <p:txBody>
          <a:bodyPr/>
          <a:lstStyle/>
          <a:p>
            <a:fld id="{D07A5774-3425-441E-8605-2426637F4BCE}" type="slidenum">
              <a:rPr lang="en-US" smtClean="0"/>
              <a:t>52</a:t>
            </a:fld>
            <a:endParaRPr lang="en-US"/>
          </a:p>
        </p:txBody>
      </p:sp>
    </p:spTree>
    <p:extLst>
      <p:ext uri="{BB962C8B-B14F-4D97-AF65-F5344CB8AC3E}">
        <p14:creationId xmlns:p14="http://schemas.microsoft.com/office/powerpoint/2010/main" val="4426791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a:p>
            <a:r>
              <a:rPr lang="en-US" dirty="0">
                <a:effectLst/>
              </a:rPr>
              <a:t>REFERENCES:</a:t>
            </a:r>
          </a:p>
          <a:p>
            <a:endParaRPr lang="en-US" dirty="0">
              <a:effectLst/>
            </a:endParaRPr>
          </a:p>
          <a:p>
            <a:r>
              <a:rPr lang="en-US" dirty="0">
                <a:effectLst/>
              </a:rPr>
              <a:t>https://www.samhsa.gov/substance-use/treatment/opioid-treatment-program</a:t>
            </a:r>
          </a:p>
          <a:p>
            <a:r>
              <a:rPr lang="en-US" dirty="0">
                <a:effectLst/>
              </a:rPr>
              <a:t>https://www.samhsa.gov/substance-use/treatment/statutes-regulations-guidelines</a:t>
            </a:r>
          </a:p>
        </p:txBody>
      </p:sp>
      <p:sp>
        <p:nvSpPr>
          <p:cNvPr id="4" name="Slide Number Placeholder 3"/>
          <p:cNvSpPr>
            <a:spLocks noGrp="1"/>
          </p:cNvSpPr>
          <p:nvPr>
            <p:ph type="sldNum" sz="quarter" idx="5"/>
          </p:nvPr>
        </p:nvSpPr>
        <p:spPr/>
        <p:txBody>
          <a:bodyPr/>
          <a:lstStyle/>
          <a:p>
            <a:fld id="{D07A5774-3425-441E-8605-2426637F4BCE}" type="slidenum">
              <a:rPr lang="en-US" smtClean="0"/>
              <a:t>53</a:t>
            </a:fld>
            <a:endParaRPr lang="en-US"/>
          </a:p>
        </p:txBody>
      </p:sp>
    </p:spTree>
    <p:extLst>
      <p:ext uri="{BB962C8B-B14F-4D97-AF65-F5344CB8AC3E}">
        <p14:creationId xmlns:p14="http://schemas.microsoft.com/office/powerpoint/2010/main" val="31447493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effectLst/>
              </a:rPr>
              <a:t>REFERENCES:</a:t>
            </a:r>
          </a:p>
          <a:p>
            <a:r>
              <a:rPr lang="en-US" i="1" dirty="0">
                <a:effectLst/>
              </a:rPr>
              <a:t>Opioid treatment programs (OTP)</a:t>
            </a:r>
            <a:r>
              <a:rPr lang="en-US" dirty="0">
                <a:effectLst/>
              </a:rPr>
              <a:t>. CMS.gov. (n.d.-b). https://www.cms.gov/medicare/payment/opioid-treatment-program#:~:text=Opioid%20Treatment%20Programs%20(OTPs)%20provide,%2C%20SAMHSA%2Dapproved%20accrediting%20body. </a:t>
            </a:r>
          </a:p>
          <a:p>
            <a:endParaRPr lang="en-US" dirty="0"/>
          </a:p>
          <a:p>
            <a:r>
              <a:rPr lang="en-US" i="1" dirty="0">
                <a:effectLst/>
              </a:rPr>
              <a:t>Opioid treatment program directory</a:t>
            </a:r>
            <a:r>
              <a:rPr lang="en-US" dirty="0">
                <a:effectLst/>
              </a:rPr>
              <a:t>. hhs.gov. (n.d.). https://dpt2.samhsa.gov/treatment/directory.aspx </a:t>
            </a:r>
          </a:p>
          <a:p>
            <a:endParaRPr lang="en-US" dirty="0"/>
          </a:p>
          <a:p>
            <a:r>
              <a:rPr lang="en-US" i="1" dirty="0">
                <a:effectLst/>
              </a:rPr>
              <a:t>Medications, counseling, and related conditions</a:t>
            </a:r>
            <a:r>
              <a:rPr lang="en-US" dirty="0">
                <a:effectLst/>
              </a:rPr>
              <a:t>. SAMHSA. (n.d.). https://www.samhsa.gov/medications-substance-use-disorders/medications-counseling-related-conditions#:~:text=Buprenorphine%2C%20methadone%2C%20and%20naltrexone%20are,years%2C%20or%20even%20a%20lifetime. </a:t>
            </a:r>
          </a:p>
        </p:txBody>
      </p:sp>
      <p:sp>
        <p:nvSpPr>
          <p:cNvPr id="4" name="Slide Number Placeholder 3"/>
          <p:cNvSpPr>
            <a:spLocks noGrp="1"/>
          </p:cNvSpPr>
          <p:nvPr>
            <p:ph type="sldNum" sz="quarter" idx="5"/>
          </p:nvPr>
        </p:nvSpPr>
        <p:spPr/>
        <p:txBody>
          <a:bodyPr/>
          <a:lstStyle/>
          <a:p>
            <a:fld id="{D07A5774-3425-441E-8605-2426637F4BCE}" type="slidenum">
              <a:rPr lang="en-US" smtClean="0"/>
              <a:t>54</a:t>
            </a:fld>
            <a:endParaRPr lang="en-US"/>
          </a:p>
        </p:txBody>
      </p:sp>
    </p:spTree>
    <p:extLst>
      <p:ext uri="{BB962C8B-B14F-4D97-AF65-F5344CB8AC3E}">
        <p14:creationId xmlns:p14="http://schemas.microsoft.com/office/powerpoint/2010/main" val="12025097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effectLst/>
              </a:rPr>
              <a:t>REFERENCES:</a:t>
            </a:r>
          </a:p>
          <a:p>
            <a:r>
              <a:rPr lang="en-US" i="1" dirty="0">
                <a:effectLst/>
              </a:rPr>
              <a:t>Medicaid</a:t>
            </a:r>
            <a:r>
              <a:rPr lang="en-US" dirty="0">
                <a:effectLst/>
              </a:rPr>
              <a:t>. CMS.gov. (n.d.-a). https://www.cms.gov/medicare/payment/opioid-treatment-program/Medicaid </a:t>
            </a:r>
          </a:p>
          <a:p>
            <a:endParaRPr lang="en-US" dirty="0"/>
          </a:p>
          <a:p>
            <a:r>
              <a:rPr lang="en-US" i="1" dirty="0">
                <a:effectLst/>
              </a:rPr>
              <a:t>Medicare Advantage Plans</a:t>
            </a:r>
            <a:r>
              <a:rPr lang="en-US" dirty="0">
                <a:effectLst/>
              </a:rPr>
              <a:t>. CMS.gov. (n.d.-b). https://www.cms.gov/medicare/payment/opioid-treatment-program/medicare-advantage-plans </a:t>
            </a:r>
          </a:p>
          <a:p>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55</a:t>
            </a:fld>
            <a:endParaRPr lang="en-US"/>
          </a:p>
        </p:txBody>
      </p:sp>
    </p:spTree>
    <p:extLst>
      <p:ext uri="{BB962C8B-B14F-4D97-AF65-F5344CB8AC3E}">
        <p14:creationId xmlns:p14="http://schemas.microsoft.com/office/powerpoint/2010/main" val="11380096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360045" marR="0" indent="-360045"/>
            <a:r>
              <a:rPr lang="en-US" sz="1800" dirty="0">
                <a:effectLst/>
                <a:latin typeface="Times New Roman" panose="02020603050405020304" pitchFamily="18" charset="0"/>
                <a:ea typeface="Times New Roman" panose="02020603050405020304" pitchFamily="18" charset="0"/>
              </a:rPr>
              <a:t>Patel, E. U., </a:t>
            </a:r>
            <a:r>
              <a:rPr lang="en-US" sz="1800" dirty="0" err="1">
                <a:effectLst/>
                <a:latin typeface="Times New Roman" panose="02020603050405020304" pitchFamily="18" charset="0"/>
                <a:ea typeface="Times New Roman" panose="02020603050405020304" pitchFamily="18" charset="0"/>
              </a:rPr>
              <a:t>Genberg</a:t>
            </a:r>
            <a:r>
              <a:rPr lang="en-US" sz="1800" dirty="0">
                <a:effectLst/>
                <a:latin typeface="Times New Roman" panose="02020603050405020304" pitchFamily="18" charset="0"/>
                <a:ea typeface="Times New Roman" panose="02020603050405020304" pitchFamily="18" charset="0"/>
              </a:rPr>
              <a:t>, B. L., Zhu, X., Krawczyk, N., Mehta, S. H., &amp; </a:t>
            </a:r>
            <a:r>
              <a:rPr lang="en-US" sz="1800" dirty="0" err="1">
                <a:effectLst/>
                <a:latin typeface="Times New Roman" panose="02020603050405020304" pitchFamily="18" charset="0"/>
                <a:ea typeface="Times New Roman" panose="02020603050405020304" pitchFamily="18" charset="0"/>
              </a:rPr>
              <a:t>Tobian</a:t>
            </a:r>
            <a:r>
              <a:rPr lang="en-US" sz="1800" dirty="0">
                <a:effectLst/>
                <a:latin typeface="Times New Roman" panose="02020603050405020304" pitchFamily="18" charset="0"/>
                <a:ea typeface="Times New Roman" panose="02020603050405020304" pitchFamily="18" charset="0"/>
              </a:rPr>
              <a:t>, A. A. (2022). HIV and hepatitis C virus testing and treatment services in specialty treatment facilities that offer medication for opioid use disorder in the US. </a:t>
            </a:r>
            <a:r>
              <a:rPr lang="en-US" sz="1800" i="1" dirty="0">
                <a:effectLst/>
                <a:latin typeface="Times New Roman" panose="02020603050405020304" pitchFamily="18" charset="0"/>
                <a:ea typeface="Times New Roman" panose="02020603050405020304" pitchFamily="18" charset="0"/>
              </a:rPr>
              <a:t>JAMA</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327</a:t>
            </a:r>
            <a:r>
              <a:rPr lang="en-US" sz="1800" dirty="0">
                <a:effectLst/>
                <a:latin typeface="Times New Roman" panose="02020603050405020304" pitchFamily="18" charset="0"/>
                <a:ea typeface="Times New Roman" panose="02020603050405020304" pitchFamily="18" charset="0"/>
              </a:rPr>
              <a:t>(8), 776. https://doi.org/10.1001/jama.2022.0293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https://www.ncbi.nlm.nih.gov/pmc/articles/PMC8864507/#:~:text=Among%20OTPs%20in%202020%2C%2059.0,%3D%20188)%20offered%20HCV%20treatment.</a:t>
            </a:r>
          </a:p>
          <a:p>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56</a:t>
            </a:fld>
            <a:endParaRPr lang="en-US"/>
          </a:p>
        </p:txBody>
      </p:sp>
    </p:spTree>
    <p:extLst>
      <p:ext uri="{BB962C8B-B14F-4D97-AF65-F5344CB8AC3E}">
        <p14:creationId xmlns:p14="http://schemas.microsoft.com/office/powerpoint/2010/main" val="5009212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courtesy of Sarah Rowan, MD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slide presents top tips for treating HCV in OTPs and other SUD treatment settings.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REFERENCE:</a:t>
            </a:r>
          </a:p>
          <a:p>
            <a:r>
              <a:rPr lang="en-US" sz="1200" b="0" i="0" kern="1200" dirty="0">
                <a:solidFill>
                  <a:schemeClr val="tx1"/>
                </a:solidFill>
                <a:effectLst/>
                <a:latin typeface="+mn-lt"/>
                <a:ea typeface="+mn-ea"/>
                <a:cs typeface="+mn-cs"/>
              </a:rPr>
              <a:t>Rowan, S. (2025). Hepatitis C, HIV, and Substance Use Disorders. Workshop presented at the 6</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Annual Guam Virtual Conference on Behavioral Health and Addictions.</a:t>
            </a:r>
            <a:endParaRPr lang="en-US" dirty="0"/>
          </a:p>
          <a:p>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57</a:t>
            </a:fld>
            <a:endParaRPr lang="en-US"/>
          </a:p>
        </p:txBody>
      </p:sp>
    </p:spTree>
    <p:extLst>
      <p:ext uri="{BB962C8B-B14F-4D97-AF65-F5344CB8AC3E}">
        <p14:creationId xmlns:p14="http://schemas.microsoft.com/office/powerpoint/2010/main" val="5429922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663D0-16B7-483C-B047-CA87917F5B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B80245-7734-B6CC-9538-76DF4A250D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B0622C-1A4C-5D39-4E75-77DF9D4EFD51}"/>
              </a:ext>
            </a:extLst>
          </p:cNvPr>
          <p:cNvSpPr>
            <a:spLocks noGrp="1"/>
          </p:cNvSpPr>
          <p:nvPr>
            <p:ph type="body" idx="1"/>
          </p:nvPr>
        </p:nvSpPr>
        <p:spPr/>
        <p:txBody>
          <a:bodyPr/>
          <a:lstStyle/>
          <a:p>
            <a:r>
              <a:rPr lang="en-US" dirty="0"/>
              <a:t>Slide courtesy of Sarah Rowan, MD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dirty="0"/>
              <a:t>Withdrawal is feared, but allowing people fast access to supportive medications often works. In focus groups, best message is that treating hepatitis C prevents liver cancer. Medications are bulky, people experiencing homelessness may appreciate assistance with med storage</a:t>
            </a:r>
          </a:p>
          <a:p>
            <a:endParaRPr lang="en-US" dirty="0"/>
          </a:p>
          <a:p>
            <a:r>
              <a:rPr lang="en-US" sz="1200" b="0" i="0" u="none" strike="noStrike" kern="1200" baseline="0" dirty="0">
                <a:solidFill>
                  <a:schemeClr val="tx1"/>
                </a:solidFill>
                <a:latin typeface="+mn-lt"/>
                <a:ea typeface="+mn-ea"/>
                <a:cs typeface="+mn-cs"/>
              </a:rPr>
              <a:t>For many OTPs, the shift toward a </a:t>
            </a:r>
            <a:r>
              <a:rPr lang="en-US" sz="1200" b="0" i="0" u="none" strike="noStrike" kern="1200" baseline="0" dirty="0" err="1">
                <a:solidFill>
                  <a:schemeClr val="tx1"/>
                </a:solidFill>
                <a:latin typeface="+mn-lt"/>
                <a:ea typeface="+mn-ea"/>
                <a:cs typeface="+mn-cs"/>
              </a:rPr>
              <a:t>syndemic</a:t>
            </a:r>
            <a:r>
              <a:rPr lang="en-US" sz="1200" b="0" i="0" u="none" strike="noStrike" kern="1200" baseline="0" dirty="0">
                <a:solidFill>
                  <a:schemeClr val="tx1"/>
                </a:solidFill>
                <a:latin typeface="+mn-lt"/>
                <a:ea typeface="+mn-ea"/>
                <a:cs typeface="+mn-cs"/>
              </a:rPr>
              <a:t> approach may seem daunting. Integrating infectious disease services into existing programs may require significant changes to organizational culture, policies, procedures, and staffing. Common barriers to integrated services at OTPs include a lack of medical and behavioral health provider capacity, insufficient patient demand, lack of funding, and/or regulatory concerns.55 While some of these barriers may require state or federal policy changes, SAMHSA and CDC are offering unprecedented support to build the capacity of OTPs and other healthcare organizations to address OUD, SUD, and infectious disease.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REFERENCES:</a:t>
            </a:r>
          </a:p>
          <a:p>
            <a:r>
              <a:rPr lang="en-US" sz="1200" b="0" i="0" kern="1200" dirty="0">
                <a:solidFill>
                  <a:schemeClr val="tx1"/>
                </a:solidFill>
                <a:effectLst/>
                <a:latin typeface="+mn-lt"/>
                <a:ea typeface="+mn-ea"/>
                <a:cs typeface="+mn-cs"/>
              </a:rPr>
              <a:t>Rowan, S. (2025). Hepatitis C, HIV, and Substance Use Disorders. Workshop presented at the 6</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Annual Guam Virtual Conference on Behavioral Health and Addictions.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Opioid Response Network. (2024). Your Guide to Integrating Infectious Disease Testing and Treatment Services in Opioid Treatment Programs. Providence, RI: Author.</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CEEB8CA-5D7D-0D14-3699-02EA81527659}"/>
              </a:ext>
            </a:extLst>
          </p:cNvPr>
          <p:cNvSpPr>
            <a:spLocks noGrp="1"/>
          </p:cNvSpPr>
          <p:nvPr>
            <p:ph type="sldNum" sz="quarter" idx="5"/>
          </p:nvPr>
        </p:nvSpPr>
        <p:spPr/>
        <p:txBody>
          <a:bodyPr/>
          <a:lstStyle/>
          <a:p>
            <a:fld id="{D07A5774-3425-441E-8605-2426637F4BCE}" type="slidenum">
              <a:rPr lang="en-US" smtClean="0"/>
              <a:t>58</a:t>
            </a:fld>
            <a:endParaRPr lang="en-US"/>
          </a:p>
        </p:txBody>
      </p:sp>
    </p:spTree>
    <p:extLst>
      <p:ext uri="{BB962C8B-B14F-4D97-AF65-F5344CB8AC3E}">
        <p14:creationId xmlns:p14="http://schemas.microsoft.com/office/powerpoint/2010/main" val="15813224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kern="1200" dirty="0">
                <a:solidFill>
                  <a:schemeClr val="tx1"/>
                </a:solidFill>
                <a:effectLst/>
                <a:latin typeface="+mn-lt"/>
                <a:ea typeface="+mn-ea"/>
                <a:cs typeface="+mn-cs"/>
              </a:rPr>
              <a:t>Medications for opioid use disorder (MOUD) act as a preventative measure for Hepatitis C (HCV) by reducing injection drug use and associated risky behaviors. By decreasing illicit opioid use through medications like </a:t>
            </a:r>
            <a:r>
              <a:rPr lang="en-US" sz="1200" b="0" kern="1200" dirty="0">
                <a:solidFill>
                  <a:schemeClr val="tx1"/>
                </a:solidFill>
                <a:effectLst/>
                <a:latin typeface="+mn-lt"/>
                <a:ea typeface="+mn-ea"/>
                <a:cs typeface="+mn-cs"/>
                <a:hlinkClick r:id="rId3"/>
              </a:rPr>
              <a:t>methadone</a:t>
            </a:r>
            <a:r>
              <a:rPr lang="en-US" sz="1200" b="0" kern="1200" dirty="0">
                <a:solidFill>
                  <a:schemeClr val="tx1"/>
                </a:solidFill>
                <a:effectLst/>
                <a:latin typeface="+mn-lt"/>
                <a:ea typeface="+mn-ea"/>
                <a:cs typeface="+mn-cs"/>
              </a:rPr>
              <a:t> and </a:t>
            </a:r>
            <a:r>
              <a:rPr lang="en-US" sz="1200" b="0" kern="1200" dirty="0">
                <a:solidFill>
                  <a:schemeClr val="tx1"/>
                </a:solidFill>
                <a:effectLst/>
                <a:latin typeface="+mn-lt"/>
                <a:ea typeface="+mn-ea"/>
                <a:cs typeface="+mn-cs"/>
                <a:hlinkClick r:id="rId4"/>
              </a:rPr>
              <a:t>buprenorphine</a:t>
            </a:r>
            <a:r>
              <a:rPr lang="en-US" sz="1200" b="0" kern="1200" dirty="0">
                <a:solidFill>
                  <a:schemeClr val="tx1"/>
                </a:solidFill>
                <a:effectLst/>
                <a:latin typeface="+mn-lt"/>
                <a:ea typeface="+mn-ea"/>
                <a:cs typeface="+mn-cs"/>
              </a:rPr>
              <a:t>, MOUD lowers the risk of individuals sharing contaminated injection equipment and subsequently acquiring HCV. Research has shown that MOUD programs can significantly reduce the risk of HCV acquisition and, when combined with other harm reduction strategies, have an even greater protective effect. </a:t>
            </a:r>
          </a:p>
          <a:p>
            <a:pPr rtl="0"/>
            <a:endParaRPr lang="en-US" sz="1200" b="1"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How MOUD prevents HCV</a:t>
            </a:r>
          </a:p>
          <a:p>
            <a:pPr marL="171450" indent="-171450" rtl="0">
              <a:buFont typeface="Arial" panose="020B0604020202020204" pitchFamily="34" charset="0"/>
              <a:buChar char="•"/>
            </a:pPr>
            <a:r>
              <a:rPr lang="en-US" sz="1200" b="1" kern="1200" dirty="0">
                <a:solidFill>
                  <a:schemeClr val="tx1"/>
                </a:solidFill>
                <a:effectLst/>
                <a:latin typeface="+mn-lt"/>
                <a:ea typeface="+mn-ea"/>
                <a:cs typeface="+mn-cs"/>
              </a:rPr>
              <a:t>Decreased injection frequency:</a:t>
            </a:r>
            <a:r>
              <a:rPr lang="en-US" sz="1200" kern="1200" dirty="0">
                <a:solidFill>
                  <a:schemeClr val="tx1"/>
                </a:solidFill>
                <a:effectLst/>
                <a:latin typeface="+mn-lt"/>
                <a:ea typeface="+mn-ea"/>
                <a:cs typeface="+mn-cs"/>
              </a:rPr>
              <a:t> MOUD helps individuals reduce or stop the use of non-prescribed opioids, which directly decreases the frequency of injections.</a:t>
            </a:r>
          </a:p>
          <a:p>
            <a:pPr marL="171450" indent="-171450" rtl="0">
              <a:buFont typeface="Arial" panose="020B0604020202020204" pitchFamily="34" charset="0"/>
              <a:buChar char="•"/>
            </a:pPr>
            <a:r>
              <a:rPr lang="en-US" sz="1200" b="1" kern="1200" dirty="0">
                <a:solidFill>
                  <a:schemeClr val="tx1"/>
                </a:solidFill>
                <a:effectLst/>
                <a:latin typeface="+mn-lt"/>
                <a:ea typeface="+mn-ea"/>
                <a:cs typeface="+mn-cs"/>
              </a:rPr>
              <a:t>Reduced high-risk behaviors:</a:t>
            </a:r>
            <a:r>
              <a:rPr lang="en-US" sz="1200" kern="1200" dirty="0">
                <a:solidFill>
                  <a:schemeClr val="tx1"/>
                </a:solidFill>
                <a:effectLst/>
                <a:latin typeface="+mn-lt"/>
                <a:ea typeface="+mn-ea"/>
                <a:cs typeface="+mn-cs"/>
              </a:rPr>
              <a:t> The stability offered by MOUD can lead to reduced engagement in behaviors that increase the risk of transmitting HCV, such as sharing needles or other injection equipment.</a:t>
            </a:r>
          </a:p>
          <a:p>
            <a:pPr marL="171450" indent="-171450" rtl="0">
              <a:buFont typeface="Arial" panose="020B0604020202020204" pitchFamily="34" charset="0"/>
              <a:buChar char="•"/>
            </a:pPr>
            <a:r>
              <a:rPr lang="en-US" sz="1200" b="1" kern="1200" dirty="0">
                <a:solidFill>
                  <a:schemeClr val="tx1"/>
                </a:solidFill>
                <a:effectLst/>
                <a:latin typeface="+mn-lt"/>
                <a:ea typeface="+mn-ea"/>
                <a:cs typeface="+mn-cs"/>
              </a:rPr>
              <a:t>Lower risk of reinfection:</a:t>
            </a:r>
            <a:r>
              <a:rPr lang="en-US" sz="1200" kern="1200" dirty="0">
                <a:solidFill>
                  <a:schemeClr val="tx1"/>
                </a:solidFill>
                <a:effectLst/>
                <a:latin typeface="+mn-lt"/>
                <a:ea typeface="+mn-ea"/>
                <a:cs typeface="+mn-cs"/>
              </a:rPr>
              <a:t> For individuals already treated for HCV, MOUD can prevent reinfection by reducing the relapse into drug use, which is linked to reinfection risk. </a:t>
            </a:r>
          </a:p>
          <a:p>
            <a:pPr rtl="0"/>
            <a:endParaRPr lang="en-US" sz="1200" b="1"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Evidence of effectiveness</a:t>
            </a:r>
          </a:p>
          <a:p>
            <a:pPr marL="171450" indent="-171450" rtl="0">
              <a:buFont typeface="Arial" panose="020B0604020202020204" pitchFamily="34" charset="0"/>
              <a:buChar char="•"/>
            </a:pPr>
            <a:r>
              <a:rPr lang="en-US" sz="1200" kern="1200" dirty="0">
                <a:solidFill>
                  <a:schemeClr val="tx1"/>
                </a:solidFill>
                <a:effectLst/>
                <a:latin typeface="+mn-lt"/>
                <a:ea typeface="+mn-ea"/>
                <a:cs typeface="+mn-cs"/>
              </a:rPr>
              <a:t>MOUD programs have been linked to a </a:t>
            </a:r>
            <a:r>
              <a:rPr lang="en-US" sz="1200" b="1" kern="1200" dirty="0">
                <a:solidFill>
                  <a:schemeClr val="tx1"/>
                </a:solidFill>
                <a:effectLst/>
                <a:latin typeface="+mn-lt"/>
                <a:ea typeface="+mn-ea"/>
                <a:cs typeface="+mn-cs"/>
              </a:rPr>
              <a:t>50% reduction in the risk of acquiring HCV</a:t>
            </a:r>
            <a:r>
              <a:rPr lang="en-US" sz="1200" kern="1200" dirty="0">
                <a:solidFill>
                  <a:schemeClr val="tx1"/>
                </a:solidFill>
                <a:effectLst/>
                <a:latin typeface="+mn-lt"/>
                <a:ea typeface="+mn-ea"/>
                <a:cs typeface="+mn-cs"/>
              </a:rPr>
              <a:t>.</a:t>
            </a:r>
          </a:p>
          <a:p>
            <a:pPr marL="171450" indent="-171450" rtl="0">
              <a:buFont typeface="Arial" panose="020B0604020202020204" pitchFamily="34" charset="0"/>
              <a:buChar char="•"/>
            </a:pPr>
            <a:r>
              <a:rPr lang="en-US" sz="1200" kern="1200" dirty="0">
                <a:solidFill>
                  <a:schemeClr val="tx1"/>
                </a:solidFill>
                <a:effectLst/>
                <a:latin typeface="+mn-lt"/>
                <a:ea typeface="+mn-ea"/>
                <a:cs typeface="+mn-cs"/>
              </a:rPr>
              <a:t>Studies show that combining MOUD with syringe service programs (SSPs) can lead to a </a:t>
            </a:r>
            <a:r>
              <a:rPr lang="en-US" sz="1200" b="1" kern="1200" dirty="0">
                <a:solidFill>
                  <a:schemeClr val="tx1"/>
                </a:solidFill>
                <a:effectLst/>
                <a:latin typeface="+mn-lt"/>
                <a:ea typeface="+mn-ea"/>
                <a:cs typeface="+mn-cs"/>
              </a:rPr>
              <a:t>6- to 7-fold decrease in the risk of HCV seroconversion</a:t>
            </a:r>
            <a:r>
              <a:rPr lang="en-US" sz="1200" kern="1200" dirty="0">
                <a:solidFill>
                  <a:schemeClr val="tx1"/>
                </a:solidFill>
                <a:effectLst/>
                <a:latin typeface="+mn-lt"/>
                <a:ea typeface="+mn-ea"/>
                <a:cs typeface="+mn-cs"/>
              </a:rPr>
              <a:t>. </a:t>
            </a:r>
          </a:p>
          <a:p>
            <a:pPr rtl="0"/>
            <a:endParaRPr lang="en-US" sz="1200" b="1"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Additional benefits of MOUD</a:t>
            </a:r>
          </a:p>
          <a:p>
            <a:pPr marL="171450" indent="-171450" rtl="0">
              <a:buFont typeface="Arial" panose="020B0604020202020204" pitchFamily="34" charset="0"/>
              <a:buChar char="•"/>
            </a:pPr>
            <a:r>
              <a:rPr lang="en-US" sz="1200" b="1" kern="1200" dirty="0">
                <a:solidFill>
                  <a:schemeClr val="tx1"/>
                </a:solidFill>
                <a:effectLst/>
                <a:latin typeface="+mn-lt"/>
                <a:ea typeface="+mn-ea"/>
                <a:cs typeface="+mn-cs"/>
              </a:rPr>
              <a:t>Reduced overdose risk:</a:t>
            </a:r>
            <a:r>
              <a:rPr lang="en-US" sz="1200" kern="1200" dirty="0">
                <a:solidFill>
                  <a:schemeClr val="tx1"/>
                </a:solidFill>
                <a:effectLst/>
                <a:latin typeface="+mn-lt"/>
                <a:ea typeface="+mn-ea"/>
                <a:cs typeface="+mn-cs"/>
              </a:rPr>
              <a:t> MOUD is a proven strategy to decrease the risk of overdose death among people who use opioids.</a:t>
            </a:r>
          </a:p>
          <a:p>
            <a:pPr marL="171450" indent="-171450" rtl="0">
              <a:buFont typeface="Arial" panose="020B0604020202020204" pitchFamily="34" charset="0"/>
              <a:buChar char="•"/>
            </a:pPr>
            <a:r>
              <a:rPr lang="en-US" sz="1200" b="1" kern="1200" dirty="0">
                <a:solidFill>
                  <a:schemeClr val="tx1"/>
                </a:solidFill>
                <a:effectLst/>
                <a:latin typeface="+mn-lt"/>
                <a:ea typeface="+mn-ea"/>
                <a:cs typeface="+mn-cs"/>
              </a:rPr>
              <a:t>Improved overall health:</a:t>
            </a:r>
            <a:r>
              <a:rPr lang="en-US" sz="1200" kern="1200" dirty="0">
                <a:solidFill>
                  <a:schemeClr val="tx1"/>
                </a:solidFill>
                <a:effectLst/>
                <a:latin typeface="+mn-lt"/>
                <a:ea typeface="+mn-ea"/>
                <a:cs typeface="+mn-cs"/>
              </a:rPr>
              <a:t> By managing opioid use disorder, MOUD can lead to better overall health outcomes and reduced engagement in other high-risk activities, like polysubstance use. </a:t>
            </a:r>
          </a:p>
          <a:p>
            <a:pPr rtl="0"/>
            <a:endParaRPr lang="en-US" sz="1200" b="1"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Combining MOUD with other strategies</a:t>
            </a:r>
          </a:p>
          <a:p>
            <a:pPr marL="171450" indent="-171450" rtl="0">
              <a:buFont typeface="Arial" panose="020B0604020202020204" pitchFamily="34" charset="0"/>
              <a:buChar char="•"/>
            </a:pPr>
            <a:r>
              <a:rPr lang="en-US" sz="1200" kern="1200" dirty="0">
                <a:solidFill>
                  <a:schemeClr val="tx1"/>
                </a:solidFill>
                <a:effectLst/>
                <a:latin typeface="+mn-lt"/>
                <a:ea typeface="+mn-ea"/>
                <a:cs typeface="+mn-cs"/>
              </a:rPr>
              <a:t>The most effective prevention occurs when MOUD is combined with other harm reduction services, such as syringe service programs and overdose prevention education.</a:t>
            </a:r>
          </a:p>
          <a:p>
            <a:pPr marL="171450" indent="-171450" rtl="0">
              <a:buFont typeface="Arial" panose="020B0604020202020204" pitchFamily="34" charset="0"/>
              <a:buChar char="•"/>
            </a:pPr>
            <a:r>
              <a:rPr lang="en-US" sz="1200" kern="1200" dirty="0">
                <a:solidFill>
                  <a:schemeClr val="tx1"/>
                </a:solidFill>
                <a:effectLst/>
                <a:latin typeface="+mn-lt"/>
                <a:ea typeface="+mn-ea"/>
                <a:cs typeface="+mn-cs"/>
              </a:rPr>
              <a:t>Integrated care models that combine MOUD and HCV treatment have shown improved HCV cure rates and better adherence to both treatments. </a:t>
            </a:r>
          </a:p>
          <a:p>
            <a:br>
              <a:rPr lang="en-US" sz="1200" b="0" i="0" kern="1200" dirty="0">
                <a:solidFill>
                  <a:schemeClr val="tx1"/>
                </a:solidFill>
                <a:effectLst/>
                <a:latin typeface="+mn-lt"/>
                <a:ea typeface="+mn-ea"/>
                <a:cs typeface="+mn-cs"/>
              </a:rPr>
            </a:br>
            <a:r>
              <a:rPr lang="en-US" b="1" dirty="0"/>
              <a:t>REFERENCES:</a:t>
            </a:r>
          </a:p>
          <a:p>
            <a:r>
              <a:rPr lang="en-US" dirty="0" err="1"/>
              <a:t>Spaderna</a:t>
            </a:r>
            <a:r>
              <a:rPr lang="en-US" dirty="0"/>
              <a:t>, M., </a:t>
            </a:r>
            <a:r>
              <a:rPr lang="en-US" dirty="0" err="1"/>
              <a:t>Kattakuzhy</a:t>
            </a:r>
            <a:r>
              <a:rPr lang="en-US" dirty="0"/>
              <a:t>, S., Kang, S. J., George, N., </a:t>
            </a:r>
            <a:r>
              <a:rPr lang="en-US" dirty="0" err="1"/>
              <a:t>Bijole</a:t>
            </a:r>
            <a:r>
              <a:rPr lang="en-US" dirty="0"/>
              <a:t>, P., Ebah, E., Eyasu, R., </a:t>
            </a:r>
            <a:r>
              <a:rPr lang="en-US" dirty="0" err="1"/>
              <a:t>Ogbumbadiugha</a:t>
            </a:r>
            <a:r>
              <a:rPr lang="en-US" dirty="0"/>
              <a:t>, O., Silk, R., Gannon, C., Davis, A., Cover, A., Gayle, B., Narayanan, S., Pao, M., </a:t>
            </a:r>
            <a:r>
              <a:rPr lang="en-US" dirty="0" err="1"/>
              <a:t>Kottili</a:t>
            </a:r>
            <a:r>
              <a:rPr lang="en-US" dirty="0"/>
              <a:t>, S., &amp; Rosenthal, E. (2023). Hepatitis C dure and medications for opioid use disorder improve health-related quality of life in patients with opioid use disorder actively engaged in substance use. </a:t>
            </a:r>
            <a:r>
              <a:rPr lang="en-US" i="1" dirty="0"/>
              <a:t>International Journal of Drug Policy, 111</a:t>
            </a:r>
            <a:r>
              <a:rPr lang="en-US" i="0" dirty="0"/>
              <a:t>, 103906. https://doi.org/10.1016/j.drugpo.2022.103906.</a:t>
            </a:r>
          </a:p>
          <a:p>
            <a:endParaRPr lang="en-US" i="0" dirty="0"/>
          </a:p>
          <a:p>
            <a:r>
              <a:rPr lang="en-US" i="0" dirty="0"/>
              <a:t>Springer, S. A., &amp; del Rio, C. (2020). Co-located opioid use disorder and hepatitis C virus treatment is not only right, but it is also the smart thing to do as it improves outcomes</a:t>
            </a:r>
            <a:r>
              <a:rPr lang="en-US" i="1" dirty="0"/>
              <a:t>! Clin Infect Dis, 71</a:t>
            </a:r>
            <a:r>
              <a:rPr lang="en-US" i="0" dirty="0"/>
              <a:t>(7), 1723-1724.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10.1093/</a:t>
            </a:r>
            <a:r>
              <a:rPr lang="en-US" sz="1200" b="0" i="0" kern="1200" dirty="0" err="1">
                <a:solidFill>
                  <a:schemeClr val="tx1"/>
                </a:solidFill>
                <a:effectLst/>
                <a:latin typeface="+mn-lt"/>
                <a:ea typeface="+mn-ea"/>
                <a:cs typeface="+mn-cs"/>
              </a:rPr>
              <a:t>cid</a:t>
            </a:r>
            <a:r>
              <a:rPr lang="en-US" sz="1200" b="0" i="0" kern="1200" dirty="0">
                <a:solidFill>
                  <a:schemeClr val="tx1"/>
                </a:solidFill>
                <a:effectLst/>
                <a:latin typeface="+mn-lt"/>
                <a:ea typeface="+mn-ea"/>
                <a:cs typeface="+mn-cs"/>
              </a:rPr>
              <a:t>/ciaa111. PMID: 32011653; PMCID: PMC7583407.</a:t>
            </a:r>
            <a:endParaRPr lang="en-US" i="0" dirty="0"/>
          </a:p>
          <a:p>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59</a:t>
            </a:fld>
            <a:endParaRPr lang="en-US"/>
          </a:p>
        </p:txBody>
      </p:sp>
    </p:spTree>
    <p:extLst>
      <p:ext uri="{BB962C8B-B14F-4D97-AF65-F5344CB8AC3E}">
        <p14:creationId xmlns:p14="http://schemas.microsoft.com/office/powerpoint/2010/main" val="24413222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a:t>
            </a:r>
          </a:p>
          <a:p>
            <a:endParaRPr lang="en-US" dirty="0"/>
          </a:p>
          <a:p>
            <a:r>
              <a:rPr lang="en-US" dirty="0"/>
              <a:t>In Part Five of the webinar, participants will learn about:</a:t>
            </a:r>
          </a:p>
          <a:p>
            <a:pPr marL="228600" indent="-228600">
              <a:buAutoNum type="arabicPeriod"/>
            </a:pPr>
            <a:r>
              <a:rPr lang="en-US" dirty="0"/>
              <a:t>“One-Stop” integrated care – co-located addiction and HCV services.</a:t>
            </a:r>
          </a:p>
          <a:p>
            <a:pPr marL="228600" indent="-228600">
              <a:buAutoNum type="arabicPeriod"/>
            </a:pPr>
            <a:r>
              <a:rPr lang="en-US" dirty="0"/>
              <a:t>Use of peer recovery specialists and case management. </a:t>
            </a:r>
          </a:p>
          <a:p>
            <a:pPr marL="228600" indent="-228600">
              <a:buAutoNum type="arabicPeriod"/>
            </a:pPr>
            <a:r>
              <a:rPr lang="en-US" dirty="0"/>
              <a:t>Telehealth models and low-barrier access.</a:t>
            </a:r>
          </a:p>
          <a:p>
            <a:pPr marL="228600" indent="-228600">
              <a:buAutoNum type="arabicPeriod"/>
            </a:pPr>
            <a:r>
              <a:rPr lang="en-US" dirty="0"/>
              <a:t>Funding and policy support (Ryan White, HRSA, state initiatives). </a:t>
            </a:r>
          </a:p>
          <a:p>
            <a:pPr marL="0" indent="0">
              <a:buNone/>
            </a:pPr>
            <a:endParaRPr lang="en-US" dirty="0"/>
          </a:p>
          <a:p>
            <a:pPr marL="0" indent="0">
              <a:buNone/>
            </a:pPr>
            <a:r>
              <a:rPr lang="en-US" dirty="0"/>
              <a:t>Key References:</a:t>
            </a:r>
          </a:p>
          <a:p>
            <a:pPr marL="0" indent="0">
              <a:buNone/>
            </a:pPr>
            <a:r>
              <a:rPr lang="en-US" dirty="0"/>
              <a:t>Cunningham, E. B., et al. (202). Integrated care models for HCV and OUD: Systematic review. </a:t>
            </a:r>
            <a:r>
              <a:rPr lang="en-US" i="1" dirty="0"/>
              <a:t>Addiction, 117</a:t>
            </a:r>
            <a:r>
              <a:rPr lang="en-US" i="0" dirty="0"/>
              <a:t>(4), 1045-1060.</a:t>
            </a:r>
          </a:p>
          <a:p>
            <a:pPr marL="0" indent="0">
              <a:buNone/>
            </a:pPr>
            <a:endParaRPr lang="en-US" i="0" dirty="0"/>
          </a:p>
          <a:p>
            <a:pPr marL="0" indent="0">
              <a:buNone/>
            </a:pPr>
            <a:r>
              <a:rPr lang="en-US" i="0" dirty="0"/>
              <a:t>HRSA. (2024). </a:t>
            </a:r>
            <a:r>
              <a:rPr lang="en-US" i="1" dirty="0"/>
              <a:t>Integrating HCV Care into Substance Use Disorder Treatment Settings.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60</a:t>
            </a:fld>
            <a:endParaRPr lang="en-US"/>
          </a:p>
        </p:txBody>
      </p:sp>
    </p:spTree>
    <p:extLst>
      <p:ext uri="{BB962C8B-B14F-4D97-AF65-F5344CB8AC3E}">
        <p14:creationId xmlns:p14="http://schemas.microsoft.com/office/powerpoint/2010/main" val="27102135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cascade of care is a way to organize and assess how a linkage model moves patients through a sequence of engagement in care, from prevention to screening to treatment to cure (if applicable). By identifying the key steps between engagement in care and treatment (or cure), care cascades can help conceptualize interventions and identify key evaluation activities and metrics at each step of the cascade.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Opioid Response Network. (2024). Your Guide to Integrating Infectious Disease Testing and Treatment Services in Opioid Treatment Programs. Providence, RI: Author.</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61</a:t>
            </a:fld>
            <a:endParaRPr lang="en-US"/>
          </a:p>
        </p:txBody>
      </p:sp>
    </p:spTree>
    <p:extLst>
      <p:ext uri="{BB962C8B-B14F-4D97-AF65-F5344CB8AC3E}">
        <p14:creationId xmlns:p14="http://schemas.microsoft.com/office/powerpoint/2010/main" val="1931564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opioid epidemic has resulted in significant increases in HIV, HCV, and syphilis among people who inject drugs. The intent of this Guide is to build the capacity of Opioid Treatment Programs (OTPs), with an emphasis on publicly funded OTPs, to integrate infectious disease prevention, screening, and treatment services. Integrating infectious disease services at OTPs has the potential to both (i) enhance prevention, screening, and treatment by addressing key gaps in patient care, and (ii) support patients’ recovery journeys by improving their overall well-being. This Guide provides insights, examples, and strategies to support OTPs in integrating infectious disease services into behavioral health programming.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Link to Toolkit: https://attcnetwork.org/wp-content/uploads/2024/08/FINAL-Integrating-Infectious-Disease-Services-into-OTPs-Guide-08.16.24.pdf. </a:t>
            </a:r>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8</a:t>
            </a:fld>
            <a:endParaRPr lang="en-US"/>
          </a:p>
        </p:txBody>
      </p:sp>
    </p:spTree>
    <p:extLst>
      <p:ext uri="{BB962C8B-B14F-4D97-AF65-F5344CB8AC3E}">
        <p14:creationId xmlns:p14="http://schemas.microsoft.com/office/powerpoint/2010/main" val="3878021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Question</a:t>
            </a:r>
            <a:r>
              <a:rPr lang="en-US" sz="1200" b="0" i="0" kern="1200" dirty="0">
                <a:solidFill>
                  <a:schemeClr val="tx1"/>
                </a:solidFill>
                <a:effectLst/>
                <a:latin typeface="+mn-lt"/>
                <a:ea typeface="+mn-ea"/>
                <a:cs typeface="+mn-cs"/>
              </a:rPr>
              <a:t>  Is the accessible care model, which is characterized by low-threshold care co-located in an overdose prevention program, better at curing people who inject drugs of hepatitis C virus (HCV) infection compared with facilitated referral?</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Findings</a:t>
            </a:r>
            <a:r>
              <a:rPr lang="en-US" sz="1200" b="0" i="0" kern="1200" dirty="0">
                <a:solidFill>
                  <a:schemeClr val="tx1"/>
                </a:solidFill>
                <a:effectLst/>
                <a:latin typeface="+mn-lt"/>
                <a:ea typeface="+mn-ea"/>
                <a:cs typeface="+mn-cs"/>
              </a:rPr>
              <a:t>  In this single-site randomized clinical trial of patients with HCV, 167 adults with recent injection drug use were enrolled. Sixty-seven percent of participants who received accessible care treatment vs 23% of those who received usual care (facilitated referral) achieved a hepatitis C virus cure (sustained virologic response), which was a significant difference.</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Meaning</a:t>
            </a:r>
            <a:r>
              <a:rPr lang="en-US" sz="1200" b="0" i="0" kern="1200" dirty="0">
                <a:solidFill>
                  <a:schemeClr val="tx1"/>
                </a:solidFill>
                <a:effectLst/>
                <a:latin typeface="+mn-lt"/>
                <a:ea typeface="+mn-ea"/>
                <a:cs typeface="+mn-cs"/>
              </a:rPr>
              <a:t>  The results of this randomized clinical trial suggest that the accessible care model provides a framework for developing treatment programs geared toward engaging, treating, and curing HCV infection in people who inject drugs.</a:t>
            </a:r>
          </a:p>
          <a:p>
            <a:endParaRPr lang="en-US" dirty="0"/>
          </a:p>
          <a:p>
            <a:r>
              <a:rPr lang="en-US" b="1" dirty="0"/>
              <a:t>REFERENCE:</a:t>
            </a:r>
          </a:p>
          <a:p>
            <a:r>
              <a:rPr lang="en-US" sz="1200" b="0" i="0" kern="1200" dirty="0">
                <a:solidFill>
                  <a:schemeClr val="tx1"/>
                </a:solidFill>
                <a:effectLst/>
                <a:latin typeface="+mn-lt"/>
                <a:ea typeface="+mn-ea"/>
                <a:cs typeface="+mn-cs"/>
              </a:rPr>
              <a:t>Eckhardt, B., Mateu-Gelabert, P., Aponte-Melendez, Y., et al. (2022). Accessible Hepatitis C care for people who inject drugs: A randomized clinical trial. </a:t>
            </a:r>
            <a:r>
              <a:rPr lang="en-US" sz="1200" b="0" i="1" kern="1200" dirty="0">
                <a:solidFill>
                  <a:schemeClr val="tx1"/>
                </a:solidFill>
                <a:effectLst/>
                <a:latin typeface="+mn-lt"/>
                <a:ea typeface="+mn-ea"/>
                <a:cs typeface="+mn-cs"/>
              </a:rPr>
              <a:t>JAMA Intern Med, 182</a:t>
            </a:r>
            <a:r>
              <a:rPr lang="en-US" sz="1200" b="0" i="0" kern="1200" dirty="0">
                <a:solidFill>
                  <a:schemeClr val="tx1"/>
                </a:solidFill>
                <a:effectLst/>
                <a:latin typeface="+mn-lt"/>
                <a:ea typeface="+mn-ea"/>
                <a:cs typeface="+mn-cs"/>
              </a:rPr>
              <a:t>(5), 494–502. doi:10.1001/jamainternmed.2022.0170</a:t>
            </a:r>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62</a:t>
            </a:fld>
            <a:endParaRPr lang="en-US"/>
          </a:p>
        </p:txBody>
      </p:sp>
    </p:spTree>
    <p:extLst>
      <p:ext uri="{BB962C8B-B14F-4D97-AF65-F5344CB8AC3E}">
        <p14:creationId xmlns:p14="http://schemas.microsoft.com/office/powerpoint/2010/main" val="21805449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Jope PDF slide 59-60</a:t>
            </a:r>
          </a:p>
          <a:p>
            <a:endParaRPr lang="en-US" dirty="0"/>
          </a:p>
          <a:p>
            <a:r>
              <a:rPr lang="en-US" sz="1200" b="0" i="0" u="none" strike="noStrike" kern="1200" baseline="0" dirty="0">
                <a:solidFill>
                  <a:schemeClr val="tx1"/>
                </a:solidFill>
                <a:latin typeface="+mn-lt"/>
                <a:ea typeface="+mn-ea"/>
                <a:cs typeface="+mn-cs"/>
              </a:rPr>
              <a:t>Failure to diagnose and effectively treat HIV, HCV, and syphilis can cause significant organ damage and even death, underscoring the importance of efficient and effective linkage-to- care protocols for OTP patients with these conditions. Treatment options have advanced significantly. Direct acting antivirals for HCV are curative in &gt;95% of patients.37 Penicillin or doxycycline can cure syphilis (and intravenous penicillin, for neurosyphilis or congenital syphilis), with dosage depending on the type and stage of syphilis.38 While HIV is not curable, it can be effectively managed with anti-viral medications.34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slide features a graphic detailing the spectrum of ways that OTPs might integrate infectious disease treatment, ranging from less to more integration. </a:t>
            </a:r>
            <a:endParaRPr lang="en-US" dirty="0"/>
          </a:p>
          <a:p>
            <a:endParaRPr lang="en-US" dirty="0"/>
          </a:p>
          <a:p>
            <a:r>
              <a:rPr lang="en-US" b="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Opioid Response Network. (2024). Your Guide to Integrating Infectious Disease Testing and Treatment Services in Opioid Treatment Programs. Providence, RI: Author.</a:t>
            </a:r>
          </a:p>
          <a:p>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63</a:t>
            </a:fld>
            <a:endParaRPr lang="en-US"/>
          </a:p>
        </p:txBody>
      </p:sp>
    </p:spTree>
    <p:extLst>
      <p:ext uri="{BB962C8B-B14F-4D97-AF65-F5344CB8AC3E}">
        <p14:creationId xmlns:p14="http://schemas.microsoft.com/office/powerpoint/2010/main" val="12421781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Be aware of state policies and resources related to HIV, HCV, and syphilis screening and linkage</a:t>
            </a:r>
            <a:r>
              <a:rPr lang="en-US" sz="1200" b="0" i="0" u="none" strike="noStrike" kern="1200" baseline="0" dirty="0">
                <a:solidFill>
                  <a:schemeClr val="tx1"/>
                </a:solidFill>
                <a:latin typeface="+mn-lt"/>
                <a:ea typeface="+mn-ea"/>
                <a:cs typeface="+mn-cs"/>
              </a:rPr>
              <a:t>. For example, different states may have different Medicaid restrictions71 for HCV treatment or different eligibility criteria for support of the AIDS Drug Assistance Program (ADAP). It is essential to be aware of policy-driven barriers to infectious disease screening and treatment that may impact OTP patients, such as sobriety or prescriber restrictions, and to develop strategies </a:t>
            </a:r>
          </a:p>
          <a:p>
            <a:r>
              <a:rPr lang="en-US" sz="1200" b="0" i="0" u="none" strike="noStrike" kern="1200" baseline="0" dirty="0">
                <a:solidFill>
                  <a:schemeClr val="tx1"/>
                </a:solidFill>
                <a:latin typeface="+mn-lt"/>
                <a:ea typeface="+mn-ea"/>
                <a:cs typeface="+mn-cs"/>
              </a:rPr>
              <a:t>around maneuvering these barriers and communicating them to patients. Having a strong foundational knowledge in these areas supports efficient clinic workflow.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Universal screening simplifies and streamlines integration</a:t>
            </a:r>
            <a:r>
              <a:rPr lang="en-US" sz="1200" b="0" i="0" u="none" strike="noStrike" kern="1200" baseline="0" dirty="0">
                <a:solidFill>
                  <a:schemeClr val="tx1"/>
                </a:solidFill>
                <a:latin typeface="+mn-lt"/>
                <a:ea typeface="+mn-ea"/>
                <a:cs typeface="+mn-cs"/>
              </a:rPr>
              <a:t>. As most patients in many OTPs could be considered high risk for HIV, HCV, and/or syphilis, universal, “opt-out” testing, in which all patients are offered screening by default at intake unless they refuse, may be more expedient than identifying higher risk patients through assessment. Consider rescreening annually based on history and risk factors.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Drivers of effective workflow are diverse. </a:t>
            </a:r>
            <a:r>
              <a:rPr lang="en-US" sz="1200" b="0" i="0" u="none" strike="noStrike" kern="1200" baseline="0" dirty="0">
                <a:solidFill>
                  <a:schemeClr val="tx1"/>
                </a:solidFill>
                <a:latin typeface="+mn-lt"/>
                <a:ea typeface="+mn-ea"/>
                <a:cs typeface="+mn-cs"/>
              </a:rPr>
              <a:t>A variety of strategies contribute to workflow efficiency. For some OTPs, improving workflow might take the form of an in-house lab that processes all initial test results. For other OTPs, EHR flags have helped identify patients requiring follow up screening or treatment appointments. Other forms of workflow efficiency have included formal MOUs with FQHCs to provide treatment, peer support specialists who follow patients through treatment, and using telehealth for consultation between on-site and external clinicians about HCV treatment.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Anticipating and addressing patient barriers to care is key to patient access. </a:t>
            </a:r>
            <a:r>
              <a:rPr lang="en-US" sz="1200" b="0" i="0" u="none" strike="noStrike" kern="1200" baseline="0" dirty="0">
                <a:solidFill>
                  <a:schemeClr val="tx1"/>
                </a:solidFill>
                <a:latin typeface="+mn-lt"/>
                <a:ea typeface="+mn-ea"/>
                <a:cs typeface="+mn-cs"/>
              </a:rPr>
              <a:t>OTP patients may experience major barriers to accessing integrated or coordinated screening or treatment, such as a lack of access to transportation for external </a:t>
            </a:r>
          </a:p>
          <a:p>
            <a:r>
              <a:rPr lang="en-US" sz="1200" b="0" i="0" u="none" strike="noStrike" kern="1200" baseline="0" dirty="0">
                <a:solidFill>
                  <a:schemeClr val="tx1"/>
                </a:solidFill>
                <a:latin typeface="+mn-lt"/>
                <a:ea typeface="+mn-ea"/>
                <a:cs typeface="+mn-cs"/>
              </a:rPr>
              <a:t>appointments and competing basic needs. Addressing these barriers, such as through rideshare vouchers, providing transportation, and using contingency management (motivational incentives like gift cards or small cash payments for completing care steps or appointments), is key to success. </a:t>
            </a:r>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64</a:t>
            </a:fld>
            <a:endParaRPr lang="en-US"/>
          </a:p>
        </p:txBody>
      </p:sp>
    </p:spTree>
    <p:extLst>
      <p:ext uri="{BB962C8B-B14F-4D97-AF65-F5344CB8AC3E}">
        <p14:creationId xmlns:p14="http://schemas.microsoft.com/office/powerpoint/2010/main" val="10163608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care is cost-effective and improves viral clearance and OUD retention simultaneously (Cunningham et al., 2023).</a:t>
            </a:r>
          </a:p>
          <a:p>
            <a:endParaRPr lang="en-US" dirty="0"/>
          </a:p>
          <a:p>
            <a:r>
              <a:rPr lang="en-US" b="1" dirty="0"/>
              <a:t>OTP-Integrated Facilitated Telemedicine for Hepatitis C Treatment:</a:t>
            </a:r>
            <a:r>
              <a:rPr lang="en-US" dirty="0"/>
              <a:t> </a:t>
            </a:r>
            <a:r>
              <a:rPr lang="en-US" sz="1200" b="0" i="1" u="none" strike="noStrike" kern="1200" baseline="0" dirty="0">
                <a:solidFill>
                  <a:schemeClr val="tx1"/>
                </a:solidFill>
                <a:latin typeface="+mn-lt"/>
                <a:ea typeface="+mn-ea"/>
                <a:cs typeface="+mn-cs"/>
              </a:rPr>
              <a:t>Background: </a:t>
            </a:r>
            <a:r>
              <a:rPr lang="en-US" sz="1200" b="0" i="0" u="none" strike="noStrike" kern="1200" baseline="0" dirty="0">
                <a:solidFill>
                  <a:schemeClr val="tx1"/>
                </a:solidFill>
                <a:latin typeface="+mn-lt"/>
                <a:ea typeface="+mn-ea"/>
                <a:cs typeface="+mn-cs"/>
              </a:rPr>
              <a:t>Hybrid effectiveness-implementation designs evaluate the effectiveness and implementation of interventions. We retrospectively evaluated the implementation of a stepped-wedge cluster randomized controlled trial of a facilitated telemedicine model (experimental) integrated into opioid treatment programs (OTPs) compared to offsite referral (control) for hepatitis C virus (HCV) treatment. The trial period was March 2017–October 2022. We compared organizational and implementation characteristics associated with an HCV cure and with high satisfaction with healthcare delivery. </a:t>
            </a:r>
            <a:r>
              <a:rPr lang="en-US" sz="1200" b="0" i="1" u="none" strike="noStrike" kern="1200" baseline="0" dirty="0">
                <a:solidFill>
                  <a:schemeClr val="tx1"/>
                </a:solidFill>
                <a:latin typeface="+mn-lt"/>
                <a:ea typeface="+mn-ea"/>
                <a:cs typeface="+mn-cs"/>
              </a:rPr>
              <a:t>Methods:</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We used the </a:t>
            </a:r>
            <a:r>
              <a:rPr lang="en-US" sz="1200" b="0" i="1" u="none" strike="noStrike" kern="1200" baseline="0" dirty="0">
                <a:solidFill>
                  <a:schemeClr val="tx1"/>
                </a:solidFill>
                <a:latin typeface="+mn-lt"/>
                <a:ea typeface="+mn-ea"/>
                <a:cs typeface="+mn-cs"/>
              </a:rPr>
              <a:t>R</a:t>
            </a:r>
            <a:r>
              <a:rPr lang="en-US" sz="1200" b="0" i="0" u="none" strike="noStrike" kern="1200" baseline="0" dirty="0">
                <a:solidFill>
                  <a:schemeClr val="tx1"/>
                </a:solidFill>
                <a:latin typeface="+mn-lt"/>
                <a:ea typeface="+mn-ea"/>
                <a:cs typeface="+mn-cs"/>
              </a:rPr>
              <a:t>each, </a:t>
            </a:r>
            <a:r>
              <a:rPr lang="en-US" sz="1200" b="0" i="1" u="none" strike="noStrike" kern="1200" baseline="0" dirty="0">
                <a:solidFill>
                  <a:schemeClr val="tx1"/>
                </a:solidFill>
                <a:latin typeface="+mn-lt"/>
                <a:ea typeface="+mn-ea"/>
                <a:cs typeface="+mn-cs"/>
              </a:rPr>
              <a:t>E</a:t>
            </a:r>
            <a:r>
              <a:rPr lang="en-US" sz="1200" b="0" i="0" u="none" strike="noStrike" kern="1200" baseline="0" dirty="0">
                <a:solidFill>
                  <a:schemeClr val="tx1"/>
                </a:solidFill>
                <a:latin typeface="+mn-lt"/>
                <a:ea typeface="+mn-ea"/>
                <a:cs typeface="+mn-cs"/>
              </a:rPr>
              <a:t>ffectiveness, </a:t>
            </a:r>
            <a:r>
              <a:rPr lang="en-US" sz="1200" b="0" i="1" u="none" strike="noStrike" kern="1200" baseline="0" dirty="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doption, </a:t>
            </a:r>
            <a:r>
              <a:rPr lang="en-US" sz="1200" b="0" i="1" u="none" strike="noStrike" kern="1200" baseline="0" dirty="0">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mplementation, </a:t>
            </a:r>
            <a:r>
              <a:rPr lang="en-US" sz="1200" b="0" i="1" u="none" strike="noStrike" kern="1200" baseline="0" dirty="0">
                <a:solidFill>
                  <a:schemeClr val="tx1"/>
                </a:solidFill>
                <a:latin typeface="+mn-lt"/>
                <a:ea typeface="+mn-ea"/>
                <a:cs typeface="+mn-cs"/>
              </a:rPr>
              <a:t>M</a:t>
            </a:r>
            <a:r>
              <a:rPr lang="en-US" sz="1200" b="0" i="0" u="none" strike="noStrike" kern="1200" baseline="0" dirty="0">
                <a:solidFill>
                  <a:schemeClr val="tx1"/>
                </a:solidFill>
                <a:latin typeface="+mn-lt"/>
                <a:ea typeface="+mn-ea"/>
                <a:cs typeface="+mn-cs"/>
              </a:rPr>
              <a:t>aintenance (RE-AIM) framework to guide data collection and evaluation. We evaluated the clinical effectiveness outcome (HCV cure) and patient-centered outcomes (changes between in-person and telemedicine patient satisfaction questionnaire subscales: Time Spent With Doctor and General Satisfaction). We evaluated 7 organizational and 16 implementation variables. We used random forests to obtain a list of variables with total importance weight of at least 95%. We subsequently conducted a configurational comparative method of coincidence analysis (CNA) to identify the variable combinations that are associated with the best outcomes </a:t>
            </a:r>
            <a:r>
              <a:rPr lang="en-US" sz="1200" b="0" i="1" u="none" strike="noStrike" kern="1200" baseline="0" dirty="0">
                <a:solidFill>
                  <a:schemeClr val="tx1"/>
                </a:solidFill>
                <a:latin typeface="+mn-lt"/>
                <a:ea typeface="+mn-ea"/>
                <a:cs typeface="+mn-cs"/>
              </a:rPr>
              <a:t>Results:</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 effectiveness of </a:t>
            </a:r>
            <a:r>
              <a:rPr lang="en-US" sz="1200" b="0" i="1" u="none" strike="noStrike" kern="1200" baseline="0" dirty="0">
                <a:solidFill>
                  <a:schemeClr val="tx1"/>
                </a:solidFill>
                <a:latin typeface="+mn-lt"/>
                <a:ea typeface="+mn-ea"/>
                <a:cs typeface="+mn-cs"/>
              </a:rPr>
              <a:t>reach </a:t>
            </a:r>
            <a:r>
              <a:rPr lang="en-US" sz="1200" b="0" i="0" u="none" strike="noStrike" kern="1200" baseline="0" dirty="0">
                <a:solidFill>
                  <a:schemeClr val="tx1"/>
                </a:solidFill>
                <a:latin typeface="+mn-lt"/>
                <a:ea typeface="+mn-ea"/>
                <a:cs typeface="+mn-cs"/>
              </a:rPr>
              <a:t>was enhanced by site identification of HCV RNA positive individuals. We found that low patient load per provider or counselor, site liaison presence, and high case manager availability increased clinical </a:t>
            </a:r>
            <a:r>
              <a:rPr lang="en-US" sz="1200" b="0" i="1" u="none" strike="noStrike" kern="1200" baseline="0" dirty="0">
                <a:solidFill>
                  <a:schemeClr val="tx1"/>
                </a:solidFill>
                <a:latin typeface="+mn-lt"/>
                <a:ea typeface="+mn-ea"/>
                <a:cs typeface="+mn-cs"/>
              </a:rPr>
              <a:t>effectiveness </a:t>
            </a:r>
            <a:r>
              <a:rPr lang="en-US" sz="1200" b="0" i="0" u="none" strike="noStrike" kern="1200" baseline="0" dirty="0">
                <a:solidFill>
                  <a:schemeClr val="tx1"/>
                </a:solidFill>
                <a:latin typeface="+mn-lt"/>
                <a:ea typeface="+mn-ea"/>
                <a:cs typeface="+mn-cs"/>
              </a:rPr>
              <a:t>(i.e., HCV cure). </a:t>
            </a:r>
            <a:r>
              <a:rPr lang="en-US" sz="1200" b="0" i="1" u="none" strike="noStrike" kern="1200" baseline="0" dirty="0">
                <a:solidFill>
                  <a:schemeClr val="tx1"/>
                </a:solidFill>
                <a:latin typeface="+mn-lt"/>
                <a:ea typeface="+mn-ea"/>
                <a:cs typeface="+mn-cs"/>
              </a:rPr>
              <a:t>Adoption and implementation</a:t>
            </a:r>
            <a:r>
              <a:rPr lang="en-US" sz="1200" b="0" i="0" u="none" strike="noStrike" kern="1200" baseline="0" dirty="0">
                <a:solidFill>
                  <a:schemeClr val="tx1"/>
                </a:solidFill>
                <a:latin typeface="+mn-lt"/>
                <a:ea typeface="+mn-ea"/>
                <a:cs typeface="+mn-cs"/>
              </a:rPr>
              <a:t>, assessed by high healthcare delivery satisfaction among participants in both arms, was associated with site liaisons, frequent case manager onsite presence and consistency, and low provider patient volume. Among telemedicine participants, onsite notifications and provider involvement in recruitment were additional variables associated with high healthcare satisfaction. In referral, providing patient education, low counselor patient volume, case manager involvement in site activities, and high case manager education levels were additional variables associated with high healthcare delivery satisfaction. Intervention </a:t>
            </a:r>
            <a:r>
              <a:rPr lang="en-US" sz="1200" b="0" i="1" u="none" strike="noStrike" kern="1200" baseline="0" dirty="0">
                <a:solidFill>
                  <a:schemeClr val="tx1"/>
                </a:solidFill>
                <a:latin typeface="+mn-lt"/>
                <a:ea typeface="+mn-ea"/>
                <a:cs typeface="+mn-cs"/>
              </a:rPr>
              <a:t>maintenance </a:t>
            </a:r>
            <a:r>
              <a:rPr lang="en-US" sz="1200" b="0" i="0" u="none" strike="noStrike" kern="1200" baseline="0" dirty="0">
                <a:solidFill>
                  <a:schemeClr val="tx1"/>
                </a:solidFill>
                <a:latin typeface="+mn-lt"/>
                <a:ea typeface="+mn-ea"/>
                <a:cs typeface="+mn-cs"/>
              </a:rPr>
              <a:t>has occurred at 10 sites. </a:t>
            </a:r>
            <a:r>
              <a:rPr lang="en-US" sz="1200" b="0" i="1" u="none" strike="noStrike" kern="1200" baseline="0" dirty="0">
                <a:solidFill>
                  <a:schemeClr val="tx1"/>
                </a:solidFill>
                <a:latin typeface="+mn-lt"/>
                <a:ea typeface="+mn-ea"/>
                <a:cs typeface="+mn-cs"/>
              </a:rPr>
              <a:t>Conclusions:</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Compared to referral, facilitated telemedicine requires fewer variables for high effectiveness and patient satisfaction. The frequent onsite presence and consistency of the case manager and low provider and counselor volumes improved outcomes among both approaches. Improved outcomes among referral participants required more publicity, patient education, higher case manager education, more involvement in site activities, and occurred in university-affiliated sites. </a:t>
            </a:r>
          </a:p>
          <a:p>
            <a:endParaRPr lang="en-US" dirty="0"/>
          </a:p>
          <a:p>
            <a:r>
              <a:rPr lang="en-US" b="1" dirty="0"/>
              <a:t>Peer-Assisted Telemedicine for Hepatitis C (PATHS)</a:t>
            </a:r>
            <a:r>
              <a:rPr lang="en-US" dirty="0"/>
              <a:t> utilizes State Opioid Response (SOR) funding to scale-up a positive randomized trial of peer-assisted telemedicine HCV treatment. </a:t>
            </a:r>
            <a:r>
              <a:rPr lang="en-US" sz="1200" b="0" i="0" u="none" strike="noStrike" kern="1200" baseline="0" dirty="0">
                <a:solidFill>
                  <a:schemeClr val="tx1"/>
                </a:solidFill>
                <a:latin typeface="+mn-lt"/>
                <a:ea typeface="+mn-ea"/>
                <a:cs typeface="+mn-cs"/>
              </a:rPr>
              <a:t>PATHS employs staff within an academic medical center and partners with people with lived experience of drug use, “peers,” to recruit rural-dwelling people who use drugs living with HCV. PATHS staff record patient data by abstracting clinical records or directly communicating with patients and peers. Peers are funded by a separate SOR-supported program administered through the state health authority. Peers support patients through HCV screening, treatment initiation via telemedicine, adherence, and cure. </a:t>
            </a:r>
            <a:r>
              <a:rPr lang="en-US" sz="1200" b="0" i="1" u="none" strike="noStrike" kern="1200" baseline="0" dirty="0">
                <a:solidFill>
                  <a:schemeClr val="tx1"/>
                </a:solidFill>
                <a:latin typeface="+mn-lt"/>
                <a:ea typeface="+mn-ea"/>
                <a:cs typeface="+mn-cs"/>
              </a:rPr>
              <a:t>Results: </a:t>
            </a:r>
            <a:r>
              <a:rPr lang="en-US" sz="1200" b="0" i="0" u="none" strike="noStrike" kern="1200" baseline="0" dirty="0">
                <a:solidFill>
                  <a:schemeClr val="tx1"/>
                </a:solidFill>
                <a:latin typeface="+mn-lt"/>
                <a:ea typeface="+mn-ea"/>
                <a:cs typeface="+mn-cs"/>
              </a:rPr>
              <a:t>Between March 2021 and June 2024, PATHS expanded to 18 of Oregon’s 36 counties. In that time, PATHS diagnosed 198 rural PWUD with HCV. One hundred sixty-seven (84.3 %) linked to telemedicine and of these, 145 (86.8 %) initiated treatment. Of those who initiated treatment, 91 (62.8 %) completed treatment, of which 61 (67.0 %) are cured. </a:t>
            </a:r>
          </a:p>
          <a:p>
            <a:r>
              <a:rPr lang="en-US" sz="1200" b="0" i="1" u="none" strike="noStrike" kern="1200" baseline="0" dirty="0">
                <a:solidFill>
                  <a:schemeClr val="tx1"/>
                </a:solidFill>
                <a:latin typeface="+mn-lt"/>
                <a:ea typeface="+mn-ea"/>
                <a:cs typeface="+mn-cs"/>
              </a:rPr>
              <a:t>Conclusions: </a:t>
            </a:r>
            <a:r>
              <a:rPr lang="en-US" sz="1200" b="0" i="0" u="none" strike="noStrike" kern="1200" baseline="0" dirty="0">
                <a:solidFill>
                  <a:schemeClr val="tx1"/>
                </a:solidFill>
                <a:latin typeface="+mn-lt"/>
                <a:ea typeface="+mn-ea"/>
                <a:cs typeface="+mn-cs"/>
              </a:rPr>
              <a:t>By rapidly translating a clinical innovation in HCV treatment to achieve highly effective real-world results, PATHS models how policy-driven funding can facilitate collaboration between community partners, academic medical centers, and state health departments to end the opioid-HCV </a:t>
            </a:r>
            <a:r>
              <a:rPr lang="en-US" sz="1200" b="0" i="0" u="none" strike="noStrike" kern="1200" baseline="0" dirty="0" err="1">
                <a:solidFill>
                  <a:schemeClr val="tx1"/>
                </a:solidFill>
                <a:latin typeface="+mn-lt"/>
                <a:ea typeface="+mn-ea"/>
                <a:cs typeface="+mn-cs"/>
              </a:rPr>
              <a:t>syndemic</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REFERENCES:</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Cunningham, E. B., Wheeler, A., </a:t>
            </a:r>
            <a:r>
              <a:rPr lang="en-US" sz="1200" b="0" i="0" u="none" strike="noStrike" kern="1200" baseline="0" dirty="0" err="1">
                <a:solidFill>
                  <a:schemeClr val="tx1"/>
                </a:solidFill>
                <a:latin typeface="+mn-lt"/>
                <a:ea typeface="+mn-ea"/>
                <a:cs typeface="+mn-cs"/>
              </a:rPr>
              <a:t>Hajarizadeh</a:t>
            </a:r>
            <a:r>
              <a:rPr lang="en-US" sz="1200" b="0" i="0" u="none" strike="noStrike" kern="1200" baseline="0" dirty="0">
                <a:solidFill>
                  <a:schemeClr val="tx1"/>
                </a:solidFill>
                <a:latin typeface="+mn-lt"/>
                <a:ea typeface="+mn-ea"/>
                <a:cs typeface="+mn-cs"/>
              </a:rPr>
              <a:t>, B., French, C. E., Roche, R., Marshall, A. D., Fontaine, G., Conway, A., </a:t>
            </a:r>
            <a:r>
              <a:rPr lang="en-US" sz="1200" b="0" i="0" u="none" strike="noStrike" kern="1200" baseline="0" dirty="0" err="1">
                <a:solidFill>
                  <a:schemeClr val="tx1"/>
                </a:solidFill>
                <a:latin typeface="+mn-lt"/>
                <a:ea typeface="+mn-ea"/>
                <a:cs typeface="+mn-cs"/>
              </a:rPr>
              <a:t>Bajis</a:t>
            </a:r>
            <a:r>
              <a:rPr lang="en-US" sz="1200" b="0" i="0" u="none" strike="noStrike" kern="1200" baseline="0" dirty="0">
                <a:solidFill>
                  <a:schemeClr val="tx1"/>
                </a:solidFill>
                <a:latin typeface="+mn-lt"/>
                <a:ea typeface="+mn-ea"/>
                <a:cs typeface="+mn-cs"/>
              </a:rPr>
              <a:t>, S., Valencia, B. M., </a:t>
            </a:r>
            <a:r>
              <a:rPr lang="en-US" sz="1200" b="0" i="0" u="none" strike="noStrike" kern="1200" baseline="0" dirty="0" err="1">
                <a:solidFill>
                  <a:schemeClr val="tx1"/>
                </a:solidFill>
                <a:latin typeface="+mn-lt"/>
                <a:ea typeface="+mn-ea"/>
                <a:cs typeface="+mn-cs"/>
              </a:rPr>
              <a:t>Presseau</a:t>
            </a:r>
            <a:r>
              <a:rPr lang="en-US" sz="1200" b="0" i="0" u="none" strike="noStrike" kern="1200" baseline="0" dirty="0">
                <a:solidFill>
                  <a:schemeClr val="tx1"/>
                </a:solidFill>
                <a:latin typeface="+mn-lt"/>
                <a:ea typeface="+mn-ea"/>
                <a:cs typeface="+mn-cs"/>
              </a:rPr>
              <a:t>, J., Ward, J. W., Degenhardt, L., Dore, G. J., Hickman, M., Vickerman, P., &amp; </a:t>
            </a:r>
            <a:r>
              <a:rPr lang="en-US" sz="1200" b="0" i="0" u="none" strike="noStrike" kern="1200" baseline="0" dirty="0" err="1">
                <a:solidFill>
                  <a:schemeClr val="tx1"/>
                </a:solidFill>
                <a:latin typeface="+mn-lt"/>
                <a:ea typeface="+mn-ea"/>
                <a:cs typeface="+mn-cs"/>
              </a:rPr>
              <a:t>Grebely</a:t>
            </a:r>
            <a:r>
              <a:rPr lang="en-US" sz="1200" b="0" i="0" u="none" strike="noStrike" kern="1200" baseline="0" dirty="0">
                <a:solidFill>
                  <a:schemeClr val="tx1"/>
                </a:solidFill>
                <a:latin typeface="+mn-lt"/>
                <a:ea typeface="+mn-ea"/>
                <a:cs typeface="+mn-cs"/>
              </a:rPr>
              <a:t>, J. (2023). Interventions to enhance testing and linkage to treatment for hepatitis C infection for people who inject drugs: A systematic review and meta-analysis. </a:t>
            </a:r>
            <a:r>
              <a:rPr lang="en-US" sz="1200" b="0" i="1" u="none" strike="noStrike" kern="1200" baseline="0" dirty="0">
                <a:solidFill>
                  <a:schemeClr val="tx1"/>
                </a:solidFill>
                <a:latin typeface="+mn-lt"/>
                <a:ea typeface="+mn-ea"/>
                <a:cs typeface="+mn-cs"/>
              </a:rPr>
              <a:t>Int J Drug Policy, 111, </a:t>
            </a:r>
            <a:r>
              <a:rPr lang="en-US" sz="1200" b="0" i="0" u="none" strike="noStrike" kern="1200" baseline="0" dirty="0">
                <a:solidFill>
                  <a:schemeClr val="tx1"/>
                </a:solidFill>
                <a:latin typeface="+mn-lt"/>
                <a:ea typeface="+mn-ea"/>
                <a:cs typeface="+mn-cs"/>
              </a:rPr>
              <a:t>103917.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Spencer, H., </a:t>
            </a:r>
            <a:r>
              <a:rPr lang="en-US" sz="1200" b="0" i="0" u="none" strike="noStrike" kern="1200" baseline="0" dirty="0" err="1">
                <a:solidFill>
                  <a:schemeClr val="tx1"/>
                </a:solidFill>
                <a:latin typeface="+mn-lt"/>
                <a:ea typeface="+mn-ea"/>
                <a:cs typeface="+mn-cs"/>
              </a:rPr>
              <a:t>Leichtling</a:t>
            </a:r>
            <a:r>
              <a:rPr lang="en-US" sz="1200" b="0" i="0" u="none" strike="noStrike" kern="1200" baseline="0" dirty="0">
                <a:solidFill>
                  <a:schemeClr val="tx1"/>
                </a:solidFill>
                <a:latin typeface="+mn-lt"/>
                <a:ea typeface="+mn-ea"/>
                <a:cs typeface="+mn-cs"/>
              </a:rPr>
              <a:t>, G., Babiarz, J., Fox, C. B., Hernick, M., Cooper, J., Jones, K., Gailey, T., Leahy, J., Cook, R., Seaman, A., &amp; </a:t>
            </a:r>
            <a:r>
              <a:rPr lang="en-US" sz="1200" b="0" i="0" u="none" strike="noStrike" kern="1200" baseline="0" dirty="0" err="1">
                <a:solidFill>
                  <a:schemeClr val="tx1"/>
                </a:solidFill>
                <a:latin typeface="+mn-lt"/>
                <a:ea typeface="+mn-ea"/>
                <a:cs typeface="+mn-cs"/>
              </a:rPr>
              <a:t>Korthius</a:t>
            </a:r>
            <a:r>
              <a:rPr lang="en-US" sz="1200" b="0" i="0" u="none" strike="noStrike" kern="1200" baseline="0" dirty="0">
                <a:solidFill>
                  <a:schemeClr val="tx1"/>
                </a:solidFill>
                <a:latin typeface="+mn-lt"/>
                <a:ea typeface="+mn-ea"/>
                <a:cs typeface="+mn-cs"/>
              </a:rPr>
              <a:t>, P. T. (2024). Peer-Assisted Telemedicine for </a:t>
            </a:r>
            <a:r>
              <a:rPr lang="en-US" sz="1200" b="0" i="0" u="none" strike="noStrike" kern="1200" baseline="0" dirty="0" err="1">
                <a:solidFill>
                  <a:schemeClr val="tx1"/>
                </a:solidFill>
                <a:latin typeface="+mn-lt"/>
                <a:ea typeface="+mn-ea"/>
                <a:cs typeface="+mn-cs"/>
              </a:rPr>
              <a:t>Hepatitic</a:t>
            </a:r>
            <a:r>
              <a:rPr lang="en-US" sz="1200" b="0" i="0" u="none" strike="noStrike" kern="1200" baseline="0" dirty="0">
                <a:solidFill>
                  <a:schemeClr val="tx1"/>
                </a:solidFill>
                <a:latin typeface="+mn-lt"/>
                <a:ea typeface="+mn-ea"/>
                <a:cs typeface="+mn-cs"/>
              </a:rPr>
              <a:t> C (PATHS): Process evaluation results from a State Opioid Response-funded program. </a:t>
            </a:r>
            <a:r>
              <a:rPr lang="en-US" sz="1200" b="0" i="1" u="none" strike="noStrike" kern="1200" baseline="0" dirty="0">
                <a:solidFill>
                  <a:schemeClr val="tx1"/>
                </a:solidFill>
                <a:latin typeface="+mn-lt"/>
                <a:ea typeface="+mn-ea"/>
                <a:cs typeface="+mn-cs"/>
              </a:rPr>
              <a:t>Journal of Substance Use and Addiction Treatment, 167, </a:t>
            </a:r>
            <a:r>
              <a:rPr lang="en-US" sz="1200" b="0" i="0" u="none" strike="noStrike" kern="1200" baseline="0" dirty="0">
                <a:solidFill>
                  <a:schemeClr val="tx1"/>
                </a:solidFill>
                <a:latin typeface="+mn-lt"/>
                <a:ea typeface="+mn-ea"/>
                <a:cs typeface="+mn-cs"/>
              </a:rPr>
              <a:t>209510. </a:t>
            </a:r>
          </a:p>
          <a:p>
            <a:endParaRPr lang="en-US" sz="1200" b="0" i="0" u="none" strike="noStrike" kern="1200" baseline="0" dirty="0">
              <a:solidFill>
                <a:schemeClr val="tx1"/>
              </a:solidFill>
              <a:latin typeface="+mn-lt"/>
              <a:ea typeface="+mn-ea"/>
              <a:cs typeface="+mn-cs"/>
            </a:endParaRPr>
          </a:p>
          <a:p>
            <a:r>
              <a:rPr lang="en-US" dirty="0"/>
              <a:t>Talal, A. H., </a:t>
            </a:r>
            <a:r>
              <a:rPr lang="en-US" dirty="0" err="1"/>
              <a:t>Markatou</a:t>
            </a:r>
            <a:r>
              <a:rPr lang="en-US" dirty="0"/>
              <a:t>, M., </a:t>
            </a:r>
            <a:r>
              <a:rPr lang="en-US" dirty="0" err="1"/>
              <a:t>Zeremski</a:t>
            </a:r>
            <a:r>
              <a:rPr lang="en-US" dirty="0"/>
              <a:t>, M., Liu, A., Dharia, A., George, S. G., Taylor, M., Davis, K., Brown, L. S., &amp; Tobin, J. N. (2025). Opioid treatment program-integrated facilitated telemedicine for hepatitis C treatment: A hybrid effectiveness-implementation analysis. </a:t>
            </a:r>
            <a:r>
              <a:rPr lang="en-US" i="1" dirty="0"/>
              <a:t>BMC Complementary Medicine and Therapies, 25</a:t>
            </a:r>
            <a:r>
              <a:rPr lang="en-US" i="0" dirty="0"/>
              <a:t>, 377. </a:t>
            </a:r>
            <a:r>
              <a:rPr lang="en-US" sz="1200" b="0" i="0" u="none" strike="noStrike" kern="1200" baseline="0" dirty="0">
                <a:solidFill>
                  <a:schemeClr val="tx1"/>
                </a:solidFill>
                <a:latin typeface="+mn-lt"/>
                <a:ea typeface="+mn-ea"/>
                <a:cs typeface="+mn-cs"/>
              </a:rPr>
              <a:t>https://doi.org/10.1186/s12906-025-05138-9 </a:t>
            </a:r>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65</a:t>
            </a:fld>
            <a:endParaRPr lang="en-US"/>
          </a:p>
        </p:txBody>
      </p:sp>
    </p:spTree>
    <p:extLst>
      <p:ext uri="{BB962C8B-B14F-4D97-AF65-F5344CB8AC3E}">
        <p14:creationId xmlns:p14="http://schemas.microsoft.com/office/powerpoint/2010/main" val="35189607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Telehealth can play a key role in retaining patients in care and supporting providers as they build their capacity to provide integrated treatment services, especially for complex cases or at sites with fewer resources to support integrated treatment (e.g., rural sites). Innovations in telehealth and mobile health (mHealth) enable OTPs with medical providers to offer the full continuum of HIV, HCV, and syphilis through various models.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REFERENCES:</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Cunningham, E. B., Wheeler, A., </a:t>
            </a:r>
            <a:r>
              <a:rPr lang="en-US" sz="1200" b="0" i="0" u="none" strike="noStrike" kern="1200" baseline="0" dirty="0" err="1">
                <a:solidFill>
                  <a:schemeClr val="tx1"/>
                </a:solidFill>
                <a:latin typeface="+mn-lt"/>
                <a:ea typeface="+mn-ea"/>
                <a:cs typeface="+mn-cs"/>
              </a:rPr>
              <a:t>Hajarizadeh</a:t>
            </a:r>
            <a:r>
              <a:rPr lang="en-US" sz="1200" b="0" i="0" u="none" strike="noStrike" kern="1200" baseline="0" dirty="0">
                <a:solidFill>
                  <a:schemeClr val="tx1"/>
                </a:solidFill>
                <a:latin typeface="+mn-lt"/>
                <a:ea typeface="+mn-ea"/>
                <a:cs typeface="+mn-cs"/>
              </a:rPr>
              <a:t>, B., French, C. E., Roche, R., Marshall, A. D., Fontaine, G., Conway, A., </a:t>
            </a:r>
            <a:r>
              <a:rPr lang="en-US" sz="1200" b="0" i="0" u="none" strike="noStrike" kern="1200" baseline="0" dirty="0" err="1">
                <a:solidFill>
                  <a:schemeClr val="tx1"/>
                </a:solidFill>
                <a:latin typeface="+mn-lt"/>
                <a:ea typeface="+mn-ea"/>
                <a:cs typeface="+mn-cs"/>
              </a:rPr>
              <a:t>Bajis</a:t>
            </a:r>
            <a:r>
              <a:rPr lang="en-US" sz="1200" b="0" i="0" u="none" strike="noStrike" kern="1200" baseline="0" dirty="0">
                <a:solidFill>
                  <a:schemeClr val="tx1"/>
                </a:solidFill>
                <a:latin typeface="+mn-lt"/>
                <a:ea typeface="+mn-ea"/>
                <a:cs typeface="+mn-cs"/>
              </a:rPr>
              <a:t>, S., Valencia, B. M., </a:t>
            </a:r>
            <a:r>
              <a:rPr lang="en-US" sz="1200" b="0" i="0" u="none" strike="noStrike" kern="1200" baseline="0" dirty="0" err="1">
                <a:solidFill>
                  <a:schemeClr val="tx1"/>
                </a:solidFill>
                <a:latin typeface="+mn-lt"/>
                <a:ea typeface="+mn-ea"/>
                <a:cs typeface="+mn-cs"/>
              </a:rPr>
              <a:t>Presseau</a:t>
            </a:r>
            <a:r>
              <a:rPr lang="en-US" sz="1200" b="0" i="0" u="none" strike="noStrike" kern="1200" baseline="0" dirty="0">
                <a:solidFill>
                  <a:schemeClr val="tx1"/>
                </a:solidFill>
                <a:latin typeface="+mn-lt"/>
                <a:ea typeface="+mn-ea"/>
                <a:cs typeface="+mn-cs"/>
              </a:rPr>
              <a:t>, J., Ward, J. W., Degenhardt, L., Dore, G. J., Hickman, M., Vickerman, P., &amp; </a:t>
            </a:r>
            <a:r>
              <a:rPr lang="en-US" sz="1200" b="0" i="0" u="none" strike="noStrike" kern="1200" baseline="0" dirty="0" err="1">
                <a:solidFill>
                  <a:schemeClr val="tx1"/>
                </a:solidFill>
                <a:latin typeface="+mn-lt"/>
                <a:ea typeface="+mn-ea"/>
                <a:cs typeface="+mn-cs"/>
              </a:rPr>
              <a:t>Grebely</a:t>
            </a:r>
            <a:r>
              <a:rPr lang="en-US" sz="1200" b="0" i="0" u="none" strike="noStrike" kern="1200" baseline="0" dirty="0">
                <a:solidFill>
                  <a:schemeClr val="tx1"/>
                </a:solidFill>
                <a:latin typeface="+mn-lt"/>
                <a:ea typeface="+mn-ea"/>
                <a:cs typeface="+mn-cs"/>
              </a:rPr>
              <a:t>, J. (2023). Interventions to enhance testing and linkage to treatment for hepatitis C infection for people who inject drugs: A systematic review and meta-analysis. </a:t>
            </a:r>
            <a:r>
              <a:rPr lang="en-US" sz="1200" b="0" i="1" u="none" strike="noStrike" kern="1200" baseline="0" dirty="0">
                <a:solidFill>
                  <a:schemeClr val="tx1"/>
                </a:solidFill>
                <a:latin typeface="+mn-lt"/>
                <a:ea typeface="+mn-ea"/>
                <a:cs typeface="+mn-cs"/>
              </a:rPr>
              <a:t>Int J Drug Policy, 111, </a:t>
            </a:r>
            <a:r>
              <a:rPr lang="en-US" sz="1200" b="0" i="0" u="none" strike="noStrike" kern="1200" baseline="0" dirty="0">
                <a:solidFill>
                  <a:schemeClr val="tx1"/>
                </a:solidFill>
                <a:latin typeface="+mn-lt"/>
                <a:ea typeface="+mn-ea"/>
                <a:cs typeface="+mn-cs"/>
              </a:rPr>
              <a:t>103917.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Spencer, H., </a:t>
            </a:r>
            <a:r>
              <a:rPr lang="en-US" sz="1200" b="0" i="0" u="none" strike="noStrike" kern="1200" baseline="0" dirty="0" err="1">
                <a:solidFill>
                  <a:schemeClr val="tx1"/>
                </a:solidFill>
                <a:latin typeface="+mn-lt"/>
                <a:ea typeface="+mn-ea"/>
                <a:cs typeface="+mn-cs"/>
              </a:rPr>
              <a:t>Leichtling</a:t>
            </a:r>
            <a:r>
              <a:rPr lang="en-US" sz="1200" b="0" i="0" u="none" strike="noStrike" kern="1200" baseline="0" dirty="0">
                <a:solidFill>
                  <a:schemeClr val="tx1"/>
                </a:solidFill>
                <a:latin typeface="+mn-lt"/>
                <a:ea typeface="+mn-ea"/>
                <a:cs typeface="+mn-cs"/>
              </a:rPr>
              <a:t>, G., Babiarz, J., Fox, C. B., Hernick, M., Cooper, J., Jones, K., Gailey, T., Leahy, J., Cook, R., Seaman, A., &amp; </a:t>
            </a:r>
            <a:r>
              <a:rPr lang="en-US" sz="1200" b="0" i="0" u="none" strike="noStrike" kern="1200" baseline="0" dirty="0" err="1">
                <a:solidFill>
                  <a:schemeClr val="tx1"/>
                </a:solidFill>
                <a:latin typeface="+mn-lt"/>
                <a:ea typeface="+mn-ea"/>
                <a:cs typeface="+mn-cs"/>
              </a:rPr>
              <a:t>Korthius</a:t>
            </a:r>
            <a:r>
              <a:rPr lang="en-US" sz="1200" b="0" i="0" u="none" strike="noStrike" kern="1200" baseline="0" dirty="0">
                <a:solidFill>
                  <a:schemeClr val="tx1"/>
                </a:solidFill>
                <a:latin typeface="+mn-lt"/>
                <a:ea typeface="+mn-ea"/>
                <a:cs typeface="+mn-cs"/>
              </a:rPr>
              <a:t>, P. T. (2024). Peer-Assisted Telemedicine for </a:t>
            </a:r>
            <a:r>
              <a:rPr lang="en-US" sz="1200" b="0" i="0" u="none" strike="noStrike" kern="1200" baseline="0" dirty="0" err="1">
                <a:solidFill>
                  <a:schemeClr val="tx1"/>
                </a:solidFill>
                <a:latin typeface="+mn-lt"/>
                <a:ea typeface="+mn-ea"/>
                <a:cs typeface="+mn-cs"/>
              </a:rPr>
              <a:t>Hepatitic</a:t>
            </a:r>
            <a:r>
              <a:rPr lang="en-US" sz="1200" b="0" i="0" u="none" strike="noStrike" kern="1200" baseline="0" dirty="0">
                <a:solidFill>
                  <a:schemeClr val="tx1"/>
                </a:solidFill>
                <a:latin typeface="+mn-lt"/>
                <a:ea typeface="+mn-ea"/>
                <a:cs typeface="+mn-cs"/>
              </a:rPr>
              <a:t> C (PATHS): Process evaluation results from a State Opioid Response-funded program. </a:t>
            </a:r>
            <a:r>
              <a:rPr lang="en-US" sz="1200" b="0" i="1" u="none" strike="noStrike" kern="1200" baseline="0" dirty="0">
                <a:solidFill>
                  <a:schemeClr val="tx1"/>
                </a:solidFill>
                <a:latin typeface="+mn-lt"/>
                <a:ea typeface="+mn-ea"/>
                <a:cs typeface="+mn-cs"/>
              </a:rPr>
              <a:t>Journal of Substance Use and Addiction Treatment, 167, </a:t>
            </a:r>
            <a:r>
              <a:rPr lang="en-US" sz="1200" b="0" i="0" u="none" strike="noStrike" kern="1200" baseline="0" dirty="0">
                <a:solidFill>
                  <a:schemeClr val="tx1"/>
                </a:solidFill>
                <a:latin typeface="+mn-lt"/>
                <a:ea typeface="+mn-ea"/>
                <a:cs typeface="+mn-cs"/>
              </a:rPr>
              <a:t>209510. </a:t>
            </a:r>
          </a:p>
          <a:p>
            <a:endParaRPr lang="en-US" sz="1200" b="0" i="0" u="none" strike="noStrike" kern="1200" baseline="0" dirty="0">
              <a:solidFill>
                <a:schemeClr val="tx1"/>
              </a:solidFill>
              <a:latin typeface="+mn-lt"/>
              <a:ea typeface="+mn-ea"/>
              <a:cs typeface="+mn-cs"/>
            </a:endParaRPr>
          </a:p>
          <a:p>
            <a:r>
              <a:rPr lang="en-US" dirty="0"/>
              <a:t>Talal, A. H., </a:t>
            </a:r>
            <a:r>
              <a:rPr lang="en-US" dirty="0" err="1"/>
              <a:t>Markatou</a:t>
            </a:r>
            <a:r>
              <a:rPr lang="en-US" dirty="0"/>
              <a:t>, M., </a:t>
            </a:r>
            <a:r>
              <a:rPr lang="en-US" dirty="0" err="1"/>
              <a:t>Zeremski</a:t>
            </a:r>
            <a:r>
              <a:rPr lang="en-US" dirty="0"/>
              <a:t>, M., Liu, A., Dharia, A., George, S. G., Taylor, M., Davis, K., Brown, L. S., &amp; Tobin, J. N. (2025). Opioid treatment program-integrated facilitated telemedicine for hepatitis C treatment: A hybrid effectiveness-implementation analysis. </a:t>
            </a:r>
            <a:r>
              <a:rPr lang="en-US" i="1" dirty="0"/>
              <a:t>BMC Complementary Medicine and Therapies, 25</a:t>
            </a:r>
            <a:r>
              <a:rPr lang="en-US" i="0" dirty="0"/>
              <a:t>, 377. </a:t>
            </a:r>
            <a:r>
              <a:rPr lang="en-US" sz="1200" b="0" i="0" u="none" strike="noStrike" kern="1200" baseline="0" dirty="0">
                <a:solidFill>
                  <a:schemeClr val="tx1"/>
                </a:solidFill>
                <a:latin typeface="+mn-lt"/>
                <a:ea typeface="+mn-ea"/>
                <a:cs typeface="+mn-cs"/>
              </a:rPr>
              <a:t>https://doi.org/10.1186/s12906-025-05138-9 </a:t>
            </a:r>
            <a:endParaRPr lang="en-US" dirty="0"/>
          </a:p>
          <a:p>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66</a:t>
            </a:fld>
            <a:endParaRPr lang="en-US"/>
          </a:p>
        </p:txBody>
      </p:sp>
    </p:spTree>
    <p:extLst>
      <p:ext uri="{BB962C8B-B14F-4D97-AF65-F5344CB8AC3E}">
        <p14:creationId xmlns:p14="http://schemas.microsoft.com/office/powerpoint/2010/main" val="1665307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Opioid treatment programs, or OTPs, can help people with OUD using medicine and behavioral therapy. However, many OTPs don’t provide on-site treatment for HCV. The research team wanted to learn if the supported telehealth approach increased the number of people whose HCV was cured compared with usual care.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study included 602 patients with HCV. All were receiving treatment for OUD at one of 12 OTPs in New York State. Of these patients, 51 percent were White, 22 percent were Black or African American, and 27 percent were other races; 31 percent were Hispanic. The average age was 48, and 61 percent were men.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All 12 OTPs in the study started by providing HCV treatment through usual care. Then, every nine months, the research team assigned four OTPs by chance to start providing supported telehealth HCV treatment until all OTPs were providing supported telehealth HCV care. </a:t>
            </a:r>
          </a:p>
          <a:p>
            <a:r>
              <a:rPr lang="en-US" sz="1200" b="0" i="0" u="none" strike="noStrike" kern="1200" baseline="0" dirty="0">
                <a:solidFill>
                  <a:schemeClr val="tx1"/>
                </a:solidFill>
                <a:latin typeface="+mn-lt"/>
                <a:ea typeface="+mn-ea"/>
                <a:cs typeface="+mn-cs"/>
              </a:rPr>
              <a:t>For several months, case managers checked if patients receiving usual care had started HCV treatment. The research team tested all patients for HCV 12 weeks after they completed treatment to see if they were cured. Patients also completed surveys about how satisfied they were with care. Patients receiving care at an OTP, patient advocates, representatives from the New York State Office of Addiction Services and Supports, doctors, and patient support staff helped design the study.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REFERENCE:</a:t>
            </a:r>
          </a:p>
          <a:p>
            <a:r>
              <a:rPr lang="en-US" sz="1200" b="0" i="0" u="none" strike="noStrike" kern="1200" baseline="0" dirty="0">
                <a:solidFill>
                  <a:schemeClr val="tx1"/>
                </a:solidFill>
                <a:latin typeface="+mn-lt"/>
                <a:ea typeface="+mn-ea"/>
                <a:cs typeface="+mn-cs"/>
              </a:rPr>
              <a:t>Patient-Centered Outcomes Research Institute (PCORI). (2024). Project Information: Using Telehealth to Improve Access to Hepatitis C Virus Treatment for Patients with Opioid Use Disorder – The Team-C Study. Washington, DC: Author.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learn more about this project, visit www.pcori.org/Talal520.</a:t>
            </a:r>
            <a:endParaRPr lang="en-US" b="1" dirty="0"/>
          </a:p>
        </p:txBody>
      </p:sp>
      <p:sp>
        <p:nvSpPr>
          <p:cNvPr id="4" name="Slide Number Placeholder 3"/>
          <p:cNvSpPr>
            <a:spLocks noGrp="1"/>
          </p:cNvSpPr>
          <p:nvPr>
            <p:ph type="sldNum" sz="quarter" idx="5"/>
          </p:nvPr>
        </p:nvSpPr>
        <p:spPr/>
        <p:txBody>
          <a:bodyPr/>
          <a:lstStyle/>
          <a:p>
            <a:fld id="{D07A5774-3425-441E-8605-2426637F4BCE}" type="slidenum">
              <a:rPr lang="en-US" smtClean="0"/>
              <a:t>67</a:t>
            </a:fld>
            <a:endParaRPr lang="en-US"/>
          </a:p>
        </p:txBody>
      </p:sp>
    </p:spTree>
    <p:extLst>
      <p:ext uri="{BB962C8B-B14F-4D97-AF65-F5344CB8AC3E}">
        <p14:creationId xmlns:p14="http://schemas.microsoft.com/office/powerpoint/2010/main" val="23489557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2F93E-362C-AF9E-6178-C6E862C8F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2600C8-AD7B-D91E-6F9D-40D550C161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0FC052-B21D-AA26-0EA7-621604EA28F2}"/>
              </a:ext>
            </a:extLst>
          </p:cNvPr>
          <p:cNvSpPr>
            <a:spLocks noGrp="1"/>
          </p:cNvSpPr>
          <p:nvPr>
            <p:ph type="body" idx="1"/>
          </p:nvPr>
        </p:nvSpPr>
        <p:spPr/>
        <p:txBody>
          <a:bodyPr/>
          <a:lstStyle/>
          <a:p>
            <a:r>
              <a:rPr lang="en-US" dirty="0"/>
              <a:t>(10 minutes)</a:t>
            </a:r>
          </a:p>
          <a:p>
            <a:endParaRPr lang="en-US" dirty="0"/>
          </a:p>
          <a:p>
            <a:r>
              <a:rPr lang="en-US" dirty="0"/>
              <a:t>In Part Six of the webinar, participants will learn about:</a:t>
            </a:r>
          </a:p>
          <a:p>
            <a:pPr marL="228600" indent="-228600">
              <a:buAutoNum type="arabicPeriod"/>
            </a:pPr>
            <a:r>
              <a:rPr lang="en-US" dirty="0"/>
              <a:t>Brief case examples illustrating integrated HCV and OUD treatment.</a:t>
            </a:r>
          </a:p>
          <a:p>
            <a:pPr marL="0" indent="0">
              <a:buNone/>
            </a:pPr>
            <a:endParaRPr lang="en-US" dirty="0"/>
          </a:p>
          <a:p>
            <a:pPr marL="0" indent="0">
              <a:buNone/>
            </a:pPr>
            <a:r>
              <a:rPr lang="en-US" dirty="0"/>
              <a:t>Key References:</a:t>
            </a:r>
          </a:p>
          <a:p>
            <a:pPr marL="0" indent="0">
              <a:buNone/>
            </a:pPr>
            <a:r>
              <a:rPr lang="en-US" dirty="0"/>
              <a:t>Cunningham, E. B., et al. (202). Integrated care models for HCV and OUD: Systematic review. </a:t>
            </a:r>
            <a:r>
              <a:rPr lang="en-US" i="1" dirty="0"/>
              <a:t>Addiction, 117</a:t>
            </a:r>
            <a:r>
              <a:rPr lang="en-US" i="0" dirty="0"/>
              <a:t>(4), 1045-1060.</a:t>
            </a:r>
          </a:p>
          <a:p>
            <a:pPr marL="0" indent="0">
              <a:buNone/>
            </a:pPr>
            <a:endParaRPr lang="en-US" i="0" dirty="0"/>
          </a:p>
          <a:p>
            <a:pPr marL="0" indent="0">
              <a:buNone/>
            </a:pPr>
            <a:r>
              <a:rPr lang="en-US" i="0" dirty="0"/>
              <a:t>HRSA. (2024). </a:t>
            </a:r>
            <a:r>
              <a:rPr lang="en-US" i="1" dirty="0"/>
              <a:t>Integrating HCV Care into Substance Use Disorder Treatment Settings.</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52839B3-EE38-837A-066A-F6BF27DCC35F}"/>
              </a:ext>
            </a:extLst>
          </p:cNvPr>
          <p:cNvSpPr>
            <a:spLocks noGrp="1"/>
          </p:cNvSpPr>
          <p:nvPr>
            <p:ph type="sldNum" sz="quarter" idx="5"/>
          </p:nvPr>
        </p:nvSpPr>
        <p:spPr/>
        <p:txBody>
          <a:bodyPr/>
          <a:lstStyle/>
          <a:p>
            <a:fld id="{D07A5774-3425-441E-8605-2426637F4BCE}" type="slidenum">
              <a:rPr lang="en-US" smtClean="0"/>
              <a:t>68</a:t>
            </a:fld>
            <a:endParaRPr lang="en-US"/>
          </a:p>
        </p:txBody>
      </p:sp>
    </p:spTree>
    <p:extLst>
      <p:ext uri="{BB962C8B-B14F-4D97-AF65-F5344CB8AC3E}">
        <p14:creationId xmlns:p14="http://schemas.microsoft.com/office/powerpoint/2010/main" val="40482119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 Rowan Guam Conference</a:t>
            </a:r>
          </a:p>
          <a:p>
            <a:endParaRPr lang="en-US" dirty="0"/>
          </a:p>
          <a:p>
            <a:r>
              <a:rPr lang="en-US" dirty="0"/>
              <a:t>HCV is curable and treatable in PWUD.</a:t>
            </a:r>
          </a:p>
          <a:p>
            <a:endParaRPr lang="en-US" dirty="0"/>
          </a:p>
          <a:p>
            <a:r>
              <a:rPr lang="en-US" dirty="0"/>
              <a:t>Integration of care = better outcomes.</a:t>
            </a:r>
          </a:p>
          <a:p>
            <a:endParaRPr lang="en-US" dirty="0"/>
          </a:p>
          <a:p>
            <a:r>
              <a:rPr lang="en-US" dirty="0"/>
              <a:t>Overdose prevention and other life saving safety measures save lives and prevent reinfection.</a:t>
            </a:r>
          </a:p>
          <a:p>
            <a:endParaRPr lang="en-US" dirty="0"/>
          </a:p>
          <a:p>
            <a:r>
              <a:rPr lang="en-US" dirty="0"/>
              <a:t>Every clinical encounter is an opportunity for </a:t>
            </a:r>
            <a:r>
              <a:rPr lang="en-US"/>
              <a:t>HCV screening.</a:t>
            </a:r>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69</a:t>
            </a:fld>
            <a:endParaRPr lang="en-US"/>
          </a:p>
        </p:txBody>
      </p:sp>
    </p:spTree>
    <p:extLst>
      <p:ext uri="{BB962C8B-B14F-4D97-AF65-F5344CB8AC3E}">
        <p14:creationId xmlns:p14="http://schemas.microsoft.com/office/powerpoint/2010/main" val="24258530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BB0F9-3693-E554-DC1D-3D4F90B703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B59700-8D11-CFA4-E1CB-B0E1F26522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59C2FF-2AD9-E613-EA00-6014DC09DEA7}"/>
              </a:ext>
            </a:extLst>
          </p:cNvPr>
          <p:cNvSpPr>
            <a:spLocks noGrp="1"/>
          </p:cNvSpPr>
          <p:nvPr>
            <p:ph type="body" idx="1"/>
          </p:nvPr>
        </p:nvSpPr>
        <p:spPr/>
        <p:txBody>
          <a:bodyPr/>
          <a:lstStyle/>
          <a:p>
            <a:r>
              <a:rPr lang="en-US" dirty="0"/>
              <a:t>Alternate questions:</a:t>
            </a:r>
          </a:p>
          <a:p>
            <a:endParaRPr lang="en-US" dirty="0"/>
          </a:p>
          <a:p>
            <a:pPr marL="457200" indent="-457200">
              <a:buFont typeface="+mj-lt"/>
              <a:buAutoNum type="arabicPeriod"/>
            </a:pPr>
            <a:r>
              <a:rPr lang="en-US" sz="1200" dirty="0"/>
              <a:t>How would you implement screening in your setting?</a:t>
            </a:r>
          </a:p>
          <a:p>
            <a:pPr marL="457200" indent="-457200">
              <a:buFont typeface="+mj-lt"/>
              <a:buAutoNum type="arabicPeriod"/>
            </a:pPr>
            <a:r>
              <a:rPr lang="en-US" sz="1200" dirty="0"/>
              <a:t>What barriers exist in your agency or broader community?</a:t>
            </a:r>
          </a:p>
          <a:p>
            <a:endParaRPr lang="en-US" dirty="0"/>
          </a:p>
        </p:txBody>
      </p:sp>
      <p:sp>
        <p:nvSpPr>
          <p:cNvPr id="4" name="Slide Number Placeholder 3">
            <a:extLst>
              <a:ext uri="{FF2B5EF4-FFF2-40B4-BE49-F238E27FC236}">
                <a16:creationId xmlns:a16="http://schemas.microsoft.com/office/drawing/2014/main" id="{79FFD13C-C424-11B2-48F9-977D64F29D4D}"/>
              </a:ext>
            </a:extLst>
          </p:cNvPr>
          <p:cNvSpPr>
            <a:spLocks noGrp="1"/>
          </p:cNvSpPr>
          <p:nvPr>
            <p:ph type="sldNum" sz="quarter" idx="5"/>
          </p:nvPr>
        </p:nvSpPr>
        <p:spPr/>
        <p:txBody>
          <a:bodyPr/>
          <a:lstStyle/>
          <a:p>
            <a:fld id="{D07A5774-3425-441E-8605-2426637F4BCE}" type="slidenum">
              <a:rPr lang="en-US" smtClean="0"/>
              <a:t>70</a:t>
            </a:fld>
            <a:endParaRPr lang="en-US"/>
          </a:p>
        </p:txBody>
      </p:sp>
    </p:spTree>
    <p:extLst>
      <p:ext uri="{BB962C8B-B14F-4D97-AF65-F5344CB8AC3E}">
        <p14:creationId xmlns:p14="http://schemas.microsoft.com/office/powerpoint/2010/main" val="19088034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Jope PDF slide 61-62, slide 70</a:t>
            </a:r>
          </a:p>
        </p:txBody>
      </p:sp>
      <p:sp>
        <p:nvSpPr>
          <p:cNvPr id="4" name="Slide Number Placeholder 3"/>
          <p:cNvSpPr>
            <a:spLocks noGrp="1"/>
          </p:cNvSpPr>
          <p:nvPr>
            <p:ph type="sldNum" sz="quarter" idx="5"/>
          </p:nvPr>
        </p:nvSpPr>
        <p:spPr/>
        <p:txBody>
          <a:bodyPr/>
          <a:lstStyle/>
          <a:p>
            <a:fld id="{D07A5774-3425-441E-8605-2426637F4BCE}" type="slidenum">
              <a:rPr lang="en-US" smtClean="0"/>
              <a:t>72</a:t>
            </a:fld>
            <a:endParaRPr lang="en-US"/>
          </a:p>
        </p:txBody>
      </p:sp>
    </p:spTree>
    <p:extLst>
      <p:ext uri="{BB962C8B-B14F-4D97-AF65-F5344CB8AC3E}">
        <p14:creationId xmlns:p14="http://schemas.microsoft.com/office/powerpoint/2010/main" val="4121251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minutes)</a:t>
            </a:r>
          </a:p>
          <a:p>
            <a:endParaRPr lang="en-US" dirty="0"/>
          </a:p>
          <a:p>
            <a:r>
              <a:rPr lang="en-US" dirty="0"/>
              <a:t>In Part One of the webinar, participants will learn about:</a:t>
            </a:r>
          </a:p>
          <a:p>
            <a:pPr marL="228600" indent="-228600">
              <a:buAutoNum type="arabicPeriod"/>
            </a:pPr>
            <a:r>
              <a:rPr lang="en-US" dirty="0"/>
              <a:t>An overview of hepatitis C virus, transmission, progression, and public health impact.</a:t>
            </a:r>
          </a:p>
          <a:p>
            <a:pPr marL="228600" indent="-228600">
              <a:buAutoNum type="arabicPeriod"/>
            </a:pPr>
            <a:r>
              <a:rPr lang="en-US" dirty="0"/>
              <a:t>Current epidemiologic trends, including the rise in HCV infections among people who inject drugs (PWID).</a:t>
            </a:r>
          </a:p>
          <a:p>
            <a:pPr marL="228600" indent="-228600">
              <a:buAutoNum type="arabicPeriod"/>
            </a:pPr>
            <a:r>
              <a:rPr lang="en-US" dirty="0"/>
              <a:t>Regional variations (e.g., rural vs. urban).</a:t>
            </a:r>
          </a:p>
          <a:p>
            <a:pPr marL="228600" indent="-228600">
              <a:buAutoNum type="arabicPeriod"/>
            </a:pPr>
            <a:r>
              <a:rPr lang="en-US" dirty="0"/>
              <a:t>Role of fentanyl and polysubstance use in increasing transmission risk.</a:t>
            </a:r>
          </a:p>
          <a:p>
            <a:pPr marL="0" indent="0">
              <a:buNone/>
            </a:pPr>
            <a:endParaRPr lang="en-US" dirty="0"/>
          </a:p>
          <a:p>
            <a:pPr marL="0" indent="0">
              <a:buNone/>
            </a:pPr>
            <a:r>
              <a:rPr lang="en-US" dirty="0"/>
              <a:t>Key References:</a:t>
            </a:r>
          </a:p>
          <a:p>
            <a:pPr marL="0" indent="0">
              <a:buNone/>
            </a:pPr>
            <a:r>
              <a:rPr lang="en-US" dirty="0"/>
              <a:t>CDC. (2025). </a:t>
            </a:r>
            <a:r>
              <a:rPr lang="en-US" i="1" dirty="0"/>
              <a:t>Viral Hepatitis Surveillance Report</a:t>
            </a:r>
            <a:r>
              <a:rPr lang="en-US" dirty="0"/>
              <a:t>.</a:t>
            </a:r>
          </a:p>
          <a:p>
            <a:pPr marL="0" indent="0">
              <a:buNone/>
            </a:pPr>
            <a:endParaRPr lang="en-US" dirty="0"/>
          </a:p>
          <a:p>
            <a:pPr marL="0" indent="0">
              <a:buNone/>
            </a:pPr>
            <a:r>
              <a:rPr lang="en-US" dirty="0" err="1"/>
              <a:t>Schillie</a:t>
            </a:r>
            <a:r>
              <a:rPr lang="en-US" dirty="0"/>
              <a:t>, S., et al. (2020). CDC Recommendations for Hepatitis C Screening among Adults – United States. </a:t>
            </a:r>
            <a:r>
              <a:rPr lang="en-US" i="1" dirty="0"/>
              <a:t>MMWR 69</a:t>
            </a:r>
            <a:r>
              <a:rPr lang="en-US" dirty="0"/>
              <a:t>(2), 1-17.</a:t>
            </a:r>
          </a:p>
        </p:txBody>
      </p:sp>
      <p:sp>
        <p:nvSpPr>
          <p:cNvPr id="4" name="Slide Number Placeholder 3"/>
          <p:cNvSpPr>
            <a:spLocks noGrp="1"/>
          </p:cNvSpPr>
          <p:nvPr>
            <p:ph type="sldNum" sz="quarter" idx="5"/>
          </p:nvPr>
        </p:nvSpPr>
        <p:spPr/>
        <p:txBody>
          <a:bodyPr/>
          <a:lstStyle/>
          <a:p>
            <a:fld id="{D07A5774-3425-441E-8605-2426637F4BCE}" type="slidenum">
              <a:rPr lang="en-US" smtClean="0"/>
              <a:t>9</a:t>
            </a:fld>
            <a:endParaRPr lang="en-US"/>
          </a:p>
        </p:txBody>
      </p:sp>
    </p:spTree>
    <p:extLst>
      <p:ext uri="{BB962C8B-B14F-4D97-AF65-F5344CB8AC3E}">
        <p14:creationId xmlns:p14="http://schemas.microsoft.com/office/powerpoint/2010/main" val="22999886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helpful awareness campaign put together by the Centers for Disease Control that provides educational materials for providers, community members and patients. This website has helpful resources you can share in your clinics and communities. </a:t>
            </a:r>
          </a:p>
        </p:txBody>
      </p:sp>
      <p:sp>
        <p:nvSpPr>
          <p:cNvPr id="4" name="Slide Number Placeholder 3"/>
          <p:cNvSpPr>
            <a:spLocks noGrp="1"/>
          </p:cNvSpPr>
          <p:nvPr>
            <p:ph type="sldNum" sz="quarter" idx="5"/>
          </p:nvPr>
        </p:nvSpPr>
        <p:spPr/>
        <p:txBody>
          <a:bodyPr/>
          <a:lstStyle/>
          <a:p>
            <a:fld id="{D07A5774-3425-441E-8605-2426637F4BCE}" type="slidenum">
              <a:rPr lang="en-US" smtClean="0"/>
              <a:t>73</a:t>
            </a:fld>
            <a:endParaRPr lang="en-US"/>
          </a:p>
        </p:txBody>
      </p:sp>
    </p:spTree>
    <p:extLst>
      <p:ext uri="{BB962C8B-B14F-4D97-AF65-F5344CB8AC3E}">
        <p14:creationId xmlns:p14="http://schemas.microsoft.com/office/powerpoint/2010/main" val="275211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campaign from the New York health authority – NY Cures Hep. </a:t>
            </a:r>
          </a:p>
          <a:p>
            <a:r>
              <a:rPr lang="en-US" dirty="0"/>
              <a:t>This is an awareness campaign similar to the previous one, but has helpful animated videos that explain the basics of prevention and infection for lay people.</a:t>
            </a:r>
          </a:p>
          <a:p>
            <a:r>
              <a:rPr lang="en-US" dirty="0"/>
              <a:t>* I’ll show this video if I have time, and if not it is linked in my slides so you can review them later </a:t>
            </a:r>
            <a:r>
              <a:rPr lang="en-US" dirty="0">
                <a:sym typeface="Wingdings" panose="05000000000000000000" pitchFamily="2" charset="2"/>
              </a:rPr>
              <a:t> </a:t>
            </a:r>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74</a:t>
            </a:fld>
            <a:endParaRPr lang="en-US"/>
          </a:p>
        </p:txBody>
      </p:sp>
    </p:spTree>
    <p:extLst>
      <p:ext uri="{BB962C8B-B14F-4D97-AF65-F5344CB8AC3E}">
        <p14:creationId xmlns:p14="http://schemas.microsoft.com/office/powerpoint/2010/main" val="19937429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916B7-DCB2-6D37-2B43-9DEE14634A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BB5B35-440E-BDE1-E55D-886015EF0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86D9E-0DD2-BFBB-024D-FB1F2DAACC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70E659-6F6F-9E58-2653-3365A817EB0D}"/>
              </a:ext>
            </a:extLst>
          </p:cNvPr>
          <p:cNvSpPr>
            <a:spLocks noGrp="1"/>
          </p:cNvSpPr>
          <p:nvPr>
            <p:ph type="sldNum" sz="quarter" idx="5"/>
          </p:nvPr>
        </p:nvSpPr>
        <p:spPr/>
        <p:txBody>
          <a:bodyPr/>
          <a:lstStyle/>
          <a:p>
            <a:fld id="{D07A5774-3425-441E-8605-2426637F4BCE}" type="slidenum">
              <a:rPr lang="en-US" smtClean="0"/>
              <a:t>75</a:t>
            </a:fld>
            <a:endParaRPr lang="en-US"/>
          </a:p>
        </p:txBody>
      </p:sp>
    </p:spTree>
    <p:extLst>
      <p:ext uri="{BB962C8B-B14F-4D97-AF65-F5344CB8AC3E}">
        <p14:creationId xmlns:p14="http://schemas.microsoft.com/office/powerpoint/2010/main" val="2280656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Substance use and overdose are part of a larger </a:t>
            </a:r>
            <a:r>
              <a:rPr lang="en-US" dirty="0" err="1"/>
              <a:t>syndemic</a:t>
            </a:r>
            <a:r>
              <a:rPr lang="en-US" dirty="0"/>
              <a:t> that includes HIV, HCV, and syphilis and disproportionately impacts people who use drugs. The visual on the next page highlights select examples of the ways in which infectious diseases like HCV, HIV, and syphilis interact with substance use. Hepatitis B, gonorrhea, and chlamydia also disproportionately impact people who use drugs.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Link to Toolkit: https://attcnetwork.org/wp-content/uploads/2024/08/FINAL-Integrating-Infectious-Disease-Services-into-OTPs-Guide-08.16.24.pdf. </a:t>
            </a:r>
            <a:endParaRPr lang="en-US" dirty="0"/>
          </a:p>
          <a:p>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10</a:t>
            </a:fld>
            <a:endParaRPr lang="en-US"/>
          </a:p>
        </p:txBody>
      </p:sp>
    </p:spTree>
    <p:extLst>
      <p:ext uri="{BB962C8B-B14F-4D97-AF65-F5344CB8AC3E}">
        <p14:creationId xmlns:p14="http://schemas.microsoft.com/office/powerpoint/2010/main" val="1623740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Opioids are a class of natural, semi-synthetic, and synthetic drugs that include both prescription medications and illegal drugs like heroin. Prescription medications such as oxycodone (OxyContin</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hydrocodone (Vicodin</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morphine, codeine, fentanyl, and others are mainly used for the treatment of pain. They can also help treat cough or diarrhea. However, like illegal opioids, prescription opioids can be addictive, particularly if they are misused. Opioids differ in their strength, or potency. For example, fentanyl is 50 to 100 times more potent than morphine. This means that even small doses of fentanyl can be fatal. Fentanyl can be even more dangerous when it is mixed with other drugs. This can happen without the knowledge of the person taking them.</a:t>
            </a:r>
            <a:endParaRPr lang="en-US" dirty="0"/>
          </a:p>
        </p:txBody>
      </p:sp>
      <p:sp>
        <p:nvSpPr>
          <p:cNvPr id="4" name="Slide Number Placeholder 3"/>
          <p:cNvSpPr>
            <a:spLocks noGrp="1"/>
          </p:cNvSpPr>
          <p:nvPr>
            <p:ph type="sldNum" sz="quarter" idx="5"/>
          </p:nvPr>
        </p:nvSpPr>
        <p:spPr/>
        <p:txBody>
          <a:bodyPr/>
          <a:lstStyle/>
          <a:p>
            <a:fld id="{D07A5774-3425-441E-8605-2426637F4BCE}" type="slidenum">
              <a:rPr lang="en-US" smtClean="0"/>
              <a:t>11</a:t>
            </a:fld>
            <a:endParaRPr lang="en-US"/>
          </a:p>
        </p:txBody>
      </p:sp>
    </p:spTree>
    <p:extLst>
      <p:ext uri="{BB962C8B-B14F-4D97-AF65-F5344CB8AC3E}">
        <p14:creationId xmlns:p14="http://schemas.microsoft.com/office/powerpoint/2010/main" val="3418881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B7A9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rgbClr val="604A8E"/>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65227" y="2086495"/>
            <a:ext cx="10058400" cy="1440596"/>
          </a:xfrm>
        </p:spPr>
        <p:txBody>
          <a:bodyPr anchor="t">
            <a:normAutofit/>
          </a:bodyPr>
          <a:lstStyle>
            <a:lvl1pPr algn="ctr">
              <a:lnSpc>
                <a:spcPct val="85000"/>
              </a:lnSpc>
              <a:defRPr sz="6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660967" y="4455620"/>
            <a:ext cx="5497484"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5" name="Rectangle 14">
            <a:extLst>
              <a:ext uri="{FF2B5EF4-FFF2-40B4-BE49-F238E27FC236}">
                <a16:creationId xmlns:a16="http://schemas.microsoft.com/office/drawing/2014/main" id="{5BE0BF7C-41E6-7857-B309-92FB732D61A0}"/>
              </a:ext>
            </a:extLst>
          </p:cNvPr>
          <p:cNvSpPr/>
          <p:nvPr/>
        </p:nvSpPr>
        <p:spPr>
          <a:xfrm>
            <a:off x="1" y="6400800"/>
            <a:ext cx="12192000" cy="457200"/>
          </a:xfrm>
          <a:prstGeom prst="rect">
            <a:avLst/>
          </a:prstGeom>
          <a:solidFill>
            <a:srgbClr val="0B7A9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Footer Placeholder 18">
            <a:extLst>
              <a:ext uri="{FF2B5EF4-FFF2-40B4-BE49-F238E27FC236}">
                <a16:creationId xmlns:a16="http://schemas.microsoft.com/office/drawing/2014/main" id="{2D32B54C-66A5-3284-4AE5-8AA0155C9709}"/>
              </a:ext>
            </a:extLst>
          </p:cNvPr>
          <p:cNvSpPr>
            <a:spLocks noGrp="1"/>
          </p:cNvSpPr>
          <p:nvPr>
            <p:ph type="ftr" sz="quarter" idx="3"/>
          </p:nvPr>
        </p:nvSpPr>
        <p:spPr>
          <a:xfrm>
            <a:off x="1438102" y="6383958"/>
            <a:ext cx="9185564" cy="464735"/>
          </a:xfrm>
          <a:prstGeom prst="rect">
            <a:avLst/>
          </a:prstGeom>
        </p:spPr>
        <p:txBody>
          <a:bodyPr vert="horz" lIns="91440" tIns="45720" rIns="91440" bIns="45720" rtlCol="0" anchor="t"/>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33588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0">
              <a:defRPr sz="30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800"/>
            </a:lvl1pPr>
            <a:lvl2pPr>
              <a:defRPr sz="15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2B26A1-16F3-4AD8-B521-FD82B2C76541}" type="slidenum">
              <a:rPr lang="en-US" smtClean="0"/>
              <a:t>‹#›</a:t>
            </a:fld>
            <a:endParaRPr lang="en-US"/>
          </a:p>
        </p:txBody>
      </p:sp>
    </p:spTree>
    <p:extLst>
      <p:ext uri="{BB962C8B-B14F-4D97-AF65-F5344CB8AC3E}">
        <p14:creationId xmlns:p14="http://schemas.microsoft.com/office/powerpoint/2010/main" val="1657609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1800" cap="all" spc="150" baseline="0">
                <a:solidFill>
                  <a:schemeClr val="tx2"/>
                </a:solidFill>
                <a:latin typeface="+mj-lt"/>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2B26A1-16F3-4AD8-B521-FD82B2C76541}" type="slidenum">
              <a:rPr lang="en-US" smtClean="0"/>
              <a:t>‹#›</a:t>
            </a:fld>
            <a:endParaRPr lang="en-US"/>
          </a:p>
        </p:txBody>
      </p:sp>
    </p:spTree>
    <p:extLst>
      <p:ext uri="{BB962C8B-B14F-4D97-AF65-F5344CB8AC3E}">
        <p14:creationId xmlns:p14="http://schemas.microsoft.com/office/powerpoint/2010/main" val="2742702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6"/>
            <a:ext cx="10058400" cy="1450757"/>
          </a:xfrm>
        </p:spPr>
        <p:txBody>
          <a:bodyPr>
            <a:normAutofit/>
          </a:bodyPr>
          <a:lstStyle>
            <a:lvl1pPr>
              <a:defRPr sz="3000"/>
            </a:lvl1pPr>
          </a:lstStyle>
          <a:p>
            <a:r>
              <a:rPr lang="en-US"/>
              <a:t>Click to edit Master title style</a:t>
            </a:r>
            <a:endParaRPr lang="en-US" dirty="0"/>
          </a:p>
        </p:txBody>
      </p:sp>
      <p:sp>
        <p:nvSpPr>
          <p:cNvPr id="3" name="Content Placeholder 2"/>
          <p:cNvSpPr>
            <a:spLocks noGrp="1"/>
          </p:cNvSpPr>
          <p:nvPr>
            <p:ph sz="half" idx="1"/>
          </p:nvPr>
        </p:nvSpPr>
        <p:spPr>
          <a:xfrm>
            <a:off x="1097279"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2B26A1-16F3-4AD8-B521-FD82B2C76541}" type="slidenum">
              <a:rPr lang="en-US" smtClean="0"/>
              <a:t>‹#›</a:t>
            </a:fld>
            <a:endParaRPr lang="en-US"/>
          </a:p>
        </p:txBody>
      </p:sp>
    </p:spTree>
    <p:extLst>
      <p:ext uri="{BB962C8B-B14F-4D97-AF65-F5344CB8AC3E}">
        <p14:creationId xmlns:p14="http://schemas.microsoft.com/office/powerpoint/2010/main" val="2665808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6"/>
            <a:ext cx="10058400" cy="1450757"/>
          </a:xfrm>
        </p:spPr>
        <p:txBody>
          <a:bodyPr>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1097280" y="1846054"/>
            <a:ext cx="4937760" cy="736283"/>
          </a:xfrm>
        </p:spPr>
        <p:txBody>
          <a:bodyPr lIns="91440" rIns="91440" anchor="ctr">
            <a:normAutofit/>
          </a:bodyPr>
          <a:lstStyle>
            <a:lvl1pPr marL="0" indent="0">
              <a:buNone/>
              <a:defRPr sz="1800" b="0" cap="all" baseline="0">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4"/>
            <a:ext cx="4937760" cy="736283"/>
          </a:xfrm>
        </p:spPr>
        <p:txBody>
          <a:bodyPr lIns="91440" rIns="91440" anchor="ctr">
            <a:normAutofit/>
          </a:bodyPr>
          <a:lstStyle>
            <a:lvl1pPr marL="0" indent="0">
              <a:buNone/>
              <a:defRPr sz="1800" b="0" cap="all" baseline="0">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217920" y="2582335"/>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2B26A1-16F3-4AD8-B521-FD82B2C76541}" type="slidenum">
              <a:rPr lang="en-US" smtClean="0"/>
              <a:t>‹#›</a:t>
            </a:fld>
            <a:endParaRPr lang="en-US"/>
          </a:p>
        </p:txBody>
      </p:sp>
    </p:spTree>
    <p:extLst>
      <p:ext uri="{BB962C8B-B14F-4D97-AF65-F5344CB8AC3E}">
        <p14:creationId xmlns:p14="http://schemas.microsoft.com/office/powerpoint/2010/main" val="885306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2B26A1-16F3-4AD8-B521-FD82B2C76541}" type="slidenum">
              <a:rPr lang="en-US" smtClean="0"/>
              <a:t>‹#›</a:t>
            </a:fld>
            <a:endParaRPr lang="en-US"/>
          </a:p>
        </p:txBody>
      </p:sp>
    </p:spTree>
    <p:extLst>
      <p:ext uri="{BB962C8B-B14F-4D97-AF65-F5344CB8AC3E}">
        <p14:creationId xmlns:p14="http://schemas.microsoft.com/office/powerpoint/2010/main" val="3937244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52B26A1-16F3-4AD8-B521-FD82B2C76541}" type="slidenum">
              <a:rPr lang="en-US" smtClean="0"/>
              <a:t>‹#›</a:t>
            </a:fld>
            <a:endParaRPr lang="en-US"/>
          </a:p>
        </p:txBody>
      </p:sp>
    </p:spTree>
    <p:extLst>
      <p:ext uri="{BB962C8B-B14F-4D97-AF65-F5344CB8AC3E}">
        <p14:creationId xmlns:p14="http://schemas.microsoft.com/office/powerpoint/2010/main" val="3972871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9"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0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1"/>
            <a:ext cx="3200400" cy="3379124"/>
          </a:xfrm>
        </p:spPr>
        <p:txBody>
          <a:bodyPr lIns="91440" rIns="91440">
            <a:normAutofit/>
          </a:bodyPr>
          <a:lstStyle>
            <a:lvl1pPr marL="0" indent="0">
              <a:buNone/>
              <a:defRPr sz="1125">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a:xfrm>
            <a:off x="465514" y="6459788"/>
            <a:ext cx="2618511" cy="365125"/>
          </a:xfrm>
        </p:spPr>
        <p:txBody>
          <a:bodyPr/>
          <a:lstStyle>
            <a:lvl1pPr algn="l">
              <a:defRPr/>
            </a:lvl1pPr>
          </a:lstStyle>
          <a:p>
            <a:endParaRPr lang="en-US"/>
          </a:p>
        </p:txBody>
      </p:sp>
      <p:sp>
        <p:nvSpPr>
          <p:cNvPr id="6" name="Footer Placeholder 5"/>
          <p:cNvSpPr>
            <a:spLocks noGrp="1"/>
          </p:cNvSpPr>
          <p:nvPr>
            <p:ph type="ftr" sz="quarter" idx="11"/>
          </p:nvPr>
        </p:nvSpPr>
        <p:spPr>
          <a:xfrm>
            <a:off x="4800600" y="6459788"/>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2B26A1-16F3-4AD8-B521-FD82B2C76541}" type="slidenum">
              <a:rPr lang="en-US" smtClean="0"/>
              <a:t>‹#›</a:t>
            </a:fld>
            <a:endParaRPr lang="en-US"/>
          </a:p>
        </p:txBody>
      </p:sp>
    </p:spTree>
    <p:extLst>
      <p:ext uri="{BB962C8B-B14F-4D97-AF65-F5344CB8AC3E}">
        <p14:creationId xmlns:p14="http://schemas.microsoft.com/office/powerpoint/2010/main" val="1239807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8"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0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8" y="1"/>
            <a:ext cx="12191985" cy="4915076"/>
          </a:xfrm>
          <a:blipFill>
            <a:blip r:embed="rId2"/>
            <a:stretch>
              <a:fillRect/>
            </a:stretch>
          </a:blipFill>
        </p:spPr>
        <p:txBody>
          <a:bodyPr lIns="457200" tIns="457200" anchor="t"/>
          <a:lstStyle>
            <a:lvl1pPr marL="0" indent="0">
              <a:buNone/>
              <a:defRPr sz="2400">
                <a:solidFill>
                  <a:schemeClr val="bg1"/>
                </a:solidFill>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2B26A1-16F3-4AD8-B521-FD82B2C76541}" type="slidenum">
              <a:rPr lang="en-US" smtClean="0"/>
              <a:t>‹#›</a:t>
            </a:fld>
            <a:endParaRPr lang="en-US"/>
          </a:p>
        </p:txBody>
      </p:sp>
    </p:spTree>
    <p:extLst>
      <p:ext uri="{BB962C8B-B14F-4D97-AF65-F5344CB8AC3E}">
        <p14:creationId xmlns:p14="http://schemas.microsoft.com/office/powerpoint/2010/main" val="306905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2B26A1-16F3-4AD8-B521-FD82B2C76541}" type="slidenum">
              <a:rPr lang="en-US" smtClean="0"/>
              <a:t>‹#›</a:t>
            </a:fld>
            <a:endParaRPr lang="en-US"/>
          </a:p>
        </p:txBody>
      </p:sp>
    </p:spTree>
    <p:extLst>
      <p:ext uri="{BB962C8B-B14F-4D97-AF65-F5344CB8AC3E}">
        <p14:creationId xmlns:p14="http://schemas.microsoft.com/office/powerpoint/2010/main" val="316932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4781"/>
            <a:ext cx="2628900" cy="5757421"/>
          </a:xfrm>
        </p:spPr>
        <p:txBody>
          <a:bodyPr vert="eaVert">
            <a:normAutofit/>
          </a:bodyPr>
          <a:lstStyle>
            <a:lvl1pPr>
              <a:defRPr sz="33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2" y="414780"/>
            <a:ext cx="7734300" cy="5757423"/>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2B26A1-16F3-4AD8-B521-FD82B2C76541}" type="slidenum">
              <a:rPr lang="en-US" smtClean="0"/>
              <a:t>‹#›</a:t>
            </a:fld>
            <a:endParaRPr lang="en-US"/>
          </a:p>
        </p:txBody>
      </p:sp>
    </p:spTree>
    <p:extLst>
      <p:ext uri="{BB962C8B-B14F-4D97-AF65-F5344CB8AC3E}">
        <p14:creationId xmlns:p14="http://schemas.microsoft.com/office/powerpoint/2010/main" val="181450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18">
            <a:extLst>
              <a:ext uri="{FF2B5EF4-FFF2-40B4-BE49-F238E27FC236}">
                <a16:creationId xmlns:a16="http://schemas.microsoft.com/office/drawing/2014/main" id="{3A78FA17-A4AF-D5B5-F7E7-350E185A6A91}"/>
              </a:ext>
            </a:extLst>
          </p:cNvPr>
          <p:cNvSpPr>
            <a:spLocks noGrp="1"/>
          </p:cNvSpPr>
          <p:nvPr>
            <p:ph type="ftr" sz="quarter" idx="3"/>
          </p:nvPr>
        </p:nvSpPr>
        <p:spPr>
          <a:xfrm>
            <a:off x="1438102" y="6383958"/>
            <a:ext cx="9185564" cy="464735"/>
          </a:xfrm>
          <a:prstGeom prst="rect">
            <a:avLst/>
          </a:prstGeom>
        </p:spPr>
        <p:txBody>
          <a:bodyPr vert="horz" lIns="91440" tIns="45720" rIns="91440" bIns="45720" rtlCol="0" anchor="t"/>
          <a:lstStyle>
            <a:lvl1pPr algn="ctr">
              <a:defRPr sz="1200">
                <a:solidFill>
                  <a:schemeClr val="bg1"/>
                </a:solidFill>
              </a:defRPr>
            </a:lvl1pPr>
          </a:lstStyle>
          <a:p>
            <a:endParaRPr lang="en-US"/>
          </a:p>
        </p:txBody>
      </p:sp>
    </p:spTree>
    <p:extLst>
      <p:ext uri="{BB962C8B-B14F-4D97-AF65-F5344CB8AC3E}">
        <p14:creationId xmlns:p14="http://schemas.microsoft.com/office/powerpoint/2010/main" val="3587779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9590A792-C4E8-4761-BDF1-6B8BC19D642A}"/>
              </a:ext>
            </a:extLst>
          </p:cNvPr>
          <p:cNvSpPr>
            <a:spLocks noGrp="1"/>
          </p:cNvSpPr>
          <p:nvPr>
            <p:ph sz="half" idx="2"/>
          </p:nvPr>
        </p:nvSpPr>
        <p:spPr>
          <a:xfrm>
            <a:off x="463924" y="1390883"/>
            <a:ext cx="11264152" cy="4639600"/>
          </a:xfrm>
        </p:spPr>
        <p:txBody>
          <a:bodyPr>
            <a:normAutofit/>
          </a:bodyPr>
          <a:lstStyle>
            <a:lvl1pPr>
              <a:defRPr sz="3200"/>
            </a:lvl1pPr>
            <a:lvl2pPr>
              <a:defRPr sz="2800"/>
            </a:lvl2pPr>
            <a:lvl3pPr>
              <a:defRPr sz="2400"/>
            </a:lvl3pPr>
            <a:lvl4pPr>
              <a:defRPr sz="20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70220244-44A2-4889-AC98-26102E92ECD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164"/>
          <a:stretch/>
        </p:blipFill>
        <p:spPr>
          <a:xfrm>
            <a:off x="1" y="-1"/>
            <a:ext cx="12191999" cy="1390884"/>
          </a:xfrm>
          <a:prstGeom prst="rect">
            <a:avLst/>
          </a:prstGeom>
        </p:spPr>
      </p:pic>
      <p:sp>
        <p:nvSpPr>
          <p:cNvPr id="12" name="Title 1">
            <a:extLst>
              <a:ext uri="{FF2B5EF4-FFF2-40B4-BE49-F238E27FC236}">
                <a16:creationId xmlns:a16="http://schemas.microsoft.com/office/drawing/2014/main" id="{2C02B2FC-66D0-47D9-8511-A3C6A7AD3F74}"/>
              </a:ext>
            </a:extLst>
          </p:cNvPr>
          <p:cNvSpPr>
            <a:spLocks noGrp="1"/>
          </p:cNvSpPr>
          <p:nvPr>
            <p:ph type="title"/>
          </p:nvPr>
        </p:nvSpPr>
        <p:spPr>
          <a:xfrm>
            <a:off x="463924" y="0"/>
            <a:ext cx="11558926" cy="1480930"/>
          </a:xfrm>
          <a:noFill/>
        </p:spPr>
        <p:txBody>
          <a:bodyPr>
            <a:normAutofit/>
          </a:bodyPr>
          <a:lstStyle>
            <a:lvl1pPr algn="l">
              <a:defRPr sz="3600" b="1">
                <a:solidFill>
                  <a:schemeClr val="bg1"/>
                </a:solidFill>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70D98701-0629-42F8-8371-837A4B0FBFD1}"/>
              </a:ext>
            </a:extLst>
          </p:cNvPr>
          <p:cNvSpPr>
            <a:spLocks noGrp="1"/>
          </p:cNvSpPr>
          <p:nvPr>
            <p:ph type="sldNum" sz="quarter" idx="12"/>
          </p:nvPr>
        </p:nvSpPr>
        <p:spPr>
          <a:xfrm>
            <a:off x="5907742" y="6379219"/>
            <a:ext cx="376517" cy="246752"/>
          </a:xfrm>
          <a:prstGeom prst="rect">
            <a:avLst/>
          </a:prstGeom>
        </p:spPr>
        <p:txBody>
          <a:bodyPr/>
          <a:lstStyle>
            <a:lvl1pPr algn="ctr">
              <a:defRPr sz="900">
                <a:solidFill>
                  <a:schemeClr val="accent1"/>
                </a:solidFill>
                <a:latin typeface="Arial" panose="020B0604020202020204" pitchFamily="34" charset="0"/>
                <a:cs typeface="Arial" panose="020B0604020202020204" pitchFamily="34" charset="0"/>
              </a:defRPr>
            </a:lvl1pPr>
          </a:lstStyle>
          <a:p>
            <a:fld id="{EB293D52-974B-484A-85E5-655B8E09A4B8}" type="slidenum">
              <a:rPr lang="en-US" smtClean="0"/>
              <a:pPr/>
              <a:t>‹#›</a:t>
            </a:fld>
            <a:endParaRPr lang="en-US" dirty="0"/>
          </a:p>
        </p:txBody>
      </p:sp>
      <p:pic>
        <p:nvPicPr>
          <p:cNvPr id="10" name="Picture 9" descr="Icon&#10;&#10;Description automatically generated">
            <a:extLst>
              <a:ext uri="{FF2B5EF4-FFF2-40B4-BE49-F238E27FC236}">
                <a16:creationId xmlns:a16="http://schemas.microsoft.com/office/drawing/2014/main" id="{11F2B939-1934-47EE-81ED-BF99AA9795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15374" y="6017639"/>
            <a:ext cx="333650" cy="575350"/>
          </a:xfrm>
          <a:prstGeom prst="rect">
            <a:avLst/>
          </a:prstGeom>
        </p:spPr>
      </p:pic>
      <p:sp>
        <p:nvSpPr>
          <p:cNvPr id="15" name="TextBox 14">
            <a:extLst>
              <a:ext uri="{FF2B5EF4-FFF2-40B4-BE49-F238E27FC236}">
                <a16:creationId xmlns:a16="http://schemas.microsoft.com/office/drawing/2014/main" id="{FC6C316E-A86A-4C36-9043-8B89E54A8CE2}"/>
              </a:ext>
            </a:extLst>
          </p:cNvPr>
          <p:cNvSpPr txBox="1"/>
          <p:nvPr userDrawn="1"/>
        </p:nvSpPr>
        <p:spPr>
          <a:xfrm>
            <a:off x="9205562" y="6397929"/>
            <a:ext cx="2634302" cy="215444"/>
          </a:xfrm>
          <a:prstGeom prst="rect">
            <a:avLst/>
          </a:prstGeom>
          <a:noFill/>
        </p:spPr>
        <p:txBody>
          <a:bodyPr wrap="square">
            <a:spAutoFit/>
          </a:bodyPr>
          <a:lstStyle/>
          <a:p>
            <a:pPr marR="0" algn="ctr" rtl="0"/>
            <a:r>
              <a:rPr lang="en-US" sz="1200" b="0" i="0" u="none" strike="noStrike" baseline="30000" dirty="0">
                <a:solidFill>
                  <a:srgbClr val="24408E"/>
                </a:solidFill>
                <a:latin typeface="Arial" panose="020B0604020202020204" pitchFamily="34" charset="0"/>
                <a:cs typeface="Arial" panose="020B0604020202020204" pitchFamily="34" charset="0"/>
              </a:rPr>
              <a:t>Making A Transformation (MAT) Conference 2022</a:t>
            </a:r>
            <a:endParaRPr lang="en-US" sz="1050" b="0" i="1" u="none" strike="noStrike" baseline="30000" dirty="0">
              <a:solidFill>
                <a:srgbClr val="038292"/>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6CB12E5-2533-4957-A8E9-F38C4B2E2D92}"/>
              </a:ext>
            </a:extLst>
          </p:cNvPr>
          <p:cNvSpPr txBox="1"/>
          <p:nvPr userDrawn="1"/>
        </p:nvSpPr>
        <p:spPr>
          <a:xfrm>
            <a:off x="416856" y="6348972"/>
            <a:ext cx="1904628" cy="276999"/>
          </a:xfrm>
          <a:prstGeom prst="rect">
            <a:avLst/>
          </a:prstGeom>
          <a:noFill/>
        </p:spPr>
        <p:txBody>
          <a:bodyPr wrap="square">
            <a:spAutoFit/>
          </a:bodyPr>
          <a:lstStyle/>
          <a:p>
            <a:pPr marR="0" algn="l" rtl="0"/>
            <a:r>
              <a:rPr lang="en-US" sz="1200" b="1" i="0" u="none" strike="noStrike" baseline="30000" dirty="0">
                <a:solidFill>
                  <a:schemeClr val="accent1"/>
                </a:solidFill>
                <a:latin typeface="HelveticaNeueLT Com 55 Roman" panose="020B0604020202020204" pitchFamily="34" charset="0"/>
              </a:rPr>
              <a:t>CALIFORNIA HUB AND SPOKE</a:t>
            </a:r>
            <a:endParaRPr lang="en-US" sz="1200" dirty="0">
              <a:solidFill>
                <a:schemeClr val="accent1"/>
              </a:solidFill>
            </a:endParaRPr>
          </a:p>
        </p:txBody>
      </p:sp>
      <p:cxnSp>
        <p:nvCxnSpPr>
          <p:cNvPr id="19" name="Straight Connector 18">
            <a:extLst>
              <a:ext uri="{FF2B5EF4-FFF2-40B4-BE49-F238E27FC236}">
                <a16:creationId xmlns:a16="http://schemas.microsoft.com/office/drawing/2014/main" id="{971181EA-2BF9-4677-9FB7-C1E8FA09383E}"/>
              </a:ext>
            </a:extLst>
          </p:cNvPr>
          <p:cNvCxnSpPr>
            <a:cxnSpLocks/>
          </p:cNvCxnSpPr>
          <p:nvPr userDrawn="1"/>
        </p:nvCxnSpPr>
        <p:spPr>
          <a:xfrm>
            <a:off x="463922" y="6305314"/>
            <a:ext cx="1125145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34779838"/>
      </p:ext>
    </p:extLst>
  </p:cSld>
  <p:clrMapOvr>
    <a:masterClrMapping/>
  </p:clrMapOvr>
  <p:extLst>
    <p:ext uri="{DCECCB84-F9BA-43D5-87BE-67443E8EF086}">
      <p15:sldGuideLst xmlns:p15="http://schemas.microsoft.com/office/powerpoint/2012/main">
        <p15:guide id="1" pos="37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8">
            <a:extLst>
              <a:ext uri="{FF2B5EF4-FFF2-40B4-BE49-F238E27FC236}">
                <a16:creationId xmlns:a16="http://schemas.microsoft.com/office/drawing/2014/main" id="{19BC7D71-EFBE-FF3C-CD08-A28D9FA01228}"/>
              </a:ext>
            </a:extLst>
          </p:cNvPr>
          <p:cNvSpPr>
            <a:spLocks noGrp="1"/>
          </p:cNvSpPr>
          <p:nvPr>
            <p:ph type="ftr" sz="quarter" idx="3"/>
          </p:nvPr>
        </p:nvSpPr>
        <p:spPr>
          <a:xfrm>
            <a:off x="1438102" y="6383958"/>
            <a:ext cx="9185564" cy="464735"/>
          </a:xfrm>
          <a:prstGeom prst="rect">
            <a:avLst/>
          </a:prstGeom>
        </p:spPr>
        <p:txBody>
          <a:bodyPr vert="horz" lIns="91440" tIns="45720" rIns="91440" bIns="45720" rtlCol="0" anchor="t"/>
          <a:lstStyle>
            <a:lvl1pPr algn="ctr">
              <a:defRPr sz="1200">
                <a:solidFill>
                  <a:schemeClr val="bg1"/>
                </a:solidFill>
              </a:defRPr>
            </a:lvl1pPr>
          </a:lstStyle>
          <a:p>
            <a:endParaRPr lang="en-US"/>
          </a:p>
        </p:txBody>
      </p:sp>
    </p:spTree>
    <p:extLst>
      <p:ext uri="{BB962C8B-B14F-4D97-AF65-F5344CB8AC3E}">
        <p14:creationId xmlns:p14="http://schemas.microsoft.com/office/powerpoint/2010/main" val="3986098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8">
            <a:extLst>
              <a:ext uri="{FF2B5EF4-FFF2-40B4-BE49-F238E27FC236}">
                <a16:creationId xmlns:a16="http://schemas.microsoft.com/office/drawing/2014/main" id="{5774EFC4-F334-DACE-E03C-E1FA8A872350}"/>
              </a:ext>
            </a:extLst>
          </p:cNvPr>
          <p:cNvSpPr>
            <a:spLocks noGrp="1"/>
          </p:cNvSpPr>
          <p:nvPr>
            <p:ph type="ftr" sz="quarter" idx="10"/>
          </p:nvPr>
        </p:nvSpPr>
        <p:spPr>
          <a:xfrm>
            <a:off x="1438102" y="6383958"/>
            <a:ext cx="9185564" cy="464735"/>
          </a:xfrm>
          <a:prstGeom prst="rect">
            <a:avLst/>
          </a:prstGeom>
        </p:spPr>
        <p:txBody>
          <a:bodyPr vert="horz" lIns="91440" tIns="45720" rIns="91440" bIns="45720" rtlCol="0" anchor="t"/>
          <a:lstStyle>
            <a:lvl1pPr algn="ctr">
              <a:defRPr sz="1200">
                <a:solidFill>
                  <a:schemeClr val="bg1"/>
                </a:solidFill>
              </a:defRPr>
            </a:lvl1pPr>
          </a:lstStyle>
          <a:p>
            <a:endParaRPr lang="en-US"/>
          </a:p>
        </p:txBody>
      </p:sp>
    </p:spTree>
    <p:extLst>
      <p:ext uri="{BB962C8B-B14F-4D97-AF65-F5344CB8AC3E}">
        <p14:creationId xmlns:p14="http://schemas.microsoft.com/office/powerpoint/2010/main" val="1171629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Footer Placeholder 18">
            <a:extLst>
              <a:ext uri="{FF2B5EF4-FFF2-40B4-BE49-F238E27FC236}">
                <a16:creationId xmlns:a16="http://schemas.microsoft.com/office/drawing/2014/main" id="{F2A0DC4A-AEFB-B8CD-7F49-B3EBF6189D56}"/>
              </a:ext>
            </a:extLst>
          </p:cNvPr>
          <p:cNvSpPr>
            <a:spLocks noGrp="1"/>
          </p:cNvSpPr>
          <p:nvPr>
            <p:ph type="ftr" sz="quarter" idx="3"/>
          </p:nvPr>
        </p:nvSpPr>
        <p:spPr>
          <a:xfrm>
            <a:off x="1438102" y="6383958"/>
            <a:ext cx="9185564" cy="464735"/>
          </a:xfrm>
          <a:prstGeom prst="rect">
            <a:avLst/>
          </a:prstGeom>
        </p:spPr>
        <p:txBody>
          <a:bodyPr vert="horz" lIns="91440" tIns="45720" rIns="91440" bIns="45720" rtlCol="0" anchor="t"/>
          <a:lstStyle>
            <a:lvl1pPr algn="ctr">
              <a:defRPr sz="1200">
                <a:solidFill>
                  <a:schemeClr val="bg1"/>
                </a:solidFill>
              </a:defRPr>
            </a:lvl1pPr>
          </a:lstStyle>
          <a:p>
            <a:endParaRPr lang="en-US"/>
          </a:p>
        </p:txBody>
      </p:sp>
    </p:spTree>
    <p:extLst>
      <p:ext uri="{BB962C8B-B14F-4D97-AF65-F5344CB8AC3E}">
        <p14:creationId xmlns:p14="http://schemas.microsoft.com/office/powerpoint/2010/main" val="3384403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0946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00656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2943" y="894522"/>
            <a:ext cx="11423654" cy="795588"/>
          </a:xfrm>
        </p:spPr>
        <p:txBody>
          <a:bodyPr/>
          <a:lstStyle>
            <a:lvl1pPr>
              <a:defRPr>
                <a:solidFill>
                  <a:srgbClr val="8B8E90"/>
                </a:solidFill>
              </a:defRPr>
            </a:lvl1pPr>
          </a:lstStyle>
          <a:p>
            <a:r>
              <a:rPr lang="en-US" dirty="0"/>
              <a:t>About the Nevada Opioid Center of Excellence (NOCE)</a:t>
            </a:r>
          </a:p>
        </p:txBody>
      </p:sp>
      <p:sp>
        <p:nvSpPr>
          <p:cNvPr id="7" name="Content Placeholder 6"/>
          <p:cNvSpPr>
            <a:spLocks noGrp="1"/>
          </p:cNvSpPr>
          <p:nvPr>
            <p:ph sz="quarter" idx="10" hasCustomPrompt="1"/>
          </p:nvPr>
        </p:nvSpPr>
        <p:spPr>
          <a:xfrm>
            <a:off x="332943" y="2146851"/>
            <a:ext cx="11423654" cy="3190003"/>
          </a:xfrm>
        </p:spPr>
        <p:txBody>
          <a:bodyPr/>
          <a:lstStyle>
            <a:lvl1pPr marL="0" indent="0">
              <a:buNone/>
              <a:defRPr>
                <a:solidFill>
                  <a:srgbClr val="0A2040"/>
                </a:solidFill>
              </a:defRPr>
            </a:lvl1pPr>
            <a:lvl2pPr>
              <a:defRPr>
                <a:solidFill>
                  <a:srgbClr val="FFB55D"/>
                </a:solidFill>
              </a:defRPr>
            </a:lvl2pPr>
            <a:lvl3pPr>
              <a:defRPr>
                <a:solidFill>
                  <a:srgbClr val="0A2040"/>
                </a:solidFill>
              </a:defRPr>
            </a:lvl3pPr>
            <a:lvl4pPr>
              <a:defRPr>
                <a:solidFill>
                  <a:schemeClr val="tx1"/>
                </a:solidFill>
              </a:defRPr>
            </a:lvl4pPr>
            <a:lvl5pPr>
              <a:defRPr>
                <a:solidFill>
                  <a:schemeClr val="tx1"/>
                </a:solidFill>
              </a:defRPr>
            </a:lvl5pPr>
          </a:lstStyle>
          <a:p>
            <a:r>
              <a:rPr lang="en-US" dirty="0">
                <a:effectLst/>
                <a:latin typeface="Helvetica Neue" panose="02000503000000020004" pitchFamily="2" charset="0"/>
              </a:rPr>
              <a:t>The purpose of the Nevada Opioid Center of Excellence (NOCE) is to develop and disseminate evidence-based and research informed training and offer technical assistance to address opioid use, misuse, abuse and overdose effecting Nevada communities.</a:t>
            </a:r>
          </a:p>
        </p:txBody>
      </p:sp>
    </p:spTree>
    <p:custDataLst>
      <p:tags r:id="rId1"/>
    </p:custDataLst>
    <p:extLst>
      <p:ext uri="{BB962C8B-B14F-4D97-AF65-F5344CB8AC3E}">
        <p14:creationId xmlns:p14="http://schemas.microsoft.com/office/powerpoint/2010/main" val="1039414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1800" cap="all" spc="150" baseline="0">
                <a:solidFill>
                  <a:schemeClr val="tx2"/>
                </a:solidFill>
                <a:latin typeface="+mj-lt"/>
              </a:defRPr>
            </a:lvl1pPr>
            <a:lvl2pPr marL="342892" indent="0" algn="ctr">
              <a:buNone/>
              <a:defRPr sz="1800"/>
            </a:lvl2pPr>
            <a:lvl3pPr marL="685783" indent="0" algn="ctr">
              <a:buNone/>
              <a:defRPr sz="1800"/>
            </a:lvl3pPr>
            <a:lvl4pPr marL="1028675" indent="0" algn="ctr">
              <a:buNone/>
              <a:defRPr sz="1500"/>
            </a:lvl4pPr>
            <a:lvl5pPr marL="1371566" indent="0" algn="ctr">
              <a:buNone/>
              <a:defRPr sz="1500"/>
            </a:lvl5pPr>
            <a:lvl6pPr marL="1714457" indent="0" algn="ctr">
              <a:buNone/>
              <a:defRPr sz="1500"/>
            </a:lvl6pPr>
            <a:lvl7pPr marL="2057348" indent="0" algn="ctr">
              <a:buNone/>
              <a:defRPr sz="1500"/>
            </a:lvl7pPr>
            <a:lvl8pPr marL="2400240" indent="0" algn="ctr">
              <a:buNone/>
              <a:defRPr sz="1500"/>
            </a:lvl8pPr>
            <a:lvl9pPr marL="2743132"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2B26A1-16F3-4AD8-B521-FD82B2C76541}" type="slidenum">
              <a:rPr lang="en-US" smtClean="0"/>
              <a:t>‹#›</a:t>
            </a:fld>
            <a:endParaRPr lang="en-US"/>
          </a:p>
        </p:txBody>
      </p:sp>
    </p:spTree>
    <p:extLst>
      <p:ext uri="{BB962C8B-B14F-4D97-AF65-F5344CB8AC3E}">
        <p14:creationId xmlns:p14="http://schemas.microsoft.com/office/powerpoint/2010/main" val="81403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0B7A9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0" y="6334316"/>
            <a:ext cx="12192001" cy="65998"/>
          </a:xfrm>
          <a:prstGeom prst="rect">
            <a:avLst/>
          </a:prstGeom>
          <a:solidFill>
            <a:srgbClr val="604A8E"/>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66800" y="457686"/>
            <a:ext cx="10058400" cy="109390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descr="A black and white sign with white text&#10;&#10;Description automatically generated">
            <a:extLst>
              <a:ext uri="{FF2B5EF4-FFF2-40B4-BE49-F238E27FC236}">
                <a16:creationId xmlns:a16="http://schemas.microsoft.com/office/drawing/2014/main" id="{0E2502EA-729C-393C-D597-3421992019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04220" y="2992944"/>
            <a:ext cx="2783560" cy="872111"/>
          </a:xfrm>
          <a:prstGeom prst="rect">
            <a:avLst/>
          </a:prstGeom>
        </p:spPr>
      </p:pic>
      <p:sp>
        <p:nvSpPr>
          <p:cNvPr id="19" name="Footer Placeholder 18">
            <a:extLst>
              <a:ext uri="{FF2B5EF4-FFF2-40B4-BE49-F238E27FC236}">
                <a16:creationId xmlns:a16="http://schemas.microsoft.com/office/drawing/2014/main" id="{86AB2C5B-BCA8-328D-7536-47EC7FA44855}"/>
              </a:ext>
            </a:extLst>
          </p:cNvPr>
          <p:cNvSpPr>
            <a:spLocks noGrp="1"/>
          </p:cNvSpPr>
          <p:nvPr>
            <p:ph type="ftr" sz="quarter" idx="3"/>
          </p:nvPr>
        </p:nvSpPr>
        <p:spPr>
          <a:xfrm>
            <a:off x="1438102" y="6383958"/>
            <a:ext cx="9185564" cy="464735"/>
          </a:xfrm>
          <a:prstGeom prst="rect">
            <a:avLst/>
          </a:prstGeom>
        </p:spPr>
        <p:txBody>
          <a:bodyPr vert="horz" lIns="91440" tIns="45720" rIns="91440" bIns="45720" rtlCol="0" anchor="t"/>
          <a:lstStyle>
            <a:lvl1pPr algn="ctr">
              <a:defRPr sz="1200">
                <a:solidFill>
                  <a:schemeClr val="bg1"/>
                </a:solidFill>
              </a:defRPr>
            </a:lvl1pPr>
          </a:lstStyle>
          <a:p>
            <a:endParaRPr lang="en-US"/>
          </a:p>
        </p:txBody>
      </p:sp>
    </p:spTree>
    <p:extLst>
      <p:ext uri="{BB962C8B-B14F-4D97-AF65-F5344CB8AC3E}">
        <p14:creationId xmlns:p14="http://schemas.microsoft.com/office/powerpoint/2010/main" val="15388184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81" r:id="rId7"/>
    <p:sldLayoutId id="2147483682" r:id="rId8"/>
  </p:sldLayoutIdLst>
  <p:hf hdr="0" ftr="0" dt="0"/>
  <p:txStyles>
    <p:titleStyle>
      <a:lvl1pPr algn="ctr" defTabSz="914400" rtl="0" eaLnBrk="1" latinLnBrk="0" hangingPunct="1">
        <a:lnSpc>
          <a:spcPct val="85000"/>
        </a:lnSpc>
        <a:spcBef>
          <a:spcPct val="0"/>
        </a:spcBef>
        <a:buNone/>
        <a:defRPr sz="4800" kern="1200" spc="-50" baseline="0">
          <a:solidFill>
            <a:schemeClr val="accent2"/>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accent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accent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accent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accent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accent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2" y="6334319"/>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6"/>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5"/>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3" y="6459788"/>
            <a:ext cx="2472271" cy="365125"/>
          </a:xfrm>
          <a:prstGeom prst="rect">
            <a:avLst/>
          </a:prstGeom>
        </p:spPr>
        <p:txBody>
          <a:bodyPr vert="horz" lIns="91440" tIns="45720" rIns="91440" bIns="45720" rtlCol="0" anchor="ctr"/>
          <a:lstStyle>
            <a:lvl1pPr algn="l">
              <a:defRPr sz="675">
                <a:solidFill>
                  <a:srgbClr val="FFFFFF"/>
                </a:solidFill>
              </a:defRPr>
            </a:lvl1pPr>
          </a:lstStyle>
          <a:p>
            <a:endParaRPr lang="en-US"/>
          </a:p>
        </p:txBody>
      </p:sp>
      <p:sp>
        <p:nvSpPr>
          <p:cNvPr id="5" name="Footer Placeholder 4"/>
          <p:cNvSpPr>
            <a:spLocks noGrp="1"/>
          </p:cNvSpPr>
          <p:nvPr>
            <p:ph type="ftr" sz="quarter" idx="3"/>
          </p:nvPr>
        </p:nvSpPr>
        <p:spPr>
          <a:xfrm>
            <a:off x="3686187" y="6459788"/>
            <a:ext cx="4822804"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1" y="6459788"/>
            <a:ext cx="1312025" cy="365125"/>
          </a:xfrm>
          <a:prstGeom prst="rect">
            <a:avLst/>
          </a:prstGeom>
        </p:spPr>
        <p:txBody>
          <a:bodyPr vert="horz" lIns="91440" tIns="45720" rIns="91440" bIns="45720" rtlCol="0" anchor="ctr"/>
          <a:lstStyle>
            <a:lvl1pPr algn="r">
              <a:defRPr sz="788">
                <a:solidFill>
                  <a:srgbClr val="FFFFFF"/>
                </a:solidFill>
              </a:defRPr>
            </a:lvl1pPr>
          </a:lstStyle>
          <a:p>
            <a:fld id="{152B26A1-16F3-4AD8-B521-FD82B2C76541}" type="slidenum">
              <a:rPr lang="en-US" smtClean="0"/>
              <a:t>‹#›</a:t>
            </a:fld>
            <a:endParaRPr lang="en-US"/>
          </a:p>
        </p:txBody>
      </p:sp>
    </p:spTree>
    <p:extLst>
      <p:ext uri="{BB962C8B-B14F-4D97-AF65-F5344CB8AC3E}">
        <p14:creationId xmlns:p14="http://schemas.microsoft.com/office/powerpoint/2010/main" val="46727837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dt="0"/>
  <p:txStyles>
    <p:titleStyle>
      <a:lvl1pPr algn="l" defTabSz="685783" rtl="0" eaLnBrk="1" latinLnBrk="0" hangingPunct="1">
        <a:lnSpc>
          <a:spcPct val="85000"/>
        </a:lnSpc>
        <a:spcBef>
          <a:spcPct val="0"/>
        </a:spcBef>
        <a:buNone/>
        <a:defRPr sz="3600" kern="1200" spc="-38" baseline="0">
          <a:solidFill>
            <a:schemeClr val="tx1">
              <a:lumMod val="75000"/>
              <a:lumOff val="25000"/>
            </a:schemeClr>
          </a:solidFill>
          <a:latin typeface="Trebuchet MS" panose="020B0603020202020204" pitchFamily="34" charset="0"/>
          <a:ea typeface="+mj-ea"/>
          <a:cs typeface="+mj-cs"/>
        </a:defRPr>
      </a:lvl1pPr>
    </p:titleStyle>
    <p:bodyStyle>
      <a:lvl1pPr marL="68579" indent="-68579" algn="l" defTabSz="685783"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kern="1200">
          <a:solidFill>
            <a:schemeClr val="tx1">
              <a:lumMod val="75000"/>
              <a:lumOff val="25000"/>
            </a:schemeClr>
          </a:solidFill>
          <a:latin typeface="Trebuchet MS" panose="020B0603020202020204" pitchFamily="34" charset="0"/>
          <a:ea typeface="+mn-ea"/>
          <a:cs typeface="+mn-cs"/>
        </a:defRPr>
      </a:lvl1pPr>
      <a:lvl2pPr marL="288029" indent="-137156" algn="l" defTabSz="685783" rtl="0" eaLnBrk="1" latinLnBrk="0" hangingPunct="1">
        <a:lnSpc>
          <a:spcPct val="90000"/>
        </a:lnSpc>
        <a:spcBef>
          <a:spcPts val="150"/>
        </a:spcBef>
        <a:spcAft>
          <a:spcPts val="300"/>
        </a:spcAft>
        <a:buClr>
          <a:schemeClr val="accent1"/>
        </a:buClr>
        <a:buFont typeface="Calibri" pitchFamily="34" charset="0"/>
        <a:buChar char="◦"/>
        <a:defRPr sz="1800" kern="1200">
          <a:solidFill>
            <a:schemeClr val="tx1">
              <a:lumMod val="75000"/>
              <a:lumOff val="25000"/>
            </a:schemeClr>
          </a:solidFill>
          <a:latin typeface="Trebuchet MS" panose="020B0603020202020204" pitchFamily="34" charset="0"/>
          <a:ea typeface="+mn-ea"/>
          <a:cs typeface="+mn-cs"/>
        </a:defRPr>
      </a:lvl2pPr>
      <a:lvl3pPr marL="425186" indent="-137156" algn="l" defTabSz="685783"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Trebuchet MS" panose="020B0603020202020204" pitchFamily="34" charset="0"/>
          <a:ea typeface="+mn-ea"/>
          <a:cs typeface="+mn-cs"/>
        </a:defRPr>
      </a:lvl3pPr>
      <a:lvl4pPr marL="562342" indent="-137156" algn="l" defTabSz="685783"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Trebuchet MS" panose="020B0603020202020204" pitchFamily="34" charset="0"/>
          <a:ea typeface="+mn-ea"/>
          <a:cs typeface="+mn-cs"/>
        </a:defRPr>
      </a:lvl4pPr>
      <a:lvl5pPr marL="699499" indent="-137156" algn="l" defTabSz="685783"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Trebuchet MS" panose="020B0603020202020204" pitchFamily="34" charset="0"/>
          <a:ea typeface="+mn-ea"/>
          <a:cs typeface="+mn-cs"/>
        </a:defRPr>
      </a:lvl5pPr>
      <a:lvl6pPr marL="824980" indent="-17144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4976" indent="-17144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4972" indent="-17144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4969" indent="-17144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samhsa.gov/substance-use/treatment/statutes-regulations-guidelines"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leg.state.nv.us/App/InterimCommittee/REL/Document/20894" TargetMode="External"/><Relationship Id="rId2" Type="http://schemas.openxmlformats.org/officeDocument/2006/relationships/hyperlink" Target="https://www.southernnevadahealthdistrict.org/hepatitis-awareness/" TargetMode="External"/><Relationship Id="rId1" Type="http://schemas.openxmlformats.org/officeDocument/2006/relationships/slideLayout" Target="../slideLayouts/slideLayout2.xml"/><Relationship Id="rId4" Type="http://schemas.openxmlformats.org/officeDocument/2006/relationships/hyperlink" Target="https://www.dpbh.nv.gov/siteassets/programs/hepatitis/dta/training/nvhepatitisresourcedirectory.pdf"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stophepatitisc.com/for-professionals/education/" TargetMode="External"/><Relationship Id="rId7" Type="http://schemas.openxmlformats.org/officeDocument/2006/relationships/hyperlink" Target="https://mtplainsattc.org/sud-keys/"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https://www.hcvguidelines.org/" TargetMode="External"/><Relationship Id="rId5" Type="http://schemas.openxmlformats.org/officeDocument/2006/relationships/hyperlink" Target="https://www.cdc.gov/hepatitis-c/public-resources/index.html" TargetMode="External"/><Relationship Id="rId4" Type="http://schemas.openxmlformats.org/officeDocument/2006/relationships/hyperlink" Target="https://www.cdc.gov/hepatitis-c/hcp/resources/index.html"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hyperlink" Target="https://www.cdc.gov/hepatitis-c/public-resources/?CDC_AAref_Val=https://www.cdc.gov/knowmorehepatitis/materials.htm"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hyperlink" Target="https://www.health.ny.gov/diseases/communicable/hepatitis/hepatitis_c/nycures/videos_to_share.htm" TargetMode="External"/><Relationship Id="rId5" Type="http://schemas.openxmlformats.org/officeDocument/2006/relationships/image" Target="../media/image31.png"/><Relationship Id="rId4" Type="http://schemas.openxmlformats.org/officeDocument/2006/relationships/hyperlink" Target="https://www.youtube.com/watch?v=SRgeA8Qw03E"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mailto:brutkowski@mednet.ucla.edu"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attcnetwork.org/wp-content/uploads/2024/08/FINAL-Integrating-Infectious-Disease-Services-into-OTPs-Guide-08.16.24.pdf"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6546-AEFC-79A0-0590-59233E1E25E9}"/>
              </a:ext>
            </a:extLst>
          </p:cNvPr>
          <p:cNvSpPr>
            <a:spLocks noGrp="1"/>
          </p:cNvSpPr>
          <p:nvPr>
            <p:ph type="ctrTitle"/>
          </p:nvPr>
        </p:nvSpPr>
        <p:spPr>
          <a:xfrm>
            <a:off x="301487" y="1259380"/>
            <a:ext cx="11589026" cy="2663263"/>
          </a:xfrm>
        </p:spPr>
        <p:txBody>
          <a:bodyPr>
            <a:normAutofit/>
          </a:bodyPr>
          <a:lstStyle/>
          <a:p>
            <a:r>
              <a:rPr lang="en-US" sz="4800" dirty="0">
                <a:solidFill>
                  <a:schemeClr val="tx1"/>
                </a:solidFill>
              </a:rPr>
              <a:t>Identifying, Addressing, and Treating the</a:t>
            </a:r>
            <a:br>
              <a:rPr lang="en-US" sz="4800" dirty="0">
                <a:solidFill>
                  <a:schemeClr val="tx1"/>
                </a:solidFill>
              </a:rPr>
            </a:br>
            <a:r>
              <a:rPr lang="en-US" sz="4800" dirty="0">
                <a:solidFill>
                  <a:schemeClr val="tx1"/>
                </a:solidFill>
              </a:rPr>
              <a:t>Dual Epidemics of Hepatitis C Virus</a:t>
            </a:r>
            <a:br>
              <a:rPr lang="en-US" sz="4800" dirty="0">
                <a:solidFill>
                  <a:schemeClr val="tx1"/>
                </a:solidFill>
              </a:rPr>
            </a:br>
            <a:r>
              <a:rPr lang="en-US" sz="4800" dirty="0">
                <a:solidFill>
                  <a:schemeClr val="tx1"/>
                </a:solidFill>
              </a:rPr>
              <a:t>and Opioid Use Disorder</a:t>
            </a:r>
            <a:endParaRPr lang="en-US" sz="4800" dirty="0"/>
          </a:p>
        </p:txBody>
      </p:sp>
      <p:sp>
        <p:nvSpPr>
          <p:cNvPr id="3" name="Subtitle 2">
            <a:extLst>
              <a:ext uri="{FF2B5EF4-FFF2-40B4-BE49-F238E27FC236}">
                <a16:creationId xmlns:a16="http://schemas.microsoft.com/office/drawing/2014/main" id="{FF60A7DA-49DB-FA91-59EC-662E3E32ED5A}"/>
              </a:ext>
            </a:extLst>
          </p:cNvPr>
          <p:cNvSpPr>
            <a:spLocks noGrp="1"/>
          </p:cNvSpPr>
          <p:nvPr>
            <p:ph type="subTitle" idx="1"/>
          </p:nvPr>
        </p:nvSpPr>
        <p:spPr>
          <a:xfrm>
            <a:off x="598516" y="4455619"/>
            <a:ext cx="10654370" cy="1772185"/>
          </a:xfrm>
        </p:spPr>
        <p:txBody>
          <a:bodyPr>
            <a:normAutofit lnSpcReduction="10000"/>
          </a:bodyPr>
          <a:lstStyle/>
          <a:p>
            <a:pPr>
              <a:lnSpc>
                <a:spcPct val="100000"/>
              </a:lnSpc>
            </a:pPr>
            <a:r>
              <a:rPr lang="en-US" cap="none" spc="0" dirty="0">
                <a:solidFill>
                  <a:schemeClr val="accent4"/>
                </a:solidFill>
              </a:rPr>
              <a:t>Beth A. Rutkowski, MPH</a:t>
            </a:r>
          </a:p>
          <a:p>
            <a:pPr>
              <a:lnSpc>
                <a:spcPct val="100000"/>
              </a:lnSpc>
            </a:pPr>
            <a:r>
              <a:rPr lang="en-US" cap="none" spc="0" dirty="0">
                <a:solidFill>
                  <a:schemeClr val="accent4"/>
                </a:solidFill>
              </a:rPr>
              <a:t>UCLA Integrated Substance Use and Addiction Programs | Pacific Southwest Addiction Technology Transfer Center |Region 9 Opioid Response Network</a:t>
            </a:r>
          </a:p>
          <a:p>
            <a:pPr>
              <a:lnSpc>
                <a:spcPct val="100000"/>
              </a:lnSpc>
            </a:pPr>
            <a:r>
              <a:rPr lang="en-US" cap="none" spc="0" dirty="0">
                <a:solidFill>
                  <a:schemeClr val="accent4"/>
                </a:solidFill>
              </a:rPr>
              <a:t>December 8, 2025</a:t>
            </a:r>
          </a:p>
        </p:txBody>
      </p:sp>
    </p:spTree>
    <p:extLst>
      <p:ext uri="{BB962C8B-B14F-4D97-AF65-F5344CB8AC3E}">
        <p14:creationId xmlns:p14="http://schemas.microsoft.com/office/powerpoint/2010/main" val="2530370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D3784-62C3-D3F7-2CD1-145226BB6287}"/>
              </a:ext>
            </a:extLst>
          </p:cNvPr>
          <p:cNvSpPr>
            <a:spLocks noGrp="1"/>
          </p:cNvSpPr>
          <p:nvPr>
            <p:ph type="title"/>
          </p:nvPr>
        </p:nvSpPr>
        <p:spPr/>
        <p:txBody>
          <a:bodyPr>
            <a:normAutofit fontScale="90000"/>
          </a:bodyPr>
          <a:lstStyle/>
          <a:p>
            <a:r>
              <a:rPr lang="en-US" dirty="0"/>
              <a:t>The Syndemic of Substance Use,</a:t>
            </a:r>
            <a:br>
              <a:rPr lang="en-US" dirty="0"/>
            </a:br>
            <a:r>
              <a:rPr lang="en-US" dirty="0"/>
              <a:t>HIV, HCV, and Syphilis</a:t>
            </a:r>
          </a:p>
        </p:txBody>
      </p:sp>
      <p:sp>
        <p:nvSpPr>
          <p:cNvPr id="3" name="Content Placeholder 2">
            <a:extLst>
              <a:ext uri="{FF2B5EF4-FFF2-40B4-BE49-F238E27FC236}">
                <a16:creationId xmlns:a16="http://schemas.microsoft.com/office/drawing/2014/main" id="{D12973F9-87EB-3CB9-7431-37E3A9A2D92C}"/>
              </a:ext>
            </a:extLst>
          </p:cNvPr>
          <p:cNvSpPr>
            <a:spLocks noGrp="1"/>
          </p:cNvSpPr>
          <p:nvPr>
            <p:ph idx="1"/>
          </p:nvPr>
        </p:nvSpPr>
        <p:spPr/>
        <p:txBody>
          <a:bodyPr/>
          <a:lstStyle/>
          <a:p>
            <a:r>
              <a:rPr lang="en-US" b="1" i="1" dirty="0">
                <a:solidFill>
                  <a:srgbClr val="002060"/>
                </a:solidFill>
              </a:rPr>
              <a:t>Syndemics</a:t>
            </a:r>
            <a:r>
              <a:rPr lang="en-US" dirty="0">
                <a:solidFill>
                  <a:srgbClr val="002060"/>
                </a:solidFill>
              </a:rPr>
              <a:t> occur when two or more diseases or health conditions cluster and interact within a population leading to an excess burden of disease. Syndemics arise when:</a:t>
            </a:r>
          </a:p>
          <a:p>
            <a:r>
              <a:rPr lang="en-US" dirty="0"/>
              <a:t>1. Two (or more) diseases or health conditions cluster and interact within a population.</a:t>
            </a:r>
          </a:p>
          <a:p>
            <a:r>
              <a:rPr lang="en-US" dirty="0"/>
              <a:t>2. Social and structural factors allow for diseases or health conditions to cluster; and </a:t>
            </a:r>
          </a:p>
          <a:p>
            <a:r>
              <a:rPr lang="en-US" dirty="0"/>
              <a:t>3. The clustering of disease or health conditions results in disease interaction, either biological or social or behavioral, leading to an excess burden of disease</a:t>
            </a:r>
          </a:p>
        </p:txBody>
      </p:sp>
      <p:sp>
        <p:nvSpPr>
          <p:cNvPr id="6" name="TextBox 5">
            <a:extLst>
              <a:ext uri="{FF2B5EF4-FFF2-40B4-BE49-F238E27FC236}">
                <a16:creationId xmlns:a16="http://schemas.microsoft.com/office/drawing/2014/main" id="{DC8F1283-AC46-0A83-A997-C4E2BF0F453A}"/>
              </a:ext>
            </a:extLst>
          </p:cNvPr>
          <p:cNvSpPr txBox="1"/>
          <p:nvPr/>
        </p:nvSpPr>
        <p:spPr>
          <a:xfrm>
            <a:off x="576649" y="5865341"/>
            <a:ext cx="2529016" cy="369332"/>
          </a:xfrm>
          <a:prstGeom prst="rect">
            <a:avLst/>
          </a:prstGeom>
          <a:noFill/>
        </p:spPr>
        <p:txBody>
          <a:bodyPr wrap="square" rtlCol="0">
            <a:spAutoFit/>
          </a:bodyPr>
          <a:lstStyle/>
          <a:p>
            <a:r>
              <a:rPr lang="en-US" i="1" dirty="0"/>
              <a:t>**Refer to Handouts</a:t>
            </a:r>
          </a:p>
        </p:txBody>
      </p:sp>
      <p:sp>
        <p:nvSpPr>
          <p:cNvPr id="4" name="Footer Placeholder 3">
            <a:extLst>
              <a:ext uri="{FF2B5EF4-FFF2-40B4-BE49-F238E27FC236}">
                <a16:creationId xmlns:a16="http://schemas.microsoft.com/office/drawing/2014/main" id="{BC1FA31D-C823-01E3-B375-948A781F56BF}"/>
              </a:ext>
            </a:extLst>
          </p:cNvPr>
          <p:cNvSpPr>
            <a:spLocks noGrp="1"/>
          </p:cNvSpPr>
          <p:nvPr>
            <p:ph type="ftr" sz="quarter" idx="3"/>
          </p:nvPr>
        </p:nvSpPr>
        <p:spPr/>
        <p:txBody>
          <a:bodyPr/>
          <a:lstStyle/>
          <a:p>
            <a:r>
              <a:rPr lang="en-US"/>
              <a:t>SOURCE: ORN, 2024</a:t>
            </a:r>
          </a:p>
        </p:txBody>
      </p:sp>
      <p:sp>
        <p:nvSpPr>
          <p:cNvPr id="5" name="Slide Number Placeholder 3">
            <a:extLst>
              <a:ext uri="{FF2B5EF4-FFF2-40B4-BE49-F238E27FC236}">
                <a16:creationId xmlns:a16="http://schemas.microsoft.com/office/drawing/2014/main" id="{1C3FB0BE-3FB5-F8BF-8ABC-C6F6710344A6}"/>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10</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3570570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E3A22C-7C5B-2EF0-9E68-ED92F0B2646A}"/>
              </a:ext>
            </a:extLst>
          </p:cNvPr>
          <p:cNvSpPr>
            <a:spLocks noGrp="1"/>
          </p:cNvSpPr>
          <p:nvPr>
            <p:ph type="title"/>
          </p:nvPr>
        </p:nvSpPr>
        <p:spPr/>
        <p:txBody>
          <a:bodyPr/>
          <a:lstStyle/>
          <a:p>
            <a:r>
              <a:rPr lang="en-US" dirty="0"/>
              <a:t>What are Opioids?</a:t>
            </a:r>
          </a:p>
        </p:txBody>
      </p:sp>
      <p:sp>
        <p:nvSpPr>
          <p:cNvPr id="5" name="Content Placeholder 4">
            <a:extLst>
              <a:ext uri="{FF2B5EF4-FFF2-40B4-BE49-F238E27FC236}">
                <a16:creationId xmlns:a16="http://schemas.microsoft.com/office/drawing/2014/main" id="{2CCA987F-32CE-888D-B5B4-A86A5ED2BDAC}"/>
              </a:ext>
            </a:extLst>
          </p:cNvPr>
          <p:cNvSpPr>
            <a:spLocks noGrp="1"/>
          </p:cNvSpPr>
          <p:nvPr>
            <p:ph idx="1"/>
          </p:nvPr>
        </p:nvSpPr>
        <p:spPr/>
        <p:txBody>
          <a:bodyPr/>
          <a:lstStyle/>
          <a:p>
            <a:pPr>
              <a:buFont typeface="Arial" panose="020B0604020202020204" pitchFamily="34" charset="0"/>
              <a:buChar char="•"/>
            </a:pPr>
            <a:r>
              <a:rPr lang="en-US" b="1" dirty="0"/>
              <a:t>  Natural opioids</a:t>
            </a:r>
            <a:r>
              <a:rPr lang="en-US" dirty="0"/>
              <a:t>, such as morphine, codeine, opium, and thebaine are made from the seed pods of the opium poppy plant.  These natural substances are also known as opiates.</a:t>
            </a:r>
          </a:p>
          <a:p>
            <a:pPr>
              <a:buFont typeface="Arial" panose="020B0604020202020204" pitchFamily="34" charset="0"/>
              <a:buChar char="•"/>
            </a:pPr>
            <a:r>
              <a:rPr lang="en-US" b="1" dirty="0"/>
              <a:t>  Semi-synthetic opioids</a:t>
            </a:r>
            <a:r>
              <a:rPr lang="en-US" dirty="0"/>
              <a:t>, such as heroin and the pain relievers oxycodone, hydrocodone, and oxymorphone, are made in laboratories by chemically processing natural opioids.</a:t>
            </a:r>
          </a:p>
          <a:p>
            <a:pPr>
              <a:buFont typeface="Arial" panose="020B0604020202020204" pitchFamily="34" charset="0"/>
              <a:buChar char="•"/>
            </a:pPr>
            <a:r>
              <a:rPr lang="en-US" b="1" dirty="0"/>
              <a:t>  Synthetic opioids,</a:t>
            </a:r>
            <a:r>
              <a:rPr lang="en-US" dirty="0"/>
              <a:t> such as fentanyl are manufactured entirely in laboratories, with no natural ingredients.</a:t>
            </a:r>
          </a:p>
          <a:p>
            <a:endParaRPr lang="en-US" dirty="0"/>
          </a:p>
        </p:txBody>
      </p:sp>
      <p:sp>
        <p:nvSpPr>
          <p:cNvPr id="2" name="Slide Number Placeholder 3">
            <a:extLst>
              <a:ext uri="{FF2B5EF4-FFF2-40B4-BE49-F238E27FC236}">
                <a16:creationId xmlns:a16="http://schemas.microsoft.com/office/drawing/2014/main" id="{E9F411CD-8246-408C-EC11-8AE866095A0E}"/>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11</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462765825"/>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3DAF3-0BD4-5304-E2E1-727F25C3C85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B7C9641-02EE-9755-9DDF-F7C0C7E24E59}"/>
              </a:ext>
            </a:extLst>
          </p:cNvPr>
          <p:cNvSpPr>
            <a:spLocks noGrp="1"/>
          </p:cNvSpPr>
          <p:nvPr>
            <p:ph type="title"/>
          </p:nvPr>
        </p:nvSpPr>
        <p:spPr/>
        <p:txBody>
          <a:bodyPr/>
          <a:lstStyle/>
          <a:p>
            <a:r>
              <a:rPr lang="en-US" dirty="0"/>
              <a:t>How Do Opioids Work?</a:t>
            </a:r>
          </a:p>
        </p:txBody>
      </p:sp>
      <p:sp>
        <p:nvSpPr>
          <p:cNvPr id="5" name="Content Placeholder 4">
            <a:extLst>
              <a:ext uri="{FF2B5EF4-FFF2-40B4-BE49-F238E27FC236}">
                <a16:creationId xmlns:a16="http://schemas.microsoft.com/office/drawing/2014/main" id="{800C0876-4BA1-C0C4-DEAD-FD73A44C1256}"/>
              </a:ext>
            </a:extLst>
          </p:cNvPr>
          <p:cNvSpPr>
            <a:spLocks noGrp="1"/>
          </p:cNvSpPr>
          <p:nvPr>
            <p:ph sz="half" idx="1"/>
          </p:nvPr>
        </p:nvSpPr>
        <p:spPr>
          <a:xfrm>
            <a:off x="354226" y="1737360"/>
            <a:ext cx="6071287" cy="4556348"/>
          </a:xfrm>
        </p:spPr>
        <p:txBody>
          <a:bodyPr>
            <a:normAutofit/>
          </a:bodyPr>
          <a:lstStyle/>
          <a:p>
            <a:pPr>
              <a:buFont typeface="Arial" panose="020B0604020202020204" pitchFamily="34" charset="0"/>
              <a:buChar char="•"/>
            </a:pPr>
            <a:r>
              <a:rPr lang="en-US" dirty="0"/>
              <a:t>  Opioids bind to opioid receptors on certain nerve cells in the brain, the spinal cord, and throughout the body.</a:t>
            </a:r>
          </a:p>
          <a:p>
            <a:pPr>
              <a:buFont typeface="Arial" panose="020B0604020202020204" pitchFamily="34" charset="0"/>
              <a:buChar char="•"/>
            </a:pPr>
            <a:r>
              <a:rPr lang="en-US" dirty="0"/>
              <a:t>  Opioids help </a:t>
            </a:r>
            <a:r>
              <a:rPr lang="en-US" b="1" dirty="0"/>
              <a:t>control pain</a:t>
            </a:r>
            <a:r>
              <a:rPr lang="en-US" dirty="0"/>
              <a:t>, </a:t>
            </a:r>
            <a:r>
              <a:rPr lang="en-US" b="1" dirty="0"/>
              <a:t>regulate breathing </a:t>
            </a:r>
            <a:r>
              <a:rPr lang="en-US" dirty="0"/>
              <a:t>(respiration), and help with </a:t>
            </a:r>
            <a:r>
              <a:rPr lang="en-US" b="1" dirty="0"/>
              <a:t>stress responses</a:t>
            </a:r>
            <a:r>
              <a:rPr lang="en-US" dirty="0"/>
              <a:t>.</a:t>
            </a:r>
          </a:p>
          <a:p>
            <a:pPr>
              <a:buFont typeface="Arial" panose="020B0604020202020204" pitchFamily="34" charset="0"/>
              <a:buChar char="•"/>
            </a:pPr>
            <a:r>
              <a:rPr lang="en-US" dirty="0"/>
              <a:t>  Additionally, opioid receptors are found in brain regions collectively called the </a:t>
            </a:r>
            <a:r>
              <a:rPr lang="en-US" b="1" dirty="0"/>
              <a:t>reward system</a:t>
            </a:r>
            <a:r>
              <a:rPr lang="en-US" dirty="0"/>
              <a:t>. In response to natural rewards, such as food and social interactions, they trigger brain processes that </a:t>
            </a:r>
            <a:r>
              <a:rPr lang="en-US" b="1" dirty="0"/>
              <a:t>make us feel good</a:t>
            </a:r>
            <a:r>
              <a:rPr lang="en-US" dirty="0"/>
              <a:t> and make us </a:t>
            </a:r>
            <a:r>
              <a:rPr lang="en-US" b="1" dirty="0"/>
              <a:t>want to repeat </a:t>
            </a:r>
            <a:r>
              <a:rPr lang="en-US" dirty="0"/>
              <a:t>the healthy behaviors that </a:t>
            </a:r>
            <a:r>
              <a:rPr lang="en-US" b="1" dirty="0"/>
              <a:t>help us survive</a:t>
            </a:r>
            <a:r>
              <a:rPr lang="en-US" dirty="0"/>
              <a:t>.</a:t>
            </a:r>
          </a:p>
          <a:p>
            <a:endParaRPr lang="en-US" dirty="0"/>
          </a:p>
        </p:txBody>
      </p:sp>
      <p:pic>
        <p:nvPicPr>
          <p:cNvPr id="7" name="Content Placeholder 6" descr="A diagram of a the impact of opiate use in the brain">
            <a:extLst>
              <a:ext uri="{FF2B5EF4-FFF2-40B4-BE49-F238E27FC236}">
                <a16:creationId xmlns:a16="http://schemas.microsoft.com/office/drawing/2014/main" id="{17983249-2C71-8FC8-DB0C-0DB2E4618CE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05416" y="1971878"/>
            <a:ext cx="4937125" cy="3336504"/>
          </a:xfrm>
        </p:spPr>
      </p:pic>
      <p:sp>
        <p:nvSpPr>
          <p:cNvPr id="2" name="Slide Number Placeholder 3">
            <a:extLst>
              <a:ext uri="{FF2B5EF4-FFF2-40B4-BE49-F238E27FC236}">
                <a16:creationId xmlns:a16="http://schemas.microsoft.com/office/drawing/2014/main" id="{6E82AD7A-11E8-38F2-EFF3-43898E6EBFA9}"/>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12</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1415548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60C53B-8C88-E4F5-0D6B-8F4590CED439}"/>
              </a:ext>
            </a:extLst>
          </p:cNvPr>
          <p:cNvSpPr>
            <a:spLocks noGrp="1"/>
          </p:cNvSpPr>
          <p:nvPr>
            <p:ph type="title"/>
          </p:nvPr>
        </p:nvSpPr>
        <p:spPr/>
        <p:txBody>
          <a:bodyPr/>
          <a:lstStyle/>
          <a:p>
            <a:r>
              <a:rPr lang="en-US" dirty="0"/>
              <a:t>Acute Effects of Opioids</a:t>
            </a:r>
          </a:p>
        </p:txBody>
      </p:sp>
      <p:sp>
        <p:nvSpPr>
          <p:cNvPr id="5" name="Content Placeholder 4">
            <a:extLst>
              <a:ext uri="{FF2B5EF4-FFF2-40B4-BE49-F238E27FC236}">
                <a16:creationId xmlns:a16="http://schemas.microsoft.com/office/drawing/2014/main" id="{51443E52-D001-D069-88D4-F010E4F82C86}"/>
              </a:ext>
            </a:extLst>
          </p:cNvPr>
          <p:cNvSpPr>
            <a:spLocks noGrp="1"/>
          </p:cNvSpPr>
          <p:nvPr>
            <p:ph sz="half" idx="1"/>
          </p:nvPr>
        </p:nvSpPr>
        <p:spPr/>
        <p:txBody>
          <a:bodyPr>
            <a:normAutofit fontScale="92500" lnSpcReduction="10000"/>
          </a:bodyPr>
          <a:lstStyle/>
          <a:p>
            <a:pPr>
              <a:buFont typeface="Wingdings" panose="05000000000000000000" pitchFamily="2" charset="2"/>
              <a:buChar char="Ø"/>
            </a:pPr>
            <a:r>
              <a:rPr lang="en-US" dirty="0"/>
              <a:t> Euphoria</a:t>
            </a:r>
          </a:p>
          <a:p>
            <a:pPr>
              <a:buFont typeface="Wingdings" panose="05000000000000000000" pitchFamily="2" charset="2"/>
              <a:buChar char="Ø"/>
            </a:pPr>
            <a:r>
              <a:rPr lang="en-US" dirty="0"/>
              <a:t> Pain relief</a:t>
            </a:r>
          </a:p>
          <a:p>
            <a:pPr>
              <a:buFont typeface="Wingdings" panose="05000000000000000000" pitchFamily="2" charset="2"/>
              <a:buChar char="Ø"/>
            </a:pPr>
            <a:r>
              <a:rPr lang="en-US" dirty="0"/>
              <a:t> Suppresses cough reflex</a:t>
            </a:r>
          </a:p>
          <a:p>
            <a:pPr>
              <a:buFont typeface="Wingdings" panose="05000000000000000000" pitchFamily="2" charset="2"/>
              <a:buChar char="Ø"/>
            </a:pPr>
            <a:r>
              <a:rPr lang="en-US" dirty="0"/>
              <a:t> Histamine release</a:t>
            </a:r>
          </a:p>
          <a:p>
            <a:pPr>
              <a:buFont typeface="Wingdings" panose="05000000000000000000" pitchFamily="2" charset="2"/>
              <a:buChar char="Ø"/>
            </a:pPr>
            <a:r>
              <a:rPr lang="en-US" dirty="0"/>
              <a:t> Warm flushing of the skin</a:t>
            </a:r>
          </a:p>
          <a:p>
            <a:pPr>
              <a:buFont typeface="Wingdings" panose="05000000000000000000" pitchFamily="2" charset="2"/>
              <a:buChar char="Ø"/>
            </a:pPr>
            <a:r>
              <a:rPr lang="en-US" dirty="0"/>
              <a:t> Dry mouth</a:t>
            </a:r>
          </a:p>
          <a:p>
            <a:pPr>
              <a:buFont typeface="Wingdings" panose="05000000000000000000" pitchFamily="2" charset="2"/>
              <a:buChar char="Ø"/>
            </a:pPr>
            <a:r>
              <a:rPr lang="en-US" dirty="0"/>
              <a:t> Drowsiness and lethargy</a:t>
            </a:r>
          </a:p>
          <a:p>
            <a:pPr>
              <a:buFont typeface="Wingdings" panose="05000000000000000000" pitchFamily="2" charset="2"/>
              <a:buChar char="Ø"/>
            </a:pPr>
            <a:r>
              <a:rPr lang="en-US" dirty="0"/>
              <a:t> Sense of well-being</a:t>
            </a:r>
          </a:p>
          <a:p>
            <a:pPr>
              <a:buFont typeface="Wingdings" panose="05000000000000000000" pitchFamily="2" charset="2"/>
              <a:buChar char="Ø"/>
            </a:pPr>
            <a:r>
              <a:rPr lang="en-US" dirty="0"/>
              <a:t> Respiratory depression</a:t>
            </a:r>
          </a:p>
        </p:txBody>
      </p:sp>
      <p:sp>
        <p:nvSpPr>
          <p:cNvPr id="6" name="Content Placeholder 5">
            <a:extLst>
              <a:ext uri="{FF2B5EF4-FFF2-40B4-BE49-F238E27FC236}">
                <a16:creationId xmlns:a16="http://schemas.microsoft.com/office/drawing/2014/main" id="{0A7B65E5-7AA5-1273-14EF-086D5F7247FF}"/>
              </a:ext>
            </a:extLst>
          </p:cNvPr>
          <p:cNvSpPr>
            <a:spLocks noGrp="1"/>
          </p:cNvSpPr>
          <p:nvPr>
            <p:ph sz="half" idx="2"/>
          </p:nvPr>
        </p:nvSpPr>
        <p:spPr/>
        <p:txBody>
          <a:bodyPr>
            <a:normAutofit fontScale="92500" lnSpcReduction="10000"/>
          </a:bodyPr>
          <a:lstStyle/>
          <a:p>
            <a:pPr>
              <a:buFont typeface="Wingdings" panose="05000000000000000000" pitchFamily="2" charset="2"/>
              <a:buChar char="Ø"/>
            </a:pPr>
            <a:r>
              <a:rPr lang="en-US" dirty="0"/>
              <a:t> Sedation</a:t>
            </a:r>
          </a:p>
          <a:p>
            <a:pPr>
              <a:buFont typeface="Wingdings" panose="05000000000000000000" pitchFamily="2" charset="2"/>
              <a:buChar char="Ø"/>
            </a:pPr>
            <a:r>
              <a:rPr lang="en-US" dirty="0"/>
              <a:t> Pupil constriction</a:t>
            </a:r>
          </a:p>
          <a:p>
            <a:pPr>
              <a:buFont typeface="Wingdings" panose="05000000000000000000" pitchFamily="2" charset="2"/>
              <a:buChar char="Ø"/>
            </a:pPr>
            <a:r>
              <a:rPr lang="en-US" dirty="0"/>
              <a:t> Slurred speech</a:t>
            </a:r>
          </a:p>
          <a:p>
            <a:pPr>
              <a:buFont typeface="Wingdings" panose="05000000000000000000" pitchFamily="2" charset="2"/>
              <a:buChar char="Ø"/>
            </a:pPr>
            <a:r>
              <a:rPr lang="en-US" dirty="0"/>
              <a:t> Impaired attention/memory </a:t>
            </a:r>
          </a:p>
          <a:p>
            <a:pPr>
              <a:buFont typeface="Wingdings" panose="05000000000000000000" pitchFamily="2" charset="2"/>
              <a:buChar char="Ø"/>
            </a:pPr>
            <a:r>
              <a:rPr lang="en-US" dirty="0"/>
              <a:t> Constipation, urinary retention </a:t>
            </a:r>
          </a:p>
          <a:p>
            <a:pPr>
              <a:buFont typeface="Wingdings" panose="05000000000000000000" pitchFamily="2" charset="2"/>
              <a:buChar char="Ø"/>
            </a:pPr>
            <a:r>
              <a:rPr lang="en-US" dirty="0"/>
              <a:t> Nausea</a:t>
            </a:r>
          </a:p>
          <a:p>
            <a:pPr>
              <a:buFont typeface="Wingdings" panose="05000000000000000000" pitchFamily="2" charset="2"/>
              <a:buChar char="Ø"/>
            </a:pPr>
            <a:r>
              <a:rPr lang="en-US" dirty="0"/>
              <a:t> Confusion, delirium</a:t>
            </a:r>
          </a:p>
          <a:p>
            <a:pPr>
              <a:buFont typeface="Wingdings" panose="05000000000000000000" pitchFamily="2" charset="2"/>
              <a:buChar char="Ø"/>
            </a:pPr>
            <a:r>
              <a:rPr lang="en-US" dirty="0"/>
              <a:t> Seizures</a:t>
            </a:r>
          </a:p>
          <a:p>
            <a:pPr>
              <a:buFont typeface="Wingdings" panose="05000000000000000000" pitchFamily="2" charset="2"/>
              <a:buChar char="Ø"/>
            </a:pPr>
            <a:r>
              <a:rPr lang="en-US" dirty="0"/>
              <a:t> Slowed heart rate</a:t>
            </a:r>
          </a:p>
        </p:txBody>
      </p:sp>
      <p:sp>
        <p:nvSpPr>
          <p:cNvPr id="2" name="Slide Number Placeholder 3">
            <a:extLst>
              <a:ext uri="{FF2B5EF4-FFF2-40B4-BE49-F238E27FC236}">
                <a16:creationId xmlns:a16="http://schemas.microsoft.com/office/drawing/2014/main" id="{98988B3A-870D-20C7-B922-CBDD0C2FA6FF}"/>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13</a:t>
            </a:fld>
            <a:endParaRPr lang="en-US" dirty="0">
              <a:latin typeface="Calibri" panose="020F0502020204030204"/>
              <a:cs typeface="Arial"/>
              <a:sym typeface="Arial"/>
            </a:endParaRPr>
          </a:p>
        </p:txBody>
      </p:sp>
      <p:sp>
        <p:nvSpPr>
          <p:cNvPr id="3" name="Footer Placeholder 2">
            <a:extLst>
              <a:ext uri="{FF2B5EF4-FFF2-40B4-BE49-F238E27FC236}">
                <a16:creationId xmlns:a16="http://schemas.microsoft.com/office/drawing/2014/main" id="{5973EB54-678F-9EAC-562C-93FF50E39F83}"/>
              </a:ext>
            </a:extLst>
          </p:cNvPr>
          <p:cNvSpPr>
            <a:spLocks noGrp="1"/>
          </p:cNvSpPr>
          <p:nvPr>
            <p:ph type="ftr" sz="quarter" idx="3"/>
          </p:nvPr>
        </p:nvSpPr>
        <p:spPr/>
        <p:txBody>
          <a:bodyPr/>
          <a:lstStyle/>
          <a:p>
            <a:r>
              <a:rPr lang="en-US"/>
              <a:t>SOURCE: NIDA, 2011</a:t>
            </a:r>
          </a:p>
        </p:txBody>
      </p:sp>
    </p:spTree>
    <p:extLst>
      <p:ext uri="{BB962C8B-B14F-4D97-AF65-F5344CB8AC3E}">
        <p14:creationId xmlns:p14="http://schemas.microsoft.com/office/powerpoint/2010/main" val="3295910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BFDCA-61E3-7049-4CDC-A750361CC751}"/>
              </a:ext>
            </a:extLst>
          </p:cNvPr>
          <p:cNvSpPr>
            <a:spLocks noGrp="1"/>
          </p:cNvSpPr>
          <p:nvPr>
            <p:ph type="title"/>
          </p:nvPr>
        </p:nvSpPr>
        <p:spPr/>
        <p:txBody>
          <a:bodyPr/>
          <a:lstStyle/>
          <a:p>
            <a:r>
              <a:rPr lang="en-US" dirty="0"/>
              <a:t>Long-Term Effects of Opioids</a:t>
            </a:r>
          </a:p>
        </p:txBody>
      </p:sp>
      <p:sp>
        <p:nvSpPr>
          <p:cNvPr id="3" name="Content Placeholder 2">
            <a:extLst>
              <a:ext uri="{FF2B5EF4-FFF2-40B4-BE49-F238E27FC236}">
                <a16:creationId xmlns:a16="http://schemas.microsoft.com/office/drawing/2014/main" id="{CA76374E-ED40-0E4D-17FA-35BABA48B886}"/>
              </a:ext>
            </a:extLst>
          </p:cNvPr>
          <p:cNvSpPr>
            <a:spLocks noGrp="1"/>
          </p:cNvSpPr>
          <p:nvPr>
            <p:ph idx="1"/>
          </p:nvPr>
        </p:nvSpPr>
        <p:spPr/>
        <p:txBody>
          <a:bodyPr>
            <a:normAutofit fontScale="92500" lnSpcReduction="10000"/>
          </a:bodyPr>
          <a:lstStyle/>
          <a:p>
            <a:pPr>
              <a:buFont typeface="Wingdings" panose="05000000000000000000" pitchFamily="2" charset="2"/>
              <a:buChar char="Ø"/>
            </a:pPr>
            <a:r>
              <a:rPr lang="en-US" dirty="0"/>
              <a:t> Fatal overdose</a:t>
            </a:r>
          </a:p>
          <a:p>
            <a:pPr>
              <a:buFont typeface="Wingdings" panose="05000000000000000000" pitchFamily="2" charset="2"/>
              <a:buChar char="Ø"/>
            </a:pPr>
            <a:r>
              <a:rPr lang="en-US" b="1" dirty="0"/>
              <a:t> Infectious diseases</a:t>
            </a:r>
          </a:p>
          <a:p>
            <a:pPr>
              <a:buFont typeface="Wingdings" panose="05000000000000000000" pitchFamily="2" charset="2"/>
              <a:buChar char="Ø"/>
            </a:pPr>
            <a:r>
              <a:rPr lang="en-US" dirty="0"/>
              <a:t> Infection of heart lining and valves </a:t>
            </a:r>
          </a:p>
          <a:p>
            <a:pPr>
              <a:buFont typeface="Wingdings" panose="05000000000000000000" pitchFamily="2" charset="2"/>
              <a:buChar char="Ø"/>
            </a:pPr>
            <a:r>
              <a:rPr lang="en-US" dirty="0"/>
              <a:t> Pulmonary complications and pneumonia </a:t>
            </a:r>
          </a:p>
          <a:p>
            <a:pPr>
              <a:buFont typeface="Wingdings" panose="05000000000000000000" pitchFamily="2" charset="2"/>
              <a:buChar char="Ø"/>
            </a:pPr>
            <a:r>
              <a:rPr lang="en-US" dirty="0"/>
              <a:t> Respiratory problems</a:t>
            </a:r>
          </a:p>
          <a:p>
            <a:pPr>
              <a:buFont typeface="Wingdings" panose="05000000000000000000" pitchFamily="2" charset="2"/>
              <a:buChar char="Ø"/>
            </a:pPr>
            <a:r>
              <a:rPr lang="en-US" dirty="0"/>
              <a:t> Liver disease </a:t>
            </a:r>
          </a:p>
          <a:p>
            <a:pPr>
              <a:buFont typeface="Wingdings" panose="05000000000000000000" pitchFamily="2" charset="2"/>
              <a:buChar char="Ø"/>
            </a:pPr>
            <a:r>
              <a:rPr lang="en-US" dirty="0"/>
              <a:t> Constipation </a:t>
            </a:r>
          </a:p>
          <a:p>
            <a:pPr>
              <a:buFont typeface="Wingdings" panose="05000000000000000000" pitchFamily="2" charset="2"/>
              <a:buChar char="Ø"/>
            </a:pPr>
            <a:r>
              <a:rPr lang="en-US" dirty="0"/>
              <a:t> Pregnancy-related complications</a:t>
            </a:r>
          </a:p>
          <a:p>
            <a:pPr>
              <a:buFont typeface="Wingdings" panose="05000000000000000000" pitchFamily="2" charset="2"/>
              <a:buChar char="Ø"/>
            </a:pPr>
            <a:r>
              <a:rPr lang="en-US" dirty="0"/>
              <a:t> Collapsed veins, abscesses, and cellulitis</a:t>
            </a:r>
          </a:p>
        </p:txBody>
      </p:sp>
      <p:sp>
        <p:nvSpPr>
          <p:cNvPr id="4" name="Slide Number Placeholder 3">
            <a:extLst>
              <a:ext uri="{FF2B5EF4-FFF2-40B4-BE49-F238E27FC236}">
                <a16:creationId xmlns:a16="http://schemas.microsoft.com/office/drawing/2014/main" id="{F7440A22-EADC-CCB6-3439-2417B908752A}"/>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14</a:t>
            </a:fld>
            <a:endParaRPr lang="en-US" dirty="0">
              <a:latin typeface="Calibri" panose="020F0502020204030204"/>
              <a:cs typeface="Arial"/>
              <a:sym typeface="Arial"/>
            </a:endParaRPr>
          </a:p>
        </p:txBody>
      </p:sp>
      <p:sp>
        <p:nvSpPr>
          <p:cNvPr id="5" name="Footer Placeholder 4">
            <a:extLst>
              <a:ext uri="{FF2B5EF4-FFF2-40B4-BE49-F238E27FC236}">
                <a16:creationId xmlns:a16="http://schemas.microsoft.com/office/drawing/2014/main" id="{47F15834-3BFF-E080-F6F9-F01458131079}"/>
              </a:ext>
            </a:extLst>
          </p:cNvPr>
          <p:cNvSpPr>
            <a:spLocks noGrp="1"/>
          </p:cNvSpPr>
          <p:nvPr>
            <p:ph type="ftr" sz="quarter" idx="3"/>
          </p:nvPr>
        </p:nvSpPr>
        <p:spPr/>
        <p:txBody>
          <a:bodyPr/>
          <a:lstStyle/>
          <a:p>
            <a:r>
              <a:rPr lang="en-US"/>
              <a:t>SOURCE: NIDA, 2011</a:t>
            </a:r>
          </a:p>
        </p:txBody>
      </p:sp>
    </p:spTree>
    <p:extLst>
      <p:ext uri="{BB962C8B-B14F-4D97-AF65-F5344CB8AC3E}">
        <p14:creationId xmlns:p14="http://schemas.microsoft.com/office/powerpoint/2010/main" val="1148980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34603-2FF3-887E-E0B5-57E4851817D4}"/>
              </a:ext>
            </a:extLst>
          </p:cNvPr>
          <p:cNvSpPr>
            <a:spLocks noGrp="1"/>
          </p:cNvSpPr>
          <p:nvPr>
            <p:ph type="title"/>
          </p:nvPr>
        </p:nvSpPr>
        <p:spPr/>
        <p:txBody>
          <a:bodyPr/>
          <a:lstStyle/>
          <a:p>
            <a:r>
              <a:rPr lang="en-US" dirty="0"/>
              <a:t>Opioid Withdrawal (1)</a:t>
            </a:r>
          </a:p>
        </p:txBody>
      </p:sp>
      <p:sp>
        <p:nvSpPr>
          <p:cNvPr id="3" name="Content Placeholder 2">
            <a:extLst>
              <a:ext uri="{FF2B5EF4-FFF2-40B4-BE49-F238E27FC236}">
                <a16:creationId xmlns:a16="http://schemas.microsoft.com/office/drawing/2014/main" id="{F259F9DD-7CD5-898C-FEC5-52C61EE0ACB8}"/>
              </a:ext>
            </a:extLst>
          </p:cNvPr>
          <p:cNvSpPr>
            <a:spLocks noGrp="1"/>
          </p:cNvSpPr>
          <p:nvPr>
            <p:ph idx="1"/>
          </p:nvPr>
        </p:nvSpPr>
        <p:spPr>
          <a:xfrm>
            <a:off x="1097279" y="1845734"/>
            <a:ext cx="10452169" cy="4357358"/>
          </a:xfrm>
        </p:spPr>
        <p:txBody>
          <a:bodyPr>
            <a:normAutofit lnSpcReduction="10000"/>
          </a:bodyPr>
          <a:lstStyle/>
          <a:p>
            <a:pPr>
              <a:buFont typeface="Arial" panose="020B0604020202020204" pitchFamily="34" charset="0"/>
              <a:buChar char="•"/>
            </a:pPr>
            <a:r>
              <a:rPr lang="en-US" dirty="0"/>
              <a:t> Intensity varies with level and chronicity of use</a:t>
            </a:r>
          </a:p>
          <a:p>
            <a:pPr>
              <a:buFont typeface="Arial" panose="020B0604020202020204" pitchFamily="34" charset="0"/>
              <a:buChar char="•"/>
            </a:pPr>
            <a:r>
              <a:rPr lang="en-US" dirty="0"/>
              <a:t> Cessation of opioids causes a rebound in functions depressed by use</a:t>
            </a:r>
          </a:p>
          <a:p>
            <a:pPr>
              <a:buFont typeface="Arial" panose="020B0604020202020204" pitchFamily="34" charset="0"/>
              <a:buChar char="•"/>
            </a:pPr>
            <a:r>
              <a:rPr lang="en-US" dirty="0"/>
              <a:t> First signs occur shortly before next scheduled dose</a:t>
            </a:r>
          </a:p>
          <a:p>
            <a:pPr>
              <a:buFont typeface="Arial" panose="020B0604020202020204" pitchFamily="34" charset="0"/>
              <a:buChar char="•"/>
            </a:pPr>
            <a:r>
              <a:rPr lang="en-US" dirty="0"/>
              <a:t> For short-acting opioids (e.g., heroin) peak of withdrawal occurs 36-72 hours after last dose</a:t>
            </a:r>
          </a:p>
          <a:p>
            <a:pPr>
              <a:buFont typeface="Arial" panose="020B0604020202020204" pitchFamily="34" charset="0"/>
              <a:buChar char="•"/>
            </a:pPr>
            <a:r>
              <a:rPr lang="en-US" dirty="0"/>
              <a:t> Acute symptoms subside over 3 to 7 days</a:t>
            </a:r>
          </a:p>
          <a:p>
            <a:pPr>
              <a:buFont typeface="Arial" panose="020B0604020202020204" pitchFamily="34" charset="0"/>
              <a:buChar char="•"/>
            </a:pPr>
            <a:r>
              <a:rPr lang="en-US" dirty="0"/>
              <a:t> Ongoing symptoms may linger for weeks or months</a:t>
            </a:r>
          </a:p>
          <a:p>
            <a:pPr>
              <a:buFont typeface="Arial" panose="020B0604020202020204" pitchFamily="34" charset="0"/>
              <a:buChar char="•"/>
            </a:pPr>
            <a:r>
              <a:rPr lang="en-US" dirty="0"/>
              <a:t>Symptoms include dysphoric mood, nausea or vomiting, diarrhea, tearing </a:t>
            </a:r>
            <a:br>
              <a:rPr lang="en-US" dirty="0"/>
            </a:br>
            <a:r>
              <a:rPr lang="en-US" dirty="0"/>
              <a:t>or runny nose, dilated pupils, muscle aches, goosebumps, sweating, yawning, </a:t>
            </a:r>
            <a:br>
              <a:rPr lang="en-US" dirty="0"/>
            </a:br>
            <a:r>
              <a:rPr lang="en-US" dirty="0"/>
              <a:t>fever, and insomnia</a:t>
            </a:r>
          </a:p>
        </p:txBody>
      </p:sp>
      <p:sp>
        <p:nvSpPr>
          <p:cNvPr id="4" name="Slide Number Placeholder 3">
            <a:extLst>
              <a:ext uri="{FF2B5EF4-FFF2-40B4-BE49-F238E27FC236}">
                <a16:creationId xmlns:a16="http://schemas.microsoft.com/office/drawing/2014/main" id="{65C5DC97-8403-D2DB-6B57-45CD2122BD65}"/>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15</a:t>
            </a:fld>
            <a:endParaRPr lang="en-US" dirty="0">
              <a:latin typeface="Calibri" panose="020F0502020204030204"/>
              <a:cs typeface="Arial"/>
              <a:sym typeface="Arial"/>
            </a:endParaRPr>
          </a:p>
        </p:txBody>
      </p:sp>
      <p:sp>
        <p:nvSpPr>
          <p:cNvPr id="5" name="Footer Placeholder 4">
            <a:extLst>
              <a:ext uri="{FF2B5EF4-FFF2-40B4-BE49-F238E27FC236}">
                <a16:creationId xmlns:a16="http://schemas.microsoft.com/office/drawing/2014/main" id="{CDFE742B-6AB0-021B-5CD4-361571DB7F52}"/>
              </a:ext>
            </a:extLst>
          </p:cNvPr>
          <p:cNvSpPr>
            <a:spLocks noGrp="1"/>
          </p:cNvSpPr>
          <p:nvPr>
            <p:ph type="ftr" sz="quarter" idx="3"/>
          </p:nvPr>
        </p:nvSpPr>
        <p:spPr/>
        <p:txBody>
          <a:bodyPr/>
          <a:lstStyle/>
          <a:p>
            <a:r>
              <a:rPr lang="fr-FR"/>
              <a:t>SOURCE: Li et al., 2013</a:t>
            </a:r>
            <a:endParaRPr lang="en-US"/>
          </a:p>
        </p:txBody>
      </p:sp>
    </p:spTree>
    <p:extLst>
      <p:ext uri="{BB962C8B-B14F-4D97-AF65-F5344CB8AC3E}">
        <p14:creationId xmlns:p14="http://schemas.microsoft.com/office/powerpoint/2010/main" val="1308109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ltLang="en-US" dirty="0"/>
              <a:t>Opioid Withdrawal (2)</a:t>
            </a:r>
            <a:endParaRPr lang="en-GB" dirty="0"/>
          </a:p>
        </p:txBody>
      </p:sp>
      <p:sp>
        <p:nvSpPr>
          <p:cNvPr id="3" name="Marcador de contenido 2"/>
          <p:cNvSpPr>
            <a:spLocks noGrp="1"/>
          </p:cNvSpPr>
          <p:nvPr>
            <p:ph idx="1"/>
          </p:nvPr>
        </p:nvSpPr>
        <p:spPr>
          <a:xfrm>
            <a:off x="585076" y="1358153"/>
            <a:ext cx="11123448" cy="4737847"/>
          </a:xfrm>
          <a:ln>
            <a:noFill/>
          </a:ln>
        </p:spPr>
        <p:txBody>
          <a:bodyPr>
            <a:normAutofit/>
          </a:bodyPr>
          <a:lstStyle/>
          <a:p>
            <a:r>
              <a:rPr lang="en-US" altLang="en-US" sz="2600" dirty="0"/>
              <a:t>All opioids produce similar withdrawal symptoms when stopped abruptly</a:t>
            </a:r>
          </a:p>
          <a:p>
            <a:pPr lvl="1"/>
            <a:r>
              <a:rPr lang="en-US" altLang="en-US" sz="2600" b="1" i="1" dirty="0"/>
              <a:t>Severity</a:t>
            </a:r>
            <a:r>
              <a:rPr lang="en-US" altLang="en-US" sz="2600" dirty="0"/>
              <a:t> varies with the amount and duration of use</a:t>
            </a:r>
          </a:p>
          <a:p>
            <a:pPr lvl="1"/>
            <a:r>
              <a:rPr lang="en-US" altLang="en-US" sz="2600" b="1" i="1" dirty="0"/>
              <a:t>Timing</a:t>
            </a:r>
            <a:r>
              <a:rPr lang="en-US" altLang="en-US" sz="2600" dirty="0"/>
              <a:t> of withdrawal symptoms depends on the type of opioid used</a:t>
            </a:r>
          </a:p>
          <a:p>
            <a:endParaRPr lang="en-US" altLang="en-US" dirty="0"/>
          </a:p>
          <a:p>
            <a:endParaRPr lang="en-US" altLang="en-US" dirty="0"/>
          </a:p>
          <a:p>
            <a:endParaRPr lang="en-GB" dirty="0"/>
          </a:p>
        </p:txBody>
      </p:sp>
      <p:graphicFrame>
        <p:nvGraphicFramePr>
          <p:cNvPr id="7" name="Content Placeholder 3"/>
          <p:cNvGraphicFramePr>
            <a:graphicFrameLocks/>
          </p:cNvGraphicFramePr>
          <p:nvPr>
            <p:extLst>
              <p:ext uri="{D42A27DB-BD31-4B8C-83A1-F6EECF244321}">
                <p14:modId xmlns:p14="http://schemas.microsoft.com/office/powerpoint/2010/main" val="983179661"/>
              </p:ext>
            </p:extLst>
          </p:nvPr>
        </p:nvGraphicFramePr>
        <p:xfrm>
          <a:off x="873109" y="3162506"/>
          <a:ext cx="9866587" cy="2468880"/>
        </p:xfrm>
        <a:graphic>
          <a:graphicData uri="http://schemas.openxmlformats.org/drawingml/2006/table">
            <a:tbl>
              <a:tblPr firstRow="1" bandRow="1"/>
              <a:tblGrid>
                <a:gridCol w="3661825">
                  <a:extLst>
                    <a:ext uri="{9D8B030D-6E8A-4147-A177-3AD203B41FA5}">
                      <a16:colId xmlns:a16="http://schemas.microsoft.com/office/drawing/2014/main" val="20000"/>
                    </a:ext>
                  </a:extLst>
                </a:gridCol>
                <a:gridCol w="2068254">
                  <a:extLst>
                    <a:ext uri="{9D8B030D-6E8A-4147-A177-3AD203B41FA5}">
                      <a16:colId xmlns:a16="http://schemas.microsoft.com/office/drawing/2014/main" val="20001"/>
                    </a:ext>
                  </a:extLst>
                </a:gridCol>
                <a:gridCol w="2068254">
                  <a:extLst>
                    <a:ext uri="{9D8B030D-6E8A-4147-A177-3AD203B41FA5}">
                      <a16:colId xmlns:a16="http://schemas.microsoft.com/office/drawing/2014/main" val="20002"/>
                    </a:ext>
                  </a:extLst>
                </a:gridCol>
                <a:gridCol w="2068254">
                  <a:extLst>
                    <a:ext uri="{9D8B030D-6E8A-4147-A177-3AD203B41FA5}">
                      <a16:colId xmlns:a16="http://schemas.microsoft.com/office/drawing/2014/main" val="20003"/>
                    </a:ext>
                  </a:extLst>
                </a:gridCol>
              </a:tblGrid>
              <a:tr h="778139">
                <a:tc>
                  <a:txBody>
                    <a:bodyPr/>
                    <a:lstStyle/>
                    <a:p>
                      <a:pPr algn="ctr"/>
                      <a:r>
                        <a:rPr lang="en-US" sz="2400" b="1" dirty="0">
                          <a:solidFill>
                            <a:schemeClr val="bg1"/>
                          </a:solidFill>
                        </a:rPr>
                        <a:t>opioids used</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356A0"/>
                    </a:solidFill>
                  </a:tcPr>
                </a:tc>
                <a:tc>
                  <a:txBody>
                    <a:bodyPr/>
                    <a:lstStyle/>
                    <a:p>
                      <a:pPr algn="ctr"/>
                      <a:r>
                        <a:rPr lang="en-US" sz="2400" b="1" dirty="0">
                          <a:solidFill>
                            <a:schemeClr val="bg1"/>
                          </a:solidFill>
                        </a:rPr>
                        <a:t>onset of withdrawal</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356A0"/>
                    </a:solidFill>
                  </a:tcPr>
                </a:tc>
                <a:tc>
                  <a:txBody>
                    <a:bodyPr/>
                    <a:lstStyle/>
                    <a:p>
                      <a:pPr algn="ctr"/>
                      <a:r>
                        <a:rPr lang="en-US" sz="2400" b="1" dirty="0">
                          <a:solidFill>
                            <a:schemeClr val="bg1"/>
                          </a:solidFill>
                        </a:rPr>
                        <a:t>symptoms peak</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356A0"/>
                    </a:solidFill>
                  </a:tcPr>
                </a:tc>
                <a:tc>
                  <a:txBody>
                    <a:bodyPr/>
                    <a:lstStyle/>
                    <a:p>
                      <a:pPr algn="ctr"/>
                      <a:r>
                        <a:rPr lang="en-US" sz="2400" b="1" dirty="0">
                          <a:solidFill>
                            <a:schemeClr val="bg1"/>
                          </a:solidFill>
                        </a:rPr>
                        <a:t>duration of withdrawal</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356A0"/>
                    </a:solidFill>
                  </a:tcPr>
                </a:tc>
                <a:extLst>
                  <a:ext uri="{0D108BD9-81ED-4DB2-BD59-A6C34878D82A}">
                    <a16:rowId xmlns:a16="http://schemas.microsoft.com/office/drawing/2014/main" val="10000"/>
                  </a:ext>
                </a:extLst>
              </a:tr>
              <a:tr h="778139">
                <a:tc>
                  <a:txBody>
                    <a:bodyPr/>
                    <a:lstStyle/>
                    <a:p>
                      <a:r>
                        <a:rPr lang="en-US" sz="2400" dirty="0">
                          <a:solidFill>
                            <a:srgbClr val="0070C0"/>
                          </a:solidFill>
                        </a:rPr>
                        <a:t>Short-acting opioids</a:t>
                      </a:r>
                      <a:endParaRPr lang="en-US" sz="2400" baseline="0" dirty="0">
                        <a:solidFill>
                          <a:srgbClr val="0070C0"/>
                        </a:solidFill>
                      </a:endParaRPr>
                    </a:p>
                    <a:p>
                      <a:r>
                        <a:rPr lang="en-US" sz="2400" baseline="0" dirty="0">
                          <a:solidFill>
                            <a:srgbClr val="0070C0"/>
                          </a:solidFill>
                        </a:rPr>
                        <a:t>(e.g., heroin, oxycodone)</a:t>
                      </a:r>
                      <a:endParaRPr lang="en-US" sz="2400" dirty="0">
                        <a:solidFill>
                          <a:srgbClr val="0070C0"/>
                        </a:solidFill>
                      </a:endParaRPr>
                    </a:p>
                  </a:txBody>
                  <a:tcP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algn="ctr"/>
                      <a:r>
                        <a:rPr lang="en-US" sz="2400" dirty="0">
                          <a:solidFill>
                            <a:srgbClr val="0070C0"/>
                          </a:solidFill>
                        </a:rPr>
                        <a:t>6-12 hours</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algn="ctr"/>
                      <a:r>
                        <a:rPr lang="en-US" sz="2400" dirty="0">
                          <a:solidFill>
                            <a:srgbClr val="0070C0"/>
                          </a:solidFill>
                        </a:rPr>
                        <a:t>36-72 hours</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algn="ctr"/>
                      <a:r>
                        <a:rPr lang="en-US" sz="2400" dirty="0">
                          <a:solidFill>
                            <a:srgbClr val="0070C0"/>
                          </a:solidFill>
                        </a:rPr>
                        <a:t>about 5 days</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778139">
                <a:tc>
                  <a:txBody>
                    <a:bodyPr/>
                    <a:lstStyle/>
                    <a:p>
                      <a:r>
                        <a:rPr lang="en-US" sz="2400" dirty="0">
                          <a:solidFill>
                            <a:srgbClr val="0070C0"/>
                          </a:solidFill>
                        </a:rPr>
                        <a:t>Long-acting opioids</a:t>
                      </a:r>
                      <a:endParaRPr lang="en-US" sz="2400" baseline="0" dirty="0">
                        <a:solidFill>
                          <a:srgbClr val="0070C0"/>
                        </a:solidFill>
                      </a:endParaRPr>
                    </a:p>
                    <a:p>
                      <a:r>
                        <a:rPr lang="en-US" sz="2400" baseline="0" dirty="0">
                          <a:solidFill>
                            <a:srgbClr val="0070C0"/>
                          </a:solidFill>
                        </a:rPr>
                        <a:t>(e.g., methadone)</a:t>
                      </a:r>
                      <a:endParaRPr lang="en-US" sz="2400" dirty="0">
                        <a:solidFill>
                          <a:srgbClr val="0070C0"/>
                        </a:solidFill>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2400" dirty="0">
                          <a:solidFill>
                            <a:srgbClr val="0070C0"/>
                          </a:solidFill>
                        </a:rPr>
                        <a:t>36-48 hours</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p>
                      <a:pPr algn="ctr"/>
                      <a:r>
                        <a:rPr lang="en-US" sz="2400" dirty="0">
                          <a:solidFill>
                            <a:srgbClr val="0070C0"/>
                          </a:solidFill>
                        </a:rPr>
                        <a:t>~</a:t>
                      </a:r>
                      <a:r>
                        <a:rPr lang="en-US" sz="2400" baseline="0" dirty="0">
                          <a:solidFill>
                            <a:srgbClr val="0070C0"/>
                          </a:solidFill>
                        </a:rPr>
                        <a:t> 72 hours</a:t>
                      </a:r>
                      <a:endParaRPr lang="en-US" sz="2400" dirty="0">
                        <a:solidFill>
                          <a:srgbClr val="0070C0"/>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p>
                      <a:pPr algn="ctr"/>
                      <a:r>
                        <a:rPr lang="en-US" sz="2400" dirty="0">
                          <a:solidFill>
                            <a:srgbClr val="0070C0"/>
                          </a:solidFill>
                        </a:rPr>
                        <a:t>up</a:t>
                      </a:r>
                      <a:r>
                        <a:rPr lang="en-US" sz="2400" baseline="0" dirty="0">
                          <a:solidFill>
                            <a:srgbClr val="0070C0"/>
                          </a:solidFill>
                        </a:rPr>
                        <a:t> to 3 weeks</a:t>
                      </a:r>
                      <a:endParaRPr lang="en-US" sz="2400" dirty="0">
                        <a:solidFill>
                          <a:srgbClr val="0070C0"/>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bl>
          </a:graphicData>
        </a:graphic>
      </p:graphicFrame>
      <p:sp>
        <p:nvSpPr>
          <p:cNvPr id="6" name="Slide Number Placeholder 3">
            <a:extLst>
              <a:ext uri="{FF2B5EF4-FFF2-40B4-BE49-F238E27FC236}">
                <a16:creationId xmlns:a16="http://schemas.microsoft.com/office/drawing/2014/main" id="{E15C01A9-8CCC-3751-3181-D437CA53D226}"/>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16</a:t>
            </a:fld>
            <a:endParaRPr lang="en-US" dirty="0">
              <a:latin typeface="Calibri" panose="020F0502020204030204"/>
              <a:cs typeface="Arial"/>
              <a:sym typeface="Arial"/>
            </a:endParaRPr>
          </a:p>
        </p:txBody>
      </p:sp>
      <p:sp>
        <p:nvSpPr>
          <p:cNvPr id="4" name="Footer Placeholder 3">
            <a:extLst>
              <a:ext uri="{FF2B5EF4-FFF2-40B4-BE49-F238E27FC236}">
                <a16:creationId xmlns:a16="http://schemas.microsoft.com/office/drawing/2014/main" id="{AAF04BD8-DAD0-B160-769A-854CF917FDFA}"/>
              </a:ext>
            </a:extLst>
          </p:cNvPr>
          <p:cNvSpPr>
            <a:spLocks noGrp="1"/>
          </p:cNvSpPr>
          <p:nvPr>
            <p:ph type="ftr" sz="quarter" idx="3"/>
          </p:nvPr>
        </p:nvSpPr>
        <p:spPr/>
        <p:txBody>
          <a:bodyPr/>
          <a:lstStyle/>
          <a:p>
            <a:r>
              <a:rPr lang="en-US"/>
              <a:t>SOURCE: Shah &amp; Huecker, 2023</a:t>
            </a:r>
          </a:p>
        </p:txBody>
      </p:sp>
    </p:spTree>
    <p:extLst>
      <p:ext uri="{BB962C8B-B14F-4D97-AF65-F5344CB8AC3E}">
        <p14:creationId xmlns:p14="http://schemas.microsoft.com/office/powerpoint/2010/main" val="3114209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499"/>
        <p:cNvGrpSpPr/>
        <p:nvPr/>
      </p:nvGrpSpPr>
      <p:grpSpPr>
        <a:xfrm>
          <a:off x="0" y="0"/>
          <a:ext cx="0" cy="0"/>
          <a:chOff x="0" y="0"/>
          <a:chExt cx="0" cy="0"/>
        </a:xfrm>
      </p:grpSpPr>
      <p:sp>
        <p:nvSpPr>
          <p:cNvPr id="500" name="Google Shape;500;p89"/>
          <p:cNvSpPr txBox="1">
            <a:spLocks noGrp="1"/>
          </p:cNvSpPr>
          <p:nvPr>
            <p:ph type="title"/>
          </p:nvPr>
        </p:nvSpPr>
        <p:spPr>
          <a:prstGeom prst="rect">
            <a:avLst/>
          </a:prstGeom>
        </p:spPr>
        <p:txBody>
          <a:bodyPr vert="horz" lIns="91440" tIns="45720" rIns="91440" bIns="45720" rtlCol="0" anchor="ctr">
            <a:normAutofit fontScale="90000"/>
          </a:bodyPr>
          <a:lstStyle/>
          <a:p>
            <a:r>
              <a:rPr lang="en-US" dirty="0">
                <a:sym typeface="Trebuchet MS"/>
              </a:rPr>
              <a:t>Drivers of Drug Poisoning Deaths Evolve </a:t>
            </a:r>
            <a:br>
              <a:rPr lang="en-US" dirty="0">
                <a:sym typeface="Trebuchet MS"/>
              </a:rPr>
            </a:br>
            <a:r>
              <a:rPr lang="en-US" dirty="0">
                <a:sym typeface="Trebuchet MS"/>
              </a:rPr>
              <a:t>from Opioids to Stimulants</a:t>
            </a:r>
            <a:endParaRPr dirty="0">
              <a:sym typeface="Raleway"/>
            </a:endParaRPr>
          </a:p>
        </p:txBody>
      </p:sp>
      <p:pic>
        <p:nvPicPr>
          <p:cNvPr id="11" name="Content Placeholder 10" descr="Overall, drug overdose deaths rose from 2019 to 2022 with 107,941 drug overdose deaths reported in 2022. Overdose deaths declined to 105,007 in 2023. Deaths involving synthetic opioids other than methadone (primarily illicitly manufactured fentanyl or IMF) decreased from 73,838 overdose deaths reported in 2022, to 72,776 in 2023. Those involving cocaine continued to increase with 29,449 deaths in 2023 (Source: CDC WONDER).">
            <a:extLst>
              <a:ext uri="{FF2B5EF4-FFF2-40B4-BE49-F238E27FC236}">
                <a16:creationId xmlns:a16="http://schemas.microsoft.com/office/drawing/2014/main" id="{34C73A3C-3BD5-049C-853F-233742D1FAB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66799" y="1744482"/>
            <a:ext cx="7258401" cy="4446588"/>
          </a:xfrm>
        </p:spPr>
      </p:pic>
      <p:sp>
        <p:nvSpPr>
          <p:cNvPr id="2" name="Slide Number Placeholder 3">
            <a:extLst>
              <a:ext uri="{FF2B5EF4-FFF2-40B4-BE49-F238E27FC236}">
                <a16:creationId xmlns:a16="http://schemas.microsoft.com/office/drawing/2014/main" id="{5330B940-70AD-2247-6675-D93B95D146EA}"/>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17</a:t>
            </a:fld>
            <a:endParaRPr lang="en-US" dirty="0">
              <a:latin typeface="Calibri" panose="020F0502020204030204"/>
              <a:cs typeface="Arial"/>
              <a:sym typeface="Arial"/>
            </a:endParaRPr>
          </a:p>
        </p:txBody>
      </p:sp>
      <p:sp>
        <p:nvSpPr>
          <p:cNvPr id="3" name="Footer Placeholder 2">
            <a:extLst>
              <a:ext uri="{FF2B5EF4-FFF2-40B4-BE49-F238E27FC236}">
                <a16:creationId xmlns:a16="http://schemas.microsoft.com/office/drawing/2014/main" id="{FFC7DA5E-C088-8E62-68B2-C86416E0CBCE}"/>
              </a:ext>
            </a:extLst>
          </p:cNvPr>
          <p:cNvSpPr>
            <a:spLocks noGrp="1"/>
          </p:cNvSpPr>
          <p:nvPr>
            <p:ph type="ftr" sz="quarter" idx="3"/>
          </p:nvPr>
        </p:nvSpPr>
        <p:spPr/>
        <p:txBody>
          <a:bodyPr/>
          <a:lstStyle/>
          <a:p>
            <a:r>
              <a:rPr lang="en-US"/>
              <a:t>SOURCE: NIDA, 2024</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3DD86-948E-45A6-CFC5-300A03022ECE}"/>
              </a:ext>
            </a:extLst>
          </p:cNvPr>
          <p:cNvSpPr>
            <a:spLocks noGrp="1"/>
          </p:cNvSpPr>
          <p:nvPr>
            <p:ph type="title"/>
          </p:nvPr>
        </p:nvSpPr>
        <p:spPr/>
        <p:txBody>
          <a:bodyPr vert="horz" lIns="91440" tIns="45720" rIns="91440" bIns="45720" rtlCol="0" anchor="ctr">
            <a:normAutofit fontScale="90000"/>
          </a:bodyPr>
          <a:lstStyle/>
          <a:p>
            <a:r>
              <a:rPr lang="en-US" dirty="0"/>
              <a:t>Drug Poisoning Deaths </a:t>
            </a:r>
            <a:br>
              <a:rPr lang="en-US" dirty="0"/>
            </a:br>
            <a:r>
              <a:rPr lang="en-US" dirty="0"/>
              <a:t>Involving Fentanyl and Stimulants, 1999-2023</a:t>
            </a:r>
          </a:p>
        </p:txBody>
      </p:sp>
      <p:pic>
        <p:nvPicPr>
          <p:cNvPr id="12" name="Content Placeholder 11" descr="Drug overdose deaths rose from 12,122 in 2015 to 59,725 in 2023. Nearly 70% of stimulant involved overdose deaths in 2023 also involved IMF (Source: CDC WONDER). &#10;">
            <a:extLst>
              <a:ext uri="{FF2B5EF4-FFF2-40B4-BE49-F238E27FC236}">
                <a16:creationId xmlns:a16="http://schemas.microsoft.com/office/drawing/2014/main" id="{4D37CEB0-D446-B44B-E4F0-C51A61ED2E1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88481" y="1744483"/>
            <a:ext cx="7215037" cy="4446587"/>
          </a:xfrm>
        </p:spPr>
      </p:pic>
      <p:sp>
        <p:nvSpPr>
          <p:cNvPr id="3" name="Slide Number Placeholder 3">
            <a:extLst>
              <a:ext uri="{FF2B5EF4-FFF2-40B4-BE49-F238E27FC236}">
                <a16:creationId xmlns:a16="http://schemas.microsoft.com/office/drawing/2014/main" id="{D7BDADCA-7BFC-963B-6D57-2217BF19CB5C}"/>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18</a:t>
            </a:fld>
            <a:endParaRPr lang="en-US" dirty="0">
              <a:latin typeface="Calibri" panose="020F0502020204030204"/>
              <a:cs typeface="Arial"/>
              <a:sym typeface="Arial"/>
            </a:endParaRPr>
          </a:p>
        </p:txBody>
      </p:sp>
      <p:sp>
        <p:nvSpPr>
          <p:cNvPr id="4" name="Footer Placeholder 3">
            <a:extLst>
              <a:ext uri="{FF2B5EF4-FFF2-40B4-BE49-F238E27FC236}">
                <a16:creationId xmlns:a16="http://schemas.microsoft.com/office/drawing/2014/main" id="{778F4BE8-D67B-D85C-6FB5-7B6934818B02}"/>
              </a:ext>
            </a:extLst>
          </p:cNvPr>
          <p:cNvSpPr>
            <a:spLocks noGrp="1"/>
          </p:cNvSpPr>
          <p:nvPr>
            <p:ph type="ftr" sz="quarter" idx="3"/>
          </p:nvPr>
        </p:nvSpPr>
        <p:spPr/>
        <p:txBody>
          <a:bodyPr/>
          <a:lstStyle/>
          <a:p>
            <a:r>
              <a:rPr lang="en-US"/>
              <a:t>SOURCE: CDC, 2025</a:t>
            </a:r>
          </a:p>
        </p:txBody>
      </p:sp>
    </p:spTree>
    <p:extLst>
      <p:ext uri="{BB962C8B-B14F-4D97-AF65-F5344CB8AC3E}">
        <p14:creationId xmlns:p14="http://schemas.microsoft.com/office/powerpoint/2010/main" val="21617697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EC144-C870-3CC1-56E0-CACC6D8B1110}"/>
              </a:ext>
            </a:extLst>
          </p:cNvPr>
          <p:cNvSpPr>
            <a:spLocks noGrp="1"/>
          </p:cNvSpPr>
          <p:nvPr>
            <p:ph type="title"/>
          </p:nvPr>
        </p:nvSpPr>
        <p:spPr/>
        <p:txBody>
          <a:bodyPr/>
          <a:lstStyle/>
          <a:p>
            <a:r>
              <a:rPr lang="en-US" dirty="0"/>
              <a:t>Hepatitis C Virus (HCV) – An Overview </a:t>
            </a:r>
          </a:p>
        </p:txBody>
      </p:sp>
      <p:sp>
        <p:nvSpPr>
          <p:cNvPr id="3" name="Content Placeholder 2">
            <a:extLst>
              <a:ext uri="{FF2B5EF4-FFF2-40B4-BE49-F238E27FC236}">
                <a16:creationId xmlns:a16="http://schemas.microsoft.com/office/drawing/2014/main" id="{555ACC10-1946-3E45-4A77-59DFE5354217}"/>
              </a:ext>
            </a:extLst>
          </p:cNvPr>
          <p:cNvSpPr>
            <a:spLocks noGrp="1"/>
          </p:cNvSpPr>
          <p:nvPr>
            <p:ph idx="1"/>
          </p:nvPr>
        </p:nvSpPr>
        <p:spPr>
          <a:xfrm>
            <a:off x="418641" y="1614491"/>
            <a:ext cx="6796197" cy="4312584"/>
          </a:xfrm>
        </p:spPr>
        <p:txBody>
          <a:bodyPr>
            <a:normAutofit/>
          </a:bodyPr>
          <a:lstStyle/>
          <a:p>
            <a:pPr lvl="1">
              <a:buFont typeface="Arial" panose="020B0604020202020204" pitchFamily="34" charset="0"/>
              <a:buChar char="•"/>
            </a:pPr>
            <a:r>
              <a:rPr lang="en-US" sz="3200" b="1" dirty="0"/>
              <a:t>What is HCV? </a:t>
            </a:r>
          </a:p>
          <a:p>
            <a:pPr lvl="2">
              <a:buFont typeface="Arial" panose="020B0604020202020204" pitchFamily="34" charset="0"/>
              <a:buChar char="•"/>
            </a:pPr>
            <a:r>
              <a:rPr lang="en-US" sz="3200" dirty="0"/>
              <a:t>Highly infectious </a:t>
            </a:r>
            <a:r>
              <a:rPr lang="en-US" sz="3200" b="1" dirty="0"/>
              <a:t>bloodborne virus </a:t>
            </a:r>
            <a:r>
              <a:rPr lang="en-US" sz="3200" dirty="0"/>
              <a:t>that causes </a:t>
            </a:r>
            <a:r>
              <a:rPr lang="en-US" sz="3200" b="1" dirty="0"/>
              <a:t>liver</a:t>
            </a:r>
            <a:r>
              <a:rPr lang="en-US" sz="3200" dirty="0"/>
              <a:t> </a:t>
            </a:r>
            <a:r>
              <a:rPr lang="en-US" sz="3200" b="1" dirty="0"/>
              <a:t>inflammation </a:t>
            </a:r>
          </a:p>
          <a:p>
            <a:pPr lvl="2">
              <a:buFont typeface="Arial" panose="020B0604020202020204" pitchFamily="34" charset="0"/>
              <a:buChar char="•"/>
            </a:pPr>
            <a:r>
              <a:rPr lang="en-US" sz="3200" dirty="0"/>
              <a:t>Starts out with minor or no symptoms</a:t>
            </a:r>
          </a:p>
          <a:p>
            <a:pPr lvl="3">
              <a:buFont typeface="Arial" panose="020B0604020202020204" pitchFamily="34" charset="0"/>
              <a:buChar char="•"/>
            </a:pPr>
            <a:r>
              <a:rPr lang="en-US" sz="3200" dirty="0"/>
              <a:t>Some clear it on their own (acute infection)</a:t>
            </a:r>
          </a:p>
          <a:p>
            <a:pPr lvl="3">
              <a:buFont typeface="Arial" panose="020B0604020202020204" pitchFamily="34" charset="0"/>
              <a:buChar char="•"/>
            </a:pPr>
            <a:r>
              <a:rPr lang="en-US" sz="3200" dirty="0"/>
              <a:t>Can become chronic (55-85%) </a:t>
            </a:r>
          </a:p>
        </p:txBody>
      </p:sp>
      <p:pic>
        <p:nvPicPr>
          <p:cNvPr id="6" name="Picture 5" descr="A human body with organs highlighting the liver and kidneys in red&#10;&#10;">
            <a:extLst>
              <a:ext uri="{FF2B5EF4-FFF2-40B4-BE49-F238E27FC236}">
                <a16:creationId xmlns:a16="http://schemas.microsoft.com/office/drawing/2014/main" id="{62B9CA76-7864-63A6-87D7-0C66DFD348F9}"/>
              </a:ext>
            </a:extLst>
          </p:cNvPr>
          <p:cNvPicPr>
            <a:picLocks noChangeAspect="1"/>
          </p:cNvPicPr>
          <p:nvPr/>
        </p:nvPicPr>
        <p:blipFill rotWithShape="1">
          <a:blip r:embed="rId3">
            <a:extLst>
              <a:ext uri="{28A0092B-C50C-407E-A947-70E740481C1C}">
                <a14:useLocalDpi xmlns:a14="http://schemas.microsoft.com/office/drawing/2010/main" val="0"/>
              </a:ext>
            </a:extLst>
          </a:blip>
          <a:srcRect l="13632" t="13333" r="13848" b="32033"/>
          <a:stretch/>
        </p:blipFill>
        <p:spPr>
          <a:xfrm>
            <a:off x="7069874" y="1495043"/>
            <a:ext cx="4973444" cy="3746810"/>
          </a:xfrm>
          <a:prstGeom prst="rect">
            <a:avLst/>
          </a:prstGeom>
        </p:spPr>
      </p:pic>
      <p:sp>
        <p:nvSpPr>
          <p:cNvPr id="4" name="Slide Number Placeholder 3">
            <a:extLst>
              <a:ext uri="{FF2B5EF4-FFF2-40B4-BE49-F238E27FC236}">
                <a16:creationId xmlns:a16="http://schemas.microsoft.com/office/drawing/2014/main" id="{5CCD259C-6358-F732-4741-15CA3242723A}"/>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19</a:t>
            </a:fld>
            <a:endParaRPr lang="en-US" dirty="0">
              <a:latin typeface="Calibri" panose="020F0502020204030204"/>
              <a:cs typeface="Arial"/>
              <a:sym typeface="Arial"/>
            </a:endParaRPr>
          </a:p>
        </p:txBody>
      </p:sp>
      <p:sp>
        <p:nvSpPr>
          <p:cNvPr id="5" name="Footer Placeholder 4">
            <a:extLst>
              <a:ext uri="{FF2B5EF4-FFF2-40B4-BE49-F238E27FC236}">
                <a16:creationId xmlns:a16="http://schemas.microsoft.com/office/drawing/2014/main" id="{E475DF3E-2935-A285-DA78-C136F03B058F}"/>
              </a:ext>
            </a:extLst>
          </p:cNvPr>
          <p:cNvSpPr>
            <a:spLocks noGrp="1"/>
          </p:cNvSpPr>
          <p:nvPr>
            <p:ph type="ftr" sz="quarter" idx="3"/>
          </p:nvPr>
        </p:nvSpPr>
        <p:spPr/>
        <p:txBody>
          <a:bodyPr/>
          <a:lstStyle/>
          <a:p>
            <a:r>
              <a:rPr lang="en-US"/>
              <a:t>SOURCE: CDC, 2025</a:t>
            </a:r>
          </a:p>
        </p:txBody>
      </p:sp>
    </p:spTree>
    <p:extLst>
      <p:ext uri="{BB962C8B-B14F-4D97-AF65-F5344CB8AC3E}">
        <p14:creationId xmlns:p14="http://schemas.microsoft.com/office/powerpoint/2010/main" val="1191789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E64E9-8DAB-0327-9573-E2AB90E7FA73}"/>
              </a:ext>
            </a:extLst>
          </p:cNvPr>
          <p:cNvSpPr>
            <a:spLocks noGrp="1"/>
          </p:cNvSpPr>
          <p:nvPr>
            <p:ph type="title"/>
          </p:nvPr>
        </p:nvSpPr>
        <p:spPr/>
        <p:txBody>
          <a:bodyPr>
            <a:normAutofit fontScale="90000"/>
          </a:bodyPr>
          <a:lstStyle/>
          <a:p>
            <a:pPr algn="ctr"/>
            <a:r>
              <a:rPr lang="en-US" sz="8000" dirty="0"/>
              <a:t>Welcome!</a:t>
            </a:r>
          </a:p>
        </p:txBody>
      </p:sp>
      <p:sp>
        <p:nvSpPr>
          <p:cNvPr id="7" name="Content Placeholder 6">
            <a:extLst>
              <a:ext uri="{FF2B5EF4-FFF2-40B4-BE49-F238E27FC236}">
                <a16:creationId xmlns:a16="http://schemas.microsoft.com/office/drawing/2014/main" id="{052AD6D5-EB92-3645-87CF-DDCC995C324F}"/>
              </a:ext>
            </a:extLst>
          </p:cNvPr>
          <p:cNvSpPr>
            <a:spLocks noGrp="1"/>
          </p:cNvSpPr>
          <p:nvPr>
            <p:ph sz="quarter" idx="10"/>
          </p:nvPr>
        </p:nvSpPr>
        <p:spPr/>
        <p:txBody>
          <a:bodyPr>
            <a:normAutofit fontScale="92500"/>
          </a:bodyPr>
          <a:lstStyle/>
          <a:p>
            <a:pPr algn="ctr"/>
            <a:r>
              <a:rPr lang="en-US" sz="2600" dirty="0"/>
              <a:t>The Nevada Opioid Center of Excellence (NOCE) is dedicated to developing and sharing evidence-based training and offering technical assistance to professionals and community members alike. Whether you’re a care provider or a concerned community member, NOCE provides resources to support those affected by opioid use. </a:t>
            </a:r>
          </a:p>
          <a:p>
            <a:pPr algn="ctr"/>
            <a:r>
              <a:rPr lang="en-US" sz="2400" b="0" dirty="0"/>
              <a:t>Today’s presentation was made possible in whole or in part by the Nevada Department of Health and Human Services (DHHS) Director’s Office through the Fund for a Resilient Nevada, established in Nevada Revised Statutes 433.712 through 433.744. The opinions, findings, conclusions, and recommendations expressed in our courses are those of the author(s) and do not necessarily represent the official views of the Nevada Opioid Center of Excellence or its funders.</a:t>
            </a:r>
            <a:endParaRPr lang="en-US" sz="2400" dirty="0"/>
          </a:p>
        </p:txBody>
      </p:sp>
    </p:spTree>
    <p:extLst>
      <p:ext uri="{BB962C8B-B14F-4D97-AF65-F5344CB8AC3E}">
        <p14:creationId xmlns:p14="http://schemas.microsoft.com/office/powerpoint/2010/main" val="2081419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EC144-C870-3CC1-56E0-CACC6D8B1110}"/>
              </a:ext>
            </a:extLst>
          </p:cNvPr>
          <p:cNvSpPr>
            <a:spLocks noGrp="1"/>
          </p:cNvSpPr>
          <p:nvPr>
            <p:ph type="title"/>
          </p:nvPr>
        </p:nvSpPr>
        <p:spPr>
          <a:xfrm>
            <a:off x="601394" y="302652"/>
            <a:ext cx="10989212" cy="709859"/>
          </a:xfrm>
        </p:spPr>
        <p:txBody>
          <a:bodyPr>
            <a:normAutofit/>
          </a:bodyPr>
          <a:lstStyle/>
          <a:p>
            <a:r>
              <a:rPr lang="en-US" sz="4400" dirty="0"/>
              <a:t>Hepatitis C Virus (HCV) – An Overview (2) </a:t>
            </a:r>
          </a:p>
        </p:txBody>
      </p:sp>
      <p:sp>
        <p:nvSpPr>
          <p:cNvPr id="8" name="TextBox 7">
            <a:extLst>
              <a:ext uri="{FF2B5EF4-FFF2-40B4-BE49-F238E27FC236}">
                <a16:creationId xmlns:a16="http://schemas.microsoft.com/office/drawing/2014/main" id="{501FF71C-9F1F-F0E8-3243-04BF98DB5EA1}"/>
              </a:ext>
            </a:extLst>
          </p:cNvPr>
          <p:cNvSpPr txBox="1"/>
          <p:nvPr/>
        </p:nvSpPr>
        <p:spPr>
          <a:xfrm>
            <a:off x="506407" y="1190621"/>
            <a:ext cx="7957654" cy="523220"/>
          </a:xfrm>
          <a:prstGeom prst="rect">
            <a:avLst/>
          </a:prstGeom>
          <a:noFill/>
        </p:spPr>
        <p:txBody>
          <a:bodyPr wrap="square">
            <a:spAutoFit/>
          </a:bodyPr>
          <a:lstStyle/>
          <a:p>
            <a:pPr marL="457200" indent="-457200">
              <a:buFont typeface="Arial" panose="020B0604020202020204" pitchFamily="34" charset="0"/>
              <a:buChar char="•"/>
            </a:pPr>
            <a:r>
              <a:rPr lang="en-US" sz="2800" dirty="0">
                <a:solidFill>
                  <a:schemeClr val="accent1"/>
                </a:solidFill>
              </a:rPr>
              <a:t>Common symptoms of infection:</a:t>
            </a:r>
          </a:p>
        </p:txBody>
      </p:sp>
      <p:sp>
        <p:nvSpPr>
          <p:cNvPr id="3" name="Content Placeholder 2">
            <a:extLst>
              <a:ext uri="{FF2B5EF4-FFF2-40B4-BE49-F238E27FC236}">
                <a16:creationId xmlns:a16="http://schemas.microsoft.com/office/drawing/2014/main" id="{555ACC10-1946-3E45-4A77-59DFE5354217}"/>
              </a:ext>
            </a:extLst>
          </p:cNvPr>
          <p:cNvSpPr>
            <a:spLocks noGrp="1"/>
          </p:cNvSpPr>
          <p:nvPr>
            <p:ph sz="half" idx="1"/>
          </p:nvPr>
        </p:nvSpPr>
        <p:spPr>
          <a:xfrm>
            <a:off x="733996" y="1713841"/>
            <a:ext cx="7202660" cy="1994193"/>
          </a:xfrm>
        </p:spPr>
        <p:txBody>
          <a:bodyPr numCol="2">
            <a:noAutofit/>
          </a:bodyPr>
          <a:lstStyle/>
          <a:p>
            <a:pPr lvl="2"/>
            <a:r>
              <a:rPr lang="en-US" sz="2400" dirty="0"/>
              <a:t>Fever</a:t>
            </a:r>
          </a:p>
          <a:p>
            <a:pPr lvl="2"/>
            <a:r>
              <a:rPr lang="en-US" sz="2400" dirty="0"/>
              <a:t>Fatigue </a:t>
            </a:r>
          </a:p>
          <a:p>
            <a:pPr lvl="2"/>
            <a:r>
              <a:rPr lang="en-US" sz="2400" dirty="0"/>
              <a:t>Loss of appetite</a:t>
            </a:r>
          </a:p>
          <a:p>
            <a:pPr lvl="2"/>
            <a:r>
              <a:rPr lang="en-US" sz="2400" dirty="0"/>
              <a:t>Nausea, vomiting</a:t>
            </a:r>
          </a:p>
          <a:p>
            <a:pPr lvl="2"/>
            <a:r>
              <a:rPr lang="en-US" sz="2400" dirty="0"/>
              <a:t>Abdominal pain</a:t>
            </a:r>
          </a:p>
          <a:p>
            <a:pPr lvl="2"/>
            <a:endParaRPr lang="en-US" sz="2400" dirty="0"/>
          </a:p>
          <a:p>
            <a:pPr lvl="2"/>
            <a:r>
              <a:rPr lang="en-US" sz="2400" dirty="0"/>
              <a:t>Abdominal swelling</a:t>
            </a:r>
          </a:p>
          <a:p>
            <a:pPr lvl="2"/>
            <a:r>
              <a:rPr lang="en-US" sz="2400" dirty="0"/>
              <a:t>Pale stool </a:t>
            </a:r>
          </a:p>
          <a:p>
            <a:pPr lvl="2"/>
            <a:r>
              <a:rPr lang="en-US" sz="2400" dirty="0"/>
              <a:t>Dark urine</a:t>
            </a:r>
          </a:p>
          <a:p>
            <a:pPr lvl="2"/>
            <a:r>
              <a:rPr lang="en-US" sz="2400" dirty="0"/>
              <a:t>Jaundice</a:t>
            </a:r>
          </a:p>
          <a:p>
            <a:pPr lvl="2"/>
            <a:endParaRPr lang="en-US" sz="2400" dirty="0"/>
          </a:p>
          <a:p>
            <a:pPr lvl="1">
              <a:buFont typeface="Arial" panose="020B0604020202020204" pitchFamily="34" charset="0"/>
              <a:buChar char="•"/>
            </a:pPr>
            <a:endParaRPr lang="en-US" sz="2400" b="1" dirty="0"/>
          </a:p>
        </p:txBody>
      </p:sp>
      <p:sp>
        <p:nvSpPr>
          <p:cNvPr id="13" name="Content Placeholder 12">
            <a:extLst>
              <a:ext uri="{FF2B5EF4-FFF2-40B4-BE49-F238E27FC236}">
                <a16:creationId xmlns:a16="http://schemas.microsoft.com/office/drawing/2014/main" id="{C5071D79-1E6F-8581-6A47-41900D0CFAFD}"/>
              </a:ext>
            </a:extLst>
          </p:cNvPr>
          <p:cNvSpPr>
            <a:spLocks noGrp="1"/>
          </p:cNvSpPr>
          <p:nvPr>
            <p:ph sz="half" idx="2"/>
          </p:nvPr>
        </p:nvSpPr>
        <p:spPr>
          <a:xfrm>
            <a:off x="601394" y="4101356"/>
            <a:ext cx="6731418" cy="2142718"/>
          </a:xfrm>
        </p:spPr>
        <p:txBody>
          <a:bodyPr>
            <a:no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a:ea typeface="+mn-ea"/>
                <a:cs typeface="+mn-cs"/>
              </a:rPr>
              <a:t>Can be life-threatening; main causes of death due to HCV infection:</a:t>
            </a:r>
            <a:endParaRPr lang="en-US" sz="2400" dirty="0">
              <a:latin typeface="Calibri"/>
            </a:endParaRPr>
          </a:p>
          <a:p>
            <a:pPr marL="932688" lvl="2" indent="-457200" defTabSz="457200">
              <a:lnSpc>
                <a:spcPct val="100000"/>
              </a:lnSpc>
              <a:spcBef>
                <a:spcPts val="0"/>
              </a:spcBef>
              <a:spcAft>
                <a:spcPts val="0"/>
              </a:spcAft>
              <a:buClrTx/>
              <a:buFont typeface="Arial" panose="020B0604020202020204" pitchFamily="34" charset="0"/>
              <a:buChar char="•"/>
              <a:defRPr/>
            </a:pPr>
            <a:r>
              <a:rPr lang="en-US" sz="2000" dirty="0">
                <a:latin typeface="Calibri"/>
              </a:rPr>
              <a:t>Cirrhosis </a:t>
            </a:r>
          </a:p>
          <a:p>
            <a:pPr marL="932688" lvl="2" indent="-457200" defTabSz="457200">
              <a:lnSpc>
                <a:spcPct val="100000"/>
              </a:lnSpc>
              <a:spcBef>
                <a:spcPts val="0"/>
              </a:spcBef>
              <a:spcAft>
                <a:spcPts val="0"/>
              </a:spcAft>
              <a:buClrTx/>
              <a:buFont typeface="Arial" panose="020B0604020202020204" pitchFamily="34" charset="0"/>
              <a:buChar char="•"/>
              <a:defRPr/>
            </a:pPr>
            <a:r>
              <a:rPr lang="en-US" sz="2000" dirty="0">
                <a:latin typeface="Calibri"/>
              </a:rPr>
              <a:t>Primary liver cancer </a:t>
            </a:r>
            <a:endParaRPr kumimoji="0" lang="en-US" sz="2000" b="0" i="0" u="none" strike="noStrike" kern="1200" cap="none" spc="0" normalizeH="0" baseline="0" noProof="0" dirty="0">
              <a:ln>
                <a:noFill/>
              </a:ln>
              <a:effectLst/>
              <a:uLnTx/>
              <a:uFillTx/>
              <a:latin typeface="Calibri"/>
              <a:ea typeface="+mn-ea"/>
              <a:cs typeface="+mn-cs"/>
            </a:endParaRPr>
          </a:p>
          <a:p>
            <a:pPr marL="201168" lvl="1" indent="0">
              <a:buNone/>
            </a:pPr>
            <a:endParaRPr lang="en-US" sz="1800" dirty="0"/>
          </a:p>
        </p:txBody>
      </p:sp>
      <p:pic>
        <p:nvPicPr>
          <p:cNvPr id="6" name="Picture 5" descr="A diagram showing the symptoms of hepatitis C">
            <a:extLst>
              <a:ext uri="{FF2B5EF4-FFF2-40B4-BE49-F238E27FC236}">
                <a16:creationId xmlns:a16="http://schemas.microsoft.com/office/drawing/2014/main" id="{6C176365-AFF7-A9BE-B651-622C99E1CA08}"/>
              </a:ext>
            </a:extLst>
          </p:cNvPr>
          <p:cNvPicPr>
            <a:picLocks noChangeAspect="1"/>
          </p:cNvPicPr>
          <p:nvPr/>
        </p:nvPicPr>
        <p:blipFill rotWithShape="1">
          <a:blip r:embed="rId3">
            <a:extLst>
              <a:ext uri="{28A0092B-C50C-407E-A947-70E740481C1C}">
                <a14:useLocalDpi xmlns:a14="http://schemas.microsoft.com/office/drawing/2010/main" val="0"/>
              </a:ext>
            </a:extLst>
          </a:blip>
          <a:srcRect l="6140" t="3563" r="6550" b="2783"/>
          <a:stretch/>
        </p:blipFill>
        <p:spPr>
          <a:xfrm>
            <a:off x="7332812" y="1059559"/>
            <a:ext cx="4702873" cy="5044631"/>
          </a:xfrm>
          <a:prstGeom prst="rect">
            <a:avLst/>
          </a:prstGeom>
        </p:spPr>
      </p:pic>
      <p:sp>
        <p:nvSpPr>
          <p:cNvPr id="5" name="Footer Placeholder 4">
            <a:extLst>
              <a:ext uri="{FF2B5EF4-FFF2-40B4-BE49-F238E27FC236}">
                <a16:creationId xmlns:a16="http://schemas.microsoft.com/office/drawing/2014/main" id="{FE8DD7F4-F0EF-934A-B76A-30BC4BDF2C02}"/>
              </a:ext>
            </a:extLst>
          </p:cNvPr>
          <p:cNvSpPr>
            <a:spLocks noGrp="1"/>
          </p:cNvSpPr>
          <p:nvPr>
            <p:ph type="ftr" sz="quarter" idx="3"/>
          </p:nvPr>
        </p:nvSpPr>
        <p:spPr/>
        <p:txBody>
          <a:bodyPr/>
          <a:lstStyle/>
          <a:p>
            <a:r>
              <a:rPr lang="en-US"/>
              <a:t>SOURCE: WHO, 2025</a:t>
            </a:r>
          </a:p>
        </p:txBody>
      </p:sp>
      <p:sp>
        <p:nvSpPr>
          <p:cNvPr id="4" name="Slide Number Placeholder 3">
            <a:extLst>
              <a:ext uri="{FF2B5EF4-FFF2-40B4-BE49-F238E27FC236}">
                <a16:creationId xmlns:a16="http://schemas.microsoft.com/office/drawing/2014/main" id="{7ADF6AE6-1261-A35B-2175-691CA3E44754}"/>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20</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170111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EC144-C870-3CC1-56E0-CACC6D8B1110}"/>
              </a:ext>
            </a:extLst>
          </p:cNvPr>
          <p:cNvSpPr>
            <a:spLocks noGrp="1"/>
          </p:cNvSpPr>
          <p:nvPr>
            <p:ph type="title"/>
          </p:nvPr>
        </p:nvSpPr>
        <p:spPr>
          <a:xfrm>
            <a:off x="647700" y="457686"/>
            <a:ext cx="10896600" cy="1093909"/>
          </a:xfrm>
        </p:spPr>
        <p:txBody>
          <a:bodyPr>
            <a:noAutofit/>
          </a:bodyPr>
          <a:lstStyle/>
          <a:p>
            <a:r>
              <a:rPr lang="en-US" sz="4400" dirty="0"/>
              <a:t>Hepatitis C Virus (HCV) – An Overview (3) </a:t>
            </a:r>
          </a:p>
        </p:txBody>
      </p:sp>
      <p:sp>
        <p:nvSpPr>
          <p:cNvPr id="3" name="Content Placeholder 2">
            <a:extLst>
              <a:ext uri="{FF2B5EF4-FFF2-40B4-BE49-F238E27FC236}">
                <a16:creationId xmlns:a16="http://schemas.microsoft.com/office/drawing/2014/main" id="{555ACC10-1946-3E45-4A77-59DFE5354217}"/>
              </a:ext>
            </a:extLst>
          </p:cNvPr>
          <p:cNvSpPr>
            <a:spLocks noGrp="1"/>
          </p:cNvSpPr>
          <p:nvPr>
            <p:ph idx="1"/>
          </p:nvPr>
        </p:nvSpPr>
        <p:spPr>
          <a:xfrm>
            <a:off x="450508" y="1614491"/>
            <a:ext cx="6764330" cy="3564466"/>
          </a:xfrm>
        </p:spPr>
        <p:txBody>
          <a:bodyPr>
            <a:normAutofit/>
          </a:bodyPr>
          <a:lstStyle/>
          <a:p>
            <a:pPr lvl="2">
              <a:buFont typeface="Arial" panose="020B0604020202020204" pitchFamily="34" charset="0"/>
              <a:buChar char="•"/>
            </a:pPr>
            <a:r>
              <a:rPr lang="en-US" sz="2800" dirty="0"/>
              <a:t>An estimated 50 million people have chronic HCV infection globally </a:t>
            </a:r>
          </a:p>
          <a:p>
            <a:pPr lvl="3">
              <a:buFont typeface="Arial" panose="020B0604020202020204" pitchFamily="34" charset="0"/>
              <a:buChar char="•"/>
            </a:pPr>
            <a:r>
              <a:rPr lang="en-US" sz="2800" dirty="0"/>
              <a:t>1 million new cases per year</a:t>
            </a:r>
          </a:p>
          <a:p>
            <a:pPr lvl="3">
              <a:buFont typeface="Arial" panose="020B0604020202020204" pitchFamily="34" charset="0"/>
              <a:buChar char="•"/>
            </a:pPr>
            <a:r>
              <a:rPr lang="en-US" sz="2800" dirty="0"/>
              <a:t>Rates are rising in the 20-39 year-old age group </a:t>
            </a:r>
          </a:p>
          <a:p>
            <a:pPr lvl="2">
              <a:buFont typeface="Arial" panose="020B0604020202020204" pitchFamily="34" charset="0"/>
              <a:buChar char="•"/>
            </a:pPr>
            <a:r>
              <a:rPr lang="en-US" sz="2800" b="1" dirty="0"/>
              <a:t>The only strain that can be CURED! </a:t>
            </a:r>
          </a:p>
          <a:p>
            <a:pPr lvl="3">
              <a:buFont typeface="Arial" panose="020B0604020202020204" pitchFamily="34" charset="0"/>
              <a:buChar char="•"/>
            </a:pPr>
            <a:r>
              <a:rPr lang="en-US" sz="2800" dirty="0"/>
              <a:t>Effective vaccines are available for Hep A and B, </a:t>
            </a:r>
            <a:r>
              <a:rPr lang="en-US" sz="2800" b="1" dirty="0"/>
              <a:t>but not for  C</a:t>
            </a:r>
          </a:p>
          <a:p>
            <a:pPr lvl="1">
              <a:buFont typeface="Arial" panose="020B0604020202020204" pitchFamily="34" charset="0"/>
              <a:buChar char="•"/>
            </a:pPr>
            <a:endParaRPr lang="en-US" sz="2800" b="1" dirty="0"/>
          </a:p>
        </p:txBody>
      </p:sp>
      <p:pic>
        <p:nvPicPr>
          <p:cNvPr id="5" name="Picture 4" descr="Image of a clipboard, stethoscope, and clock on a desk with a spilled bottle of pills in the foreground">
            <a:extLst>
              <a:ext uri="{FF2B5EF4-FFF2-40B4-BE49-F238E27FC236}">
                <a16:creationId xmlns:a16="http://schemas.microsoft.com/office/drawing/2014/main" id="{B4A8C6E2-7407-A57D-3480-9522032DE731}"/>
              </a:ext>
            </a:extLst>
          </p:cNvPr>
          <p:cNvPicPr>
            <a:picLocks noChangeAspect="1"/>
          </p:cNvPicPr>
          <p:nvPr/>
        </p:nvPicPr>
        <p:blipFill>
          <a:blip r:embed="rId3"/>
          <a:stretch>
            <a:fillRect/>
          </a:stretch>
        </p:blipFill>
        <p:spPr>
          <a:xfrm>
            <a:off x="7994957" y="1614491"/>
            <a:ext cx="3746535" cy="2504590"/>
          </a:xfrm>
          <a:prstGeom prst="rect">
            <a:avLst/>
          </a:prstGeom>
        </p:spPr>
      </p:pic>
      <p:sp>
        <p:nvSpPr>
          <p:cNvPr id="4" name="Slide Number Placeholder 3">
            <a:extLst>
              <a:ext uri="{FF2B5EF4-FFF2-40B4-BE49-F238E27FC236}">
                <a16:creationId xmlns:a16="http://schemas.microsoft.com/office/drawing/2014/main" id="{5230216A-4EB7-FDD1-8F9C-F4C7673535A3}"/>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21</a:t>
            </a:fld>
            <a:endParaRPr lang="en-US" dirty="0">
              <a:latin typeface="Calibri" panose="020F0502020204030204"/>
              <a:cs typeface="Arial"/>
              <a:sym typeface="Arial"/>
            </a:endParaRPr>
          </a:p>
        </p:txBody>
      </p:sp>
      <p:sp>
        <p:nvSpPr>
          <p:cNvPr id="6" name="Footer Placeholder 5">
            <a:extLst>
              <a:ext uri="{FF2B5EF4-FFF2-40B4-BE49-F238E27FC236}">
                <a16:creationId xmlns:a16="http://schemas.microsoft.com/office/drawing/2014/main" id="{67715E04-0FDA-767F-DD1C-684E2B2926CA}"/>
              </a:ext>
            </a:extLst>
          </p:cNvPr>
          <p:cNvSpPr>
            <a:spLocks noGrp="1"/>
          </p:cNvSpPr>
          <p:nvPr>
            <p:ph type="ftr" sz="quarter" idx="3"/>
          </p:nvPr>
        </p:nvSpPr>
        <p:spPr/>
        <p:txBody>
          <a:bodyPr/>
          <a:lstStyle/>
          <a:p>
            <a:r>
              <a:rPr lang="en-US"/>
              <a:t>SOURCE: WHO, 2025</a:t>
            </a:r>
          </a:p>
        </p:txBody>
      </p:sp>
    </p:spTree>
    <p:extLst>
      <p:ext uri="{BB962C8B-B14F-4D97-AF65-F5344CB8AC3E}">
        <p14:creationId xmlns:p14="http://schemas.microsoft.com/office/powerpoint/2010/main" val="1334272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BEAD-15AA-5D2F-D7E2-CD9E19614ECD}"/>
              </a:ext>
            </a:extLst>
          </p:cNvPr>
          <p:cNvSpPr>
            <a:spLocks noGrp="1"/>
          </p:cNvSpPr>
          <p:nvPr>
            <p:ph type="title"/>
          </p:nvPr>
        </p:nvSpPr>
        <p:spPr>
          <a:xfrm>
            <a:off x="824523" y="353054"/>
            <a:ext cx="10058400" cy="924491"/>
          </a:xfrm>
        </p:spPr>
        <p:txBody>
          <a:bodyPr>
            <a:noAutofit/>
          </a:bodyPr>
          <a:lstStyle/>
          <a:p>
            <a:r>
              <a:rPr lang="en-US" sz="4400" dirty="0"/>
              <a:t>Risk Factors for HCV Exposure</a:t>
            </a:r>
          </a:p>
        </p:txBody>
      </p:sp>
      <p:sp>
        <p:nvSpPr>
          <p:cNvPr id="10" name="Content Placeholder 9">
            <a:extLst>
              <a:ext uri="{FF2B5EF4-FFF2-40B4-BE49-F238E27FC236}">
                <a16:creationId xmlns:a16="http://schemas.microsoft.com/office/drawing/2014/main" id="{38E87B31-77BA-820D-C0C0-8C433348A527}"/>
              </a:ext>
            </a:extLst>
          </p:cNvPr>
          <p:cNvSpPr>
            <a:spLocks noGrp="1"/>
          </p:cNvSpPr>
          <p:nvPr>
            <p:ph idx="1"/>
          </p:nvPr>
        </p:nvSpPr>
        <p:spPr>
          <a:xfrm>
            <a:off x="891334" y="1532696"/>
            <a:ext cx="10567498" cy="4357358"/>
          </a:xfrm>
        </p:spPr>
        <p:txBody>
          <a:bodyPr>
            <a:normAutofit fontScale="92500"/>
          </a:bodyPr>
          <a:lstStyle/>
          <a:p>
            <a:pPr marL="342900" indent="-342900">
              <a:buFont typeface="Arial" panose="020B0604020202020204" pitchFamily="34" charset="0"/>
              <a:buChar char="•"/>
            </a:pPr>
            <a:r>
              <a:rPr lang="en-US" sz="2600" b="1" dirty="0"/>
              <a:t>Injection drug use is the most common method of exposure </a:t>
            </a:r>
          </a:p>
          <a:p>
            <a:pPr marL="800100" lvl="1" indent="-342900">
              <a:buFont typeface="Arial" panose="020B0604020202020204" pitchFamily="34" charset="0"/>
              <a:buChar char="•"/>
            </a:pPr>
            <a:r>
              <a:rPr lang="en-US" sz="2600" dirty="0"/>
              <a:t>43% of new cases in 2023 were correlated with injection drug use (CDC, 2025)</a:t>
            </a:r>
          </a:p>
          <a:p>
            <a:pPr marL="800100" lvl="1" indent="-342900">
              <a:buFont typeface="Arial" panose="020B0604020202020204" pitchFamily="34" charset="0"/>
              <a:buChar char="•"/>
            </a:pPr>
            <a:r>
              <a:rPr lang="en-US" sz="2600" dirty="0"/>
              <a:t>50% of people who inject drugs have been exposed globally </a:t>
            </a:r>
          </a:p>
          <a:p>
            <a:pPr marL="342900" indent="-342900">
              <a:buFont typeface="Arial" panose="020B0604020202020204" pitchFamily="34" charset="0"/>
              <a:buChar char="•"/>
            </a:pPr>
            <a:r>
              <a:rPr lang="en-US" sz="2600" b="1" dirty="0"/>
              <a:t>Interfamilial exposure (~6%)</a:t>
            </a:r>
          </a:p>
          <a:p>
            <a:pPr marL="800100" lvl="1" indent="-342900">
              <a:buFont typeface="Arial" panose="020B0604020202020204" pitchFamily="34" charset="0"/>
              <a:buChar char="•"/>
            </a:pPr>
            <a:r>
              <a:rPr lang="en-US" sz="2600" dirty="0"/>
              <a:t>Rates have gone up since 2017</a:t>
            </a:r>
          </a:p>
          <a:p>
            <a:pPr marL="342900" indent="-342900">
              <a:buFont typeface="Arial" panose="020B0604020202020204" pitchFamily="34" charset="0"/>
              <a:buChar char="•"/>
            </a:pPr>
            <a:r>
              <a:rPr lang="en-US" sz="2600" b="1" dirty="0"/>
              <a:t>Sexual activity (1%)</a:t>
            </a:r>
          </a:p>
          <a:p>
            <a:pPr marL="800100" lvl="1" indent="-342900">
              <a:buFont typeface="Arial" panose="020B0604020202020204" pitchFamily="34" charset="0"/>
              <a:buChar char="•"/>
            </a:pPr>
            <a:r>
              <a:rPr lang="en-US" sz="2600" dirty="0"/>
              <a:t>far more common with HBV</a:t>
            </a:r>
          </a:p>
          <a:p>
            <a:pPr marL="342900" indent="-342900">
              <a:buFont typeface="Arial" panose="020B0604020202020204" pitchFamily="34" charset="0"/>
              <a:buChar char="•"/>
            </a:pPr>
            <a:r>
              <a:rPr lang="en-US" sz="2600" b="1" dirty="0"/>
              <a:t>Healthcare exposure</a:t>
            </a:r>
          </a:p>
          <a:p>
            <a:pPr marL="800100" lvl="1" indent="-342900">
              <a:buFont typeface="Arial" panose="020B0604020202020204" pitchFamily="34" charset="0"/>
              <a:buChar char="•"/>
            </a:pPr>
            <a:r>
              <a:rPr lang="en-US" sz="2600" dirty="0"/>
              <a:t>Accidental needle sticks, PPE failures </a:t>
            </a:r>
          </a:p>
          <a:p>
            <a:pPr marL="800100" lvl="1" indent="-342900">
              <a:buFont typeface="Arial" panose="020B0604020202020204" pitchFamily="34" charset="0"/>
              <a:buChar char="•"/>
            </a:pPr>
            <a:r>
              <a:rPr lang="en-US" sz="2600" dirty="0"/>
              <a:t>Very rare, data is not great but estimated &lt;2%</a:t>
            </a:r>
            <a:endParaRPr lang="en-US" dirty="0"/>
          </a:p>
        </p:txBody>
      </p:sp>
      <p:sp>
        <p:nvSpPr>
          <p:cNvPr id="3" name="Slide Number Placeholder 3">
            <a:extLst>
              <a:ext uri="{FF2B5EF4-FFF2-40B4-BE49-F238E27FC236}">
                <a16:creationId xmlns:a16="http://schemas.microsoft.com/office/drawing/2014/main" id="{35E43559-14F1-E3F5-75CD-FB0B1B4B1DD7}"/>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22</a:t>
            </a:fld>
            <a:endParaRPr lang="en-US" dirty="0">
              <a:latin typeface="Calibri" panose="020F0502020204030204"/>
              <a:cs typeface="Arial"/>
              <a:sym typeface="Arial"/>
            </a:endParaRPr>
          </a:p>
        </p:txBody>
      </p:sp>
      <p:sp>
        <p:nvSpPr>
          <p:cNvPr id="4" name="Footer Placeholder 3">
            <a:extLst>
              <a:ext uri="{FF2B5EF4-FFF2-40B4-BE49-F238E27FC236}">
                <a16:creationId xmlns:a16="http://schemas.microsoft.com/office/drawing/2014/main" id="{2F7838E8-9CDC-BF2E-5AC5-61E3313769A1}"/>
              </a:ext>
            </a:extLst>
          </p:cNvPr>
          <p:cNvSpPr>
            <a:spLocks noGrp="1"/>
          </p:cNvSpPr>
          <p:nvPr>
            <p:ph type="ftr" sz="quarter" idx="3"/>
          </p:nvPr>
        </p:nvSpPr>
        <p:spPr/>
        <p:txBody>
          <a:bodyPr/>
          <a:lstStyle/>
          <a:p>
            <a:r>
              <a:rPr lang="en-US"/>
              <a:t>SOURCE: CDC, 2024</a:t>
            </a:r>
          </a:p>
        </p:txBody>
      </p:sp>
    </p:spTree>
    <p:extLst>
      <p:ext uri="{BB962C8B-B14F-4D97-AF65-F5344CB8AC3E}">
        <p14:creationId xmlns:p14="http://schemas.microsoft.com/office/powerpoint/2010/main" val="3533155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DB81F-2DAA-805B-DE79-D3715DF20802}"/>
              </a:ext>
            </a:extLst>
          </p:cNvPr>
          <p:cNvSpPr>
            <a:spLocks noGrp="1"/>
          </p:cNvSpPr>
          <p:nvPr>
            <p:ph type="title"/>
          </p:nvPr>
        </p:nvSpPr>
        <p:spPr>
          <a:xfrm>
            <a:off x="1361589" y="421539"/>
            <a:ext cx="10058400" cy="781657"/>
          </a:xfrm>
        </p:spPr>
        <p:txBody>
          <a:bodyPr>
            <a:normAutofit fontScale="90000"/>
          </a:bodyPr>
          <a:lstStyle/>
          <a:p>
            <a:r>
              <a:rPr lang="en-US" sz="4400" dirty="0"/>
              <a:t>Number of Reported Cases and Estimated Infections of Acute Hepatitis C – US, 2016-2023</a:t>
            </a:r>
          </a:p>
        </p:txBody>
      </p:sp>
      <p:pic>
        <p:nvPicPr>
          <p:cNvPr id="8" name="Content Placeholder 7" descr="After over a decade of consecutive annual increases in acute hepatitis C, the number of acute hepatitis C cases has remained relatively stable since 2021. This stabilization was observed despite a change to the acute hepatitis C case definition in 2020, which was designed to improve sensitivity in identifying acute hepatitis C cases. In 2023, there were 4,966 new cases of acute hepatitis C reported, and 69,000 estimated acute HCV infections after adjusting for case under ascertainment and underreporting.&#10;">
            <a:extLst>
              <a:ext uri="{FF2B5EF4-FFF2-40B4-BE49-F238E27FC236}">
                <a16:creationId xmlns:a16="http://schemas.microsoft.com/office/drawing/2014/main" id="{1071F910-92BD-77FD-F7DB-433391C1252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9038" y="1656725"/>
            <a:ext cx="6993924" cy="4396871"/>
          </a:xfrm>
        </p:spPr>
      </p:pic>
      <p:sp>
        <p:nvSpPr>
          <p:cNvPr id="3" name="Slide Number Placeholder 3">
            <a:extLst>
              <a:ext uri="{FF2B5EF4-FFF2-40B4-BE49-F238E27FC236}">
                <a16:creationId xmlns:a16="http://schemas.microsoft.com/office/drawing/2014/main" id="{9EC97988-C7D2-9D5B-7F37-92238E039CC2}"/>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23</a:t>
            </a:fld>
            <a:endParaRPr lang="en-US" dirty="0">
              <a:latin typeface="Calibri" panose="020F0502020204030204"/>
              <a:cs typeface="Arial"/>
              <a:sym typeface="Arial"/>
            </a:endParaRPr>
          </a:p>
        </p:txBody>
      </p:sp>
      <p:sp>
        <p:nvSpPr>
          <p:cNvPr id="4" name="Footer Placeholder 3">
            <a:extLst>
              <a:ext uri="{FF2B5EF4-FFF2-40B4-BE49-F238E27FC236}">
                <a16:creationId xmlns:a16="http://schemas.microsoft.com/office/drawing/2014/main" id="{FF5A8EE1-792D-523E-C139-CDF31B19802E}"/>
              </a:ext>
            </a:extLst>
          </p:cNvPr>
          <p:cNvSpPr>
            <a:spLocks noGrp="1"/>
          </p:cNvSpPr>
          <p:nvPr>
            <p:ph type="ftr" sz="quarter" idx="3"/>
          </p:nvPr>
        </p:nvSpPr>
        <p:spPr/>
        <p:txBody>
          <a:bodyPr/>
          <a:lstStyle/>
          <a:p>
            <a:r>
              <a:rPr lang="en-US"/>
              <a:t>SOURCE: CDC, 2023</a:t>
            </a:r>
          </a:p>
        </p:txBody>
      </p:sp>
    </p:spTree>
    <p:extLst>
      <p:ext uri="{BB962C8B-B14F-4D97-AF65-F5344CB8AC3E}">
        <p14:creationId xmlns:p14="http://schemas.microsoft.com/office/powerpoint/2010/main" val="3740103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890EF-2DCB-A938-BBFC-75025D4874D9}"/>
              </a:ext>
            </a:extLst>
          </p:cNvPr>
          <p:cNvSpPr>
            <a:spLocks noGrp="1"/>
          </p:cNvSpPr>
          <p:nvPr>
            <p:ph type="title"/>
          </p:nvPr>
        </p:nvSpPr>
        <p:spPr/>
        <p:txBody>
          <a:bodyPr/>
          <a:lstStyle/>
          <a:p>
            <a:r>
              <a:rPr lang="en-US" dirty="0"/>
              <a:t>Hepatitis C in Nevada</a:t>
            </a:r>
          </a:p>
        </p:txBody>
      </p:sp>
      <p:pic>
        <p:nvPicPr>
          <p:cNvPr id="8" name="Content Placeholder 7" descr="Hepatitis C prevalence and Hepatitis C-related mortality can be compared across geographic levels. The rate per 100K population in Nevada is 1,000 vs. 1,074 in the West and 926.5 nationwide.">
            <a:extLst>
              <a:ext uri="{FF2B5EF4-FFF2-40B4-BE49-F238E27FC236}">
                <a16:creationId xmlns:a16="http://schemas.microsoft.com/office/drawing/2014/main" id="{475D375C-F0AD-74E8-BC9C-6B006326E7B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9817" y="2212795"/>
            <a:ext cx="5500176" cy="2051221"/>
          </a:xfrm>
        </p:spPr>
      </p:pic>
      <p:pic>
        <p:nvPicPr>
          <p:cNvPr id="10" name="Content Placeholder 9" descr="The following areas represent those with the highest rates of new Hepatitis C mortality. These areas may benefit from targeted, equity-focused viral hepatitis prevention and treatment efforts.">
            <a:extLst>
              <a:ext uri="{FF2B5EF4-FFF2-40B4-BE49-F238E27FC236}">
                <a16:creationId xmlns:a16="http://schemas.microsoft.com/office/drawing/2014/main" id="{B6C37EE4-1B58-9776-9020-2457B7CC458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021859" y="2212795"/>
            <a:ext cx="5464032" cy="3372459"/>
          </a:xfrm>
        </p:spPr>
      </p:pic>
      <p:sp>
        <p:nvSpPr>
          <p:cNvPr id="4" name="Footer Placeholder 3">
            <a:extLst>
              <a:ext uri="{FF2B5EF4-FFF2-40B4-BE49-F238E27FC236}">
                <a16:creationId xmlns:a16="http://schemas.microsoft.com/office/drawing/2014/main" id="{23E60002-3DA3-1590-2CB7-084A2DA33427}"/>
              </a:ext>
            </a:extLst>
          </p:cNvPr>
          <p:cNvSpPr>
            <a:spLocks noGrp="1"/>
          </p:cNvSpPr>
          <p:nvPr>
            <p:ph type="ftr" sz="quarter" idx="3"/>
          </p:nvPr>
        </p:nvSpPr>
        <p:spPr/>
        <p:txBody>
          <a:bodyPr/>
          <a:lstStyle/>
          <a:p>
            <a:r>
              <a:rPr lang="en-US"/>
              <a:t>SOURCE HepVu, 2025</a:t>
            </a:r>
          </a:p>
        </p:txBody>
      </p:sp>
      <p:sp>
        <p:nvSpPr>
          <p:cNvPr id="11" name="Slide Number Placeholder 3">
            <a:extLst>
              <a:ext uri="{FF2B5EF4-FFF2-40B4-BE49-F238E27FC236}">
                <a16:creationId xmlns:a16="http://schemas.microsoft.com/office/drawing/2014/main" id="{EAD0DE03-60C3-E652-6678-EBE4E87C65E2}"/>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24</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2053424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51A1F-F215-7A00-2DC7-0AF9EC505C26}"/>
              </a:ext>
            </a:extLst>
          </p:cNvPr>
          <p:cNvSpPr>
            <a:spLocks noGrp="1"/>
          </p:cNvSpPr>
          <p:nvPr>
            <p:ph type="title"/>
          </p:nvPr>
        </p:nvSpPr>
        <p:spPr/>
        <p:txBody>
          <a:bodyPr/>
          <a:lstStyle/>
          <a:p>
            <a:r>
              <a:rPr lang="en-US" dirty="0"/>
              <a:t>Acute* HCV Infection</a:t>
            </a:r>
          </a:p>
        </p:txBody>
      </p:sp>
      <p:sp>
        <p:nvSpPr>
          <p:cNvPr id="3" name="Content Placeholder 2">
            <a:extLst>
              <a:ext uri="{FF2B5EF4-FFF2-40B4-BE49-F238E27FC236}">
                <a16:creationId xmlns:a16="http://schemas.microsoft.com/office/drawing/2014/main" id="{DBAF6420-4111-8AC5-CEB5-9BBB658BDFEE}"/>
              </a:ext>
            </a:extLst>
          </p:cNvPr>
          <p:cNvSpPr>
            <a:spLocks noGrp="1"/>
          </p:cNvSpPr>
          <p:nvPr>
            <p:ph idx="1"/>
          </p:nvPr>
        </p:nvSpPr>
        <p:spPr/>
        <p:txBody>
          <a:bodyPr>
            <a:normAutofit/>
          </a:bodyPr>
          <a:lstStyle/>
          <a:p>
            <a:pPr>
              <a:buFont typeface="Arial" panose="020B0604020202020204" pitchFamily="34" charset="0"/>
              <a:buChar char="•"/>
            </a:pPr>
            <a:r>
              <a:rPr lang="en-US" sz="2800" dirty="0"/>
              <a:t>  Average time of development of HCV antibodies when first infected is about </a:t>
            </a:r>
            <a:r>
              <a:rPr lang="en-US" sz="2800" b="1" dirty="0"/>
              <a:t>6-8 weeks </a:t>
            </a:r>
            <a:r>
              <a:rPr lang="en-US" sz="2800" dirty="0"/>
              <a:t>and </a:t>
            </a:r>
            <a:r>
              <a:rPr lang="en-US" sz="2800" b="1" dirty="0"/>
              <a:t>up to six months </a:t>
            </a:r>
            <a:r>
              <a:rPr lang="en-US" sz="2800" dirty="0"/>
              <a:t>in some cases</a:t>
            </a:r>
          </a:p>
          <a:p>
            <a:pPr>
              <a:buFont typeface="Arial" panose="020B0604020202020204" pitchFamily="34" charset="0"/>
              <a:buChar char="•"/>
            </a:pPr>
            <a:r>
              <a:rPr lang="en-US" sz="2800" dirty="0"/>
              <a:t>  15%-25% </a:t>
            </a:r>
            <a:r>
              <a:rPr lang="en-US" sz="2800" b="1" dirty="0"/>
              <a:t>spontaneously clear </a:t>
            </a:r>
            <a:r>
              <a:rPr lang="en-US" sz="2800" dirty="0"/>
              <a:t>HCV without treatment </a:t>
            </a:r>
            <a:r>
              <a:rPr lang="en-US" sz="2800" b="1" dirty="0"/>
              <a:t>in 3-4 months</a:t>
            </a:r>
            <a:r>
              <a:rPr lang="en-US" sz="2800" dirty="0"/>
              <a:t>, most without symptoms</a:t>
            </a:r>
          </a:p>
          <a:p>
            <a:pPr marL="0" indent="0">
              <a:buNone/>
            </a:pPr>
            <a:endParaRPr lang="en-US" sz="2800" dirty="0"/>
          </a:p>
          <a:p>
            <a:pPr marL="0" indent="0">
              <a:buNone/>
            </a:pPr>
            <a:r>
              <a:rPr lang="en-US" sz="2800" i="1" dirty="0"/>
              <a:t>*</a:t>
            </a:r>
            <a:r>
              <a:rPr lang="en-US" sz="2800" b="1" i="1" dirty="0"/>
              <a:t>Acute phase: </a:t>
            </a:r>
            <a:r>
              <a:rPr lang="en-US" sz="2800" i="1" dirty="0"/>
              <a:t>within the first six months after acquiring infection</a:t>
            </a:r>
          </a:p>
        </p:txBody>
      </p:sp>
      <p:sp>
        <p:nvSpPr>
          <p:cNvPr id="5" name="Slide Number Placeholder 3">
            <a:extLst>
              <a:ext uri="{FF2B5EF4-FFF2-40B4-BE49-F238E27FC236}">
                <a16:creationId xmlns:a16="http://schemas.microsoft.com/office/drawing/2014/main" id="{89B82294-FCE0-8F80-6C82-2DB9A5A1FE3A}"/>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25</a:t>
            </a:fld>
            <a:endParaRPr lang="en-US" dirty="0">
              <a:latin typeface="Calibri" panose="020F0502020204030204"/>
              <a:cs typeface="Arial"/>
              <a:sym typeface="Arial"/>
            </a:endParaRPr>
          </a:p>
        </p:txBody>
      </p:sp>
      <p:sp>
        <p:nvSpPr>
          <p:cNvPr id="4" name="Footer Placeholder 3">
            <a:extLst>
              <a:ext uri="{FF2B5EF4-FFF2-40B4-BE49-F238E27FC236}">
                <a16:creationId xmlns:a16="http://schemas.microsoft.com/office/drawing/2014/main" id="{82D57949-A7BA-B51B-C624-979AAFB6EC3D}"/>
              </a:ext>
            </a:extLst>
          </p:cNvPr>
          <p:cNvSpPr>
            <a:spLocks noGrp="1"/>
          </p:cNvSpPr>
          <p:nvPr>
            <p:ph type="ftr" sz="quarter" idx="3"/>
          </p:nvPr>
        </p:nvSpPr>
        <p:spPr/>
        <p:txBody>
          <a:bodyPr/>
          <a:lstStyle/>
          <a:p>
            <a:r>
              <a:rPr lang="fr-FR" dirty="0"/>
              <a:t>SOURCES: Jope, 2025; CDC, 2025</a:t>
            </a:r>
            <a:endParaRPr lang="en-US" dirty="0"/>
          </a:p>
        </p:txBody>
      </p:sp>
    </p:spTree>
    <p:extLst>
      <p:ext uri="{BB962C8B-B14F-4D97-AF65-F5344CB8AC3E}">
        <p14:creationId xmlns:p14="http://schemas.microsoft.com/office/powerpoint/2010/main" val="2661113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56904-76B3-8EB8-6179-CE8B3C3E59FE}"/>
              </a:ext>
            </a:extLst>
          </p:cNvPr>
          <p:cNvSpPr>
            <a:spLocks noGrp="1"/>
          </p:cNvSpPr>
          <p:nvPr>
            <p:ph type="title"/>
          </p:nvPr>
        </p:nvSpPr>
        <p:spPr/>
        <p:txBody>
          <a:bodyPr/>
          <a:lstStyle/>
          <a:p>
            <a:r>
              <a:rPr lang="en-US" dirty="0"/>
              <a:t>Chronic* HCV Infection</a:t>
            </a:r>
          </a:p>
        </p:txBody>
      </p:sp>
      <p:sp>
        <p:nvSpPr>
          <p:cNvPr id="3" name="Content Placeholder 2">
            <a:extLst>
              <a:ext uri="{FF2B5EF4-FFF2-40B4-BE49-F238E27FC236}">
                <a16:creationId xmlns:a16="http://schemas.microsoft.com/office/drawing/2014/main" id="{C31AC519-DD9B-A2FD-5775-3D852F07ACCC}"/>
              </a:ext>
            </a:extLst>
          </p:cNvPr>
          <p:cNvSpPr>
            <a:spLocks noGrp="1"/>
          </p:cNvSpPr>
          <p:nvPr>
            <p:ph idx="1"/>
          </p:nvPr>
        </p:nvSpPr>
        <p:spPr/>
        <p:txBody>
          <a:bodyPr>
            <a:normAutofit/>
          </a:bodyPr>
          <a:lstStyle/>
          <a:p>
            <a:r>
              <a:rPr lang="en-US" sz="2800" b="1" dirty="0"/>
              <a:t>75-85% develop chronic infection and may remain stable for years</a:t>
            </a:r>
          </a:p>
          <a:p>
            <a:pPr lvl="1">
              <a:buFont typeface="Courier New" panose="02070309020205020404" pitchFamily="49" charset="0"/>
              <a:buChar char="o"/>
            </a:pPr>
            <a:r>
              <a:rPr lang="en-US" sz="2800" dirty="0"/>
              <a:t>  20%-30% develop cirrhosis and serious illness within 20 years if untreated</a:t>
            </a:r>
          </a:p>
          <a:p>
            <a:pPr lvl="1">
              <a:buFont typeface="Courier New" panose="02070309020205020404" pitchFamily="49" charset="0"/>
              <a:buChar char="o"/>
            </a:pPr>
            <a:r>
              <a:rPr lang="en-US" sz="2800" dirty="0"/>
              <a:t>  20%-37% will die because of liver failure or liver cancer due to untreated HCV disease</a:t>
            </a:r>
          </a:p>
          <a:p>
            <a:pPr lvl="1">
              <a:buFont typeface="Courier New" panose="02070309020205020404" pitchFamily="49" charset="0"/>
              <a:buChar char="o"/>
            </a:pPr>
            <a:endParaRPr lang="en-US" sz="2800" dirty="0"/>
          </a:p>
          <a:p>
            <a:pPr marL="201168" lvl="1" indent="0">
              <a:buNone/>
            </a:pPr>
            <a:endParaRPr lang="en-US" sz="2800" dirty="0"/>
          </a:p>
          <a:p>
            <a:pPr marL="201168" lvl="1" indent="0">
              <a:buNone/>
            </a:pPr>
            <a:r>
              <a:rPr lang="en-US" sz="2800" i="1" dirty="0"/>
              <a:t>*</a:t>
            </a:r>
            <a:r>
              <a:rPr lang="en-US" sz="2800" b="1" i="1" dirty="0"/>
              <a:t>Chronic phase: </a:t>
            </a:r>
            <a:r>
              <a:rPr lang="en-US" sz="2800" i="1" dirty="0"/>
              <a:t>infected more than six months after acquiring infection</a:t>
            </a:r>
          </a:p>
        </p:txBody>
      </p:sp>
      <p:sp>
        <p:nvSpPr>
          <p:cNvPr id="5" name="Slide Number Placeholder 3">
            <a:extLst>
              <a:ext uri="{FF2B5EF4-FFF2-40B4-BE49-F238E27FC236}">
                <a16:creationId xmlns:a16="http://schemas.microsoft.com/office/drawing/2014/main" id="{06BB0320-9948-1032-3CC9-01C2EF85E61B}"/>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26</a:t>
            </a:fld>
            <a:endParaRPr lang="en-US" dirty="0">
              <a:latin typeface="Calibri" panose="020F0502020204030204"/>
              <a:cs typeface="Arial"/>
              <a:sym typeface="Arial"/>
            </a:endParaRPr>
          </a:p>
        </p:txBody>
      </p:sp>
      <p:sp>
        <p:nvSpPr>
          <p:cNvPr id="4" name="Footer Placeholder 3">
            <a:extLst>
              <a:ext uri="{FF2B5EF4-FFF2-40B4-BE49-F238E27FC236}">
                <a16:creationId xmlns:a16="http://schemas.microsoft.com/office/drawing/2014/main" id="{781201F6-0469-7B66-FB9D-03AE7FBCFE16}"/>
              </a:ext>
            </a:extLst>
          </p:cNvPr>
          <p:cNvSpPr>
            <a:spLocks noGrp="1"/>
          </p:cNvSpPr>
          <p:nvPr>
            <p:ph type="ftr" sz="quarter" idx="3"/>
          </p:nvPr>
        </p:nvSpPr>
        <p:spPr/>
        <p:txBody>
          <a:bodyPr/>
          <a:lstStyle/>
          <a:p>
            <a:r>
              <a:rPr lang="fr-FR"/>
              <a:t>SOURCES: Jope, 2025; CDC, 2025</a:t>
            </a:r>
            <a:endParaRPr lang="en-US"/>
          </a:p>
        </p:txBody>
      </p:sp>
    </p:spTree>
    <p:extLst>
      <p:ext uri="{BB962C8B-B14F-4D97-AF65-F5344CB8AC3E}">
        <p14:creationId xmlns:p14="http://schemas.microsoft.com/office/powerpoint/2010/main" val="2960852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AEFD0-F8E2-5BD5-873A-D19F8774C658}"/>
              </a:ext>
            </a:extLst>
          </p:cNvPr>
          <p:cNvSpPr>
            <a:spLocks noGrp="1"/>
          </p:cNvSpPr>
          <p:nvPr>
            <p:ph type="title"/>
          </p:nvPr>
        </p:nvSpPr>
        <p:spPr/>
        <p:txBody>
          <a:bodyPr>
            <a:normAutofit/>
          </a:bodyPr>
          <a:lstStyle/>
          <a:p>
            <a:r>
              <a:rPr lang="en-US" dirty="0"/>
              <a:t>Chronic HCV Infection</a:t>
            </a:r>
            <a:br>
              <a:rPr lang="en-US" dirty="0"/>
            </a:br>
            <a:r>
              <a:rPr lang="en-US" dirty="0"/>
              <a:t>“Extrahepatic” Manifestations</a:t>
            </a:r>
          </a:p>
        </p:txBody>
      </p:sp>
      <p:pic>
        <p:nvPicPr>
          <p:cNvPr id="6" name="Content Placeholder 5" descr="Among all viruses, hepatotropic and nonhepatotropic, HCV is recognized as the virus most often associated with extrahepatic manifestations. Although a large proportion of patients are asymptomatic, up to two thirds present with such manifestations. Unequivocal data support a causal relationship between chronic HCV infection and some of these disorders, including cryoglobulinemic vasculitis, lymphoma, cardiovascular diseases, insulin resistance, and type 2 diabetes, all of which can substantially affect morbidity, mortality, and quality of life.&#10;">
            <a:extLst>
              <a:ext uri="{FF2B5EF4-FFF2-40B4-BE49-F238E27FC236}">
                <a16:creationId xmlns:a16="http://schemas.microsoft.com/office/drawing/2014/main" id="{7BB31B23-EB80-821B-D1F5-4DDF6522FD1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528942" y="1496455"/>
            <a:ext cx="9012193" cy="4636236"/>
          </a:xfrm>
        </p:spPr>
      </p:pic>
      <p:sp>
        <p:nvSpPr>
          <p:cNvPr id="4" name="Slide Number Placeholder 3">
            <a:extLst>
              <a:ext uri="{FF2B5EF4-FFF2-40B4-BE49-F238E27FC236}">
                <a16:creationId xmlns:a16="http://schemas.microsoft.com/office/drawing/2014/main" id="{09CA10E0-4904-3F64-89A1-7DC47EB8B868}"/>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27</a:t>
            </a:fld>
            <a:endParaRPr lang="en-US" dirty="0">
              <a:latin typeface="Calibri" panose="020F0502020204030204"/>
              <a:cs typeface="Arial"/>
              <a:sym typeface="Arial"/>
            </a:endParaRPr>
          </a:p>
        </p:txBody>
      </p:sp>
      <p:sp>
        <p:nvSpPr>
          <p:cNvPr id="5" name="Footer Placeholder 4">
            <a:extLst>
              <a:ext uri="{FF2B5EF4-FFF2-40B4-BE49-F238E27FC236}">
                <a16:creationId xmlns:a16="http://schemas.microsoft.com/office/drawing/2014/main" id="{4583C449-AADE-AB4B-3814-FF5CC5282E63}"/>
              </a:ext>
            </a:extLst>
          </p:cNvPr>
          <p:cNvSpPr>
            <a:spLocks noGrp="1"/>
          </p:cNvSpPr>
          <p:nvPr>
            <p:ph type="ftr" sz="quarter" idx="3"/>
          </p:nvPr>
        </p:nvSpPr>
        <p:spPr/>
        <p:txBody>
          <a:bodyPr/>
          <a:lstStyle/>
          <a:p>
            <a:r>
              <a:rPr lang="fr-FR"/>
              <a:t>SOURCES: Jope, 2025; Cacoub &amp; Saadoun, 2021</a:t>
            </a:r>
            <a:endParaRPr lang="en-US"/>
          </a:p>
        </p:txBody>
      </p:sp>
    </p:spTree>
    <p:extLst>
      <p:ext uri="{BB962C8B-B14F-4D97-AF65-F5344CB8AC3E}">
        <p14:creationId xmlns:p14="http://schemas.microsoft.com/office/powerpoint/2010/main" val="1126204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BA7EE-4DBB-4936-8AF4-39C1E896D8A5}"/>
              </a:ext>
            </a:extLst>
          </p:cNvPr>
          <p:cNvSpPr>
            <a:spLocks noGrp="1"/>
          </p:cNvSpPr>
          <p:nvPr>
            <p:ph type="title"/>
          </p:nvPr>
        </p:nvSpPr>
        <p:spPr>
          <a:xfrm>
            <a:off x="1066800" y="380387"/>
            <a:ext cx="10058400" cy="877809"/>
          </a:xfrm>
        </p:spPr>
        <p:txBody>
          <a:bodyPr anchor="t">
            <a:normAutofit/>
          </a:bodyPr>
          <a:lstStyle/>
          <a:p>
            <a:r>
              <a:rPr lang="en-US" dirty="0"/>
              <a:t>HCV-Associated Liver Damage</a:t>
            </a:r>
          </a:p>
        </p:txBody>
      </p:sp>
      <p:sp>
        <p:nvSpPr>
          <p:cNvPr id="6" name="TextBox 5">
            <a:extLst>
              <a:ext uri="{FF2B5EF4-FFF2-40B4-BE49-F238E27FC236}">
                <a16:creationId xmlns:a16="http://schemas.microsoft.com/office/drawing/2014/main" id="{72347CC9-BA96-6864-0460-D2212DCC16B4}"/>
              </a:ext>
            </a:extLst>
          </p:cNvPr>
          <p:cNvSpPr txBox="1"/>
          <p:nvPr/>
        </p:nvSpPr>
        <p:spPr>
          <a:xfrm>
            <a:off x="347862" y="1421766"/>
            <a:ext cx="7049716" cy="4893647"/>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chemeClr val="accent1"/>
                </a:solidFill>
              </a:rPr>
              <a:t>Early testing and intervention can prevent serious, irreversible liver damage</a:t>
            </a:r>
          </a:p>
          <a:p>
            <a:pPr marL="800100" lvl="1" indent="-342900">
              <a:buFont typeface="Arial" panose="020B0604020202020204" pitchFamily="34" charset="0"/>
              <a:buChar char="•"/>
            </a:pPr>
            <a:r>
              <a:rPr lang="en-US" sz="2400" dirty="0">
                <a:solidFill>
                  <a:schemeClr val="accent1"/>
                </a:solidFill>
              </a:rPr>
              <a:t>This is complicated by many people not experiencing symptoms until later stages</a:t>
            </a:r>
          </a:p>
          <a:p>
            <a:pPr marL="342900" indent="-342900">
              <a:buFont typeface="Arial" panose="020B0604020202020204" pitchFamily="34" charset="0"/>
              <a:buChar char="•"/>
            </a:pPr>
            <a:r>
              <a:rPr lang="en-US" sz="2400" b="1" dirty="0">
                <a:solidFill>
                  <a:schemeClr val="accent1"/>
                </a:solidFill>
              </a:rPr>
              <a:t>Liver damage can be measured in stages, ultimately leading to liver cancer</a:t>
            </a:r>
          </a:p>
          <a:p>
            <a:pPr marL="800100" lvl="1" indent="-342900">
              <a:buFont typeface="Arial" panose="020B0604020202020204" pitchFamily="34" charset="0"/>
              <a:buChar char="•"/>
            </a:pPr>
            <a:r>
              <a:rPr lang="en-US" sz="2400" dirty="0">
                <a:solidFill>
                  <a:schemeClr val="accent1"/>
                </a:solidFill>
              </a:rPr>
              <a:t>Inflammation triggers collagen production and over time this hardens and forms scar tissue in the liver (fibrosis)</a:t>
            </a:r>
          </a:p>
          <a:p>
            <a:pPr marL="800100" lvl="1" indent="-342900">
              <a:buFont typeface="Arial" panose="020B0604020202020204" pitchFamily="34" charset="0"/>
              <a:buChar char="•"/>
            </a:pPr>
            <a:r>
              <a:rPr lang="en-US" sz="2400" dirty="0">
                <a:solidFill>
                  <a:schemeClr val="accent1"/>
                </a:solidFill>
              </a:rPr>
              <a:t>Fibrosis impairs liver functioning by restricting blood flow</a:t>
            </a:r>
          </a:p>
          <a:p>
            <a:pPr marL="800100" lvl="1" indent="-342900">
              <a:buFont typeface="Arial" panose="020B0604020202020204" pitchFamily="34" charset="0"/>
              <a:buChar char="•"/>
            </a:pPr>
            <a:r>
              <a:rPr lang="en-US" sz="2400" dirty="0">
                <a:solidFill>
                  <a:schemeClr val="accent1"/>
                </a:solidFill>
              </a:rPr>
              <a:t>Fibrosis can be reversed up until cirrhosis develops </a:t>
            </a:r>
          </a:p>
        </p:txBody>
      </p:sp>
      <p:pic>
        <p:nvPicPr>
          <p:cNvPr id="5" name="Content Placeholder 4" descr="A diagram of liver damage&#10;&#10;">
            <a:extLst>
              <a:ext uri="{FF2B5EF4-FFF2-40B4-BE49-F238E27FC236}">
                <a16:creationId xmlns:a16="http://schemas.microsoft.com/office/drawing/2014/main" id="{89ADE64F-C8BB-012E-B447-F84F1D0798B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76679" y="1412874"/>
            <a:ext cx="4789718" cy="4023360"/>
          </a:xfrm>
          <a:noFill/>
        </p:spPr>
      </p:pic>
      <p:sp>
        <p:nvSpPr>
          <p:cNvPr id="3" name="Footer Placeholder 2">
            <a:extLst>
              <a:ext uri="{FF2B5EF4-FFF2-40B4-BE49-F238E27FC236}">
                <a16:creationId xmlns:a16="http://schemas.microsoft.com/office/drawing/2014/main" id="{F4ABD349-2FDC-9607-8057-561ECC5DC226}"/>
              </a:ext>
            </a:extLst>
          </p:cNvPr>
          <p:cNvSpPr>
            <a:spLocks noGrp="1"/>
          </p:cNvSpPr>
          <p:nvPr>
            <p:ph type="ftr" sz="quarter" idx="3"/>
          </p:nvPr>
        </p:nvSpPr>
        <p:spPr/>
        <p:txBody>
          <a:bodyPr/>
          <a:lstStyle/>
          <a:p>
            <a:r>
              <a:rPr lang="en-US"/>
              <a:t>SOURCE: American Liver Foundation, 2025</a:t>
            </a:r>
          </a:p>
        </p:txBody>
      </p:sp>
      <p:sp>
        <p:nvSpPr>
          <p:cNvPr id="4" name="Slide Number Placeholder 3">
            <a:extLst>
              <a:ext uri="{FF2B5EF4-FFF2-40B4-BE49-F238E27FC236}">
                <a16:creationId xmlns:a16="http://schemas.microsoft.com/office/drawing/2014/main" id="{1B02BCE3-64EA-9684-9AD5-69157290FD13}"/>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28</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39220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77791E-4071-8D0E-4CAF-CA1B91BA9F26}"/>
              </a:ext>
            </a:extLst>
          </p:cNvPr>
          <p:cNvSpPr>
            <a:spLocks noGrp="1"/>
          </p:cNvSpPr>
          <p:nvPr>
            <p:ph type="title"/>
          </p:nvPr>
        </p:nvSpPr>
        <p:spPr/>
        <p:txBody>
          <a:bodyPr/>
          <a:lstStyle/>
          <a:p>
            <a:r>
              <a:rPr lang="en-US" dirty="0"/>
              <a:t>Screening, Diagnosis, and Linkage to Care</a:t>
            </a:r>
          </a:p>
        </p:txBody>
      </p:sp>
      <p:sp>
        <p:nvSpPr>
          <p:cNvPr id="5" name="Text Placeholder 4">
            <a:extLst>
              <a:ext uri="{FF2B5EF4-FFF2-40B4-BE49-F238E27FC236}">
                <a16:creationId xmlns:a16="http://schemas.microsoft.com/office/drawing/2014/main" id="{20195475-F0A5-8A83-4657-F97157C4343B}"/>
              </a:ext>
            </a:extLst>
          </p:cNvPr>
          <p:cNvSpPr>
            <a:spLocks noGrp="1"/>
          </p:cNvSpPr>
          <p:nvPr>
            <p:ph type="body" idx="1"/>
          </p:nvPr>
        </p:nvSpPr>
        <p:spPr/>
        <p:txBody>
          <a:bodyPr/>
          <a:lstStyle/>
          <a:p>
            <a:r>
              <a:rPr lang="en-US" dirty="0"/>
              <a:t>Part two</a:t>
            </a:r>
          </a:p>
        </p:txBody>
      </p:sp>
      <p:sp>
        <p:nvSpPr>
          <p:cNvPr id="2" name="Slide Number Placeholder 1">
            <a:extLst>
              <a:ext uri="{FF2B5EF4-FFF2-40B4-BE49-F238E27FC236}">
                <a16:creationId xmlns:a16="http://schemas.microsoft.com/office/drawing/2014/main" id="{98078099-185B-E876-0468-2997807FB169}"/>
              </a:ext>
            </a:extLst>
          </p:cNvPr>
          <p:cNvSpPr>
            <a:spLocks noGrp="1"/>
          </p:cNvSpPr>
          <p:nvPr>
            <p:ph type="sldNum" sz="quarter" idx="12"/>
          </p:nvPr>
        </p:nvSpPr>
        <p:spPr/>
        <p:txBody>
          <a:bodyPr/>
          <a:lstStyle/>
          <a:p>
            <a:fld id="{152B26A1-16F3-4AD8-B521-FD82B2C76541}" type="slidenum">
              <a:rPr lang="en-US" smtClean="0"/>
              <a:t>29</a:t>
            </a:fld>
            <a:endParaRPr lang="en-US"/>
          </a:p>
        </p:txBody>
      </p:sp>
    </p:spTree>
    <p:extLst>
      <p:ext uri="{BB962C8B-B14F-4D97-AF65-F5344CB8AC3E}">
        <p14:creationId xmlns:p14="http://schemas.microsoft.com/office/powerpoint/2010/main" val="3189985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80220"/>
            <a:ext cx="12190414" cy="1301445"/>
          </a:xfrm>
        </p:spPr>
        <p:txBody>
          <a:bodyPr vert="horz" lIns="121888" tIns="121888" rIns="121888" bIns="121888" rtlCol="0" anchor="ctr">
            <a:normAutofit/>
          </a:bodyPr>
          <a:lstStyle/>
          <a:p>
            <a:r>
              <a:rPr lang="en-US" sz="4799" dirty="0"/>
              <a:t>Disclosures</a:t>
            </a:r>
          </a:p>
        </p:txBody>
      </p:sp>
      <p:sp>
        <p:nvSpPr>
          <p:cNvPr id="4" name="Slide Number Placeholder 3">
            <a:extLst>
              <a:ext uri="{FF2B5EF4-FFF2-40B4-BE49-F238E27FC236}">
                <a16:creationId xmlns:a16="http://schemas.microsoft.com/office/drawing/2014/main" id="{A498835A-F392-4BE2-8221-8D8EB9857AAD}"/>
              </a:ext>
            </a:extLst>
          </p:cNvPr>
          <p:cNvSpPr>
            <a:spLocks noGrp="1"/>
          </p:cNvSpPr>
          <p:nvPr>
            <p:ph type="sldNum" sz="quarter" idx="12"/>
          </p:nvPr>
        </p:nvSpPr>
        <p:spPr>
          <a:xfrm>
            <a:off x="9900461" y="6459788"/>
            <a:ext cx="1312025"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rtl="0" eaLnBrk="0" fontAlgn="base"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rtl="0" eaLnBrk="0" fontAlgn="base"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rtl="0" eaLnBrk="0" fontAlgn="base"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rtl="0" eaLnBrk="0" fontAlgn="base"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3</a:t>
            </a:fld>
            <a:endParaRPr lang="en-US" dirty="0">
              <a:latin typeface="Calibri" panose="020F0502020204030204"/>
              <a:cs typeface="Arial"/>
              <a:sym typeface="Arial"/>
            </a:endParaRPr>
          </a:p>
        </p:txBody>
      </p:sp>
      <p:sp>
        <p:nvSpPr>
          <p:cNvPr id="3" name="TextBox 2"/>
          <p:cNvSpPr txBox="1"/>
          <p:nvPr/>
        </p:nvSpPr>
        <p:spPr>
          <a:xfrm>
            <a:off x="1170608" y="1889664"/>
            <a:ext cx="9859629" cy="2676758"/>
          </a:xfrm>
          <a:prstGeom prst="rect">
            <a:avLst/>
          </a:prstGeom>
          <a:noFill/>
        </p:spPr>
        <p:txBody>
          <a:bodyPr wrap="square" rtlCol="0" anchor="t">
            <a:spAutoFit/>
          </a:bodyPr>
          <a:lstStyle/>
          <a:p>
            <a:pPr defTabSz="914148">
              <a:defRPr/>
            </a:pPr>
            <a:r>
              <a:rPr lang="en-US" sz="2399" b="0" dirty="0">
                <a:solidFill>
                  <a:srgbClr val="0E2532"/>
                </a:solidFill>
                <a:latin typeface="Trebuchet MS" panose="020B0603020202020204" pitchFamily="34" charset="0"/>
                <a:cs typeface="Arial"/>
                <a:sym typeface="Arial"/>
              </a:rPr>
              <a:t>None of the presenters, planners, or others in control of content for this educational activity have relevant financial relationships to disclose with ineligible companies whose primary business is producing, marketing, selling, re-selling, or distributing healthcare products used by or on patients.</a:t>
            </a:r>
          </a:p>
          <a:p>
            <a:pPr defTabSz="514234">
              <a:defRPr/>
            </a:pPr>
            <a:endParaRPr lang="en-US" sz="2399" dirty="0">
              <a:solidFill>
                <a:prstClr val="black"/>
              </a:solidFill>
              <a:latin typeface="Trebuchet MS" panose="020B0603020202020204" pitchFamily="34" charset="0"/>
              <a:ea typeface="MS PGothic" panose="020B0600070205080204" pitchFamily="34" charset="-128"/>
              <a:cs typeface="Arial"/>
              <a:sym typeface="Arial"/>
            </a:endParaRPr>
          </a:p>
          <a:p>
            <a:pPr defTabSz="514234">
              <a:defRPr/>
            </a:pPr>
            <a:endParaRPr lang="en-US" sz="2399" dirty="0">
              <a:solidFill>
                <a:srgbClr val="0E2532"/>
              </a:solidFill>
              <a:latin typeface="Trebuchet MS" panose="020B0603020202020204" pitchFamily="34" charset="0"/>
              <a:ea typeface="MS PGothic" panose="020B0600070205080204" pitchFamily="34" charset="-128"/>
              <a:cs typeface="Arial"/>
              <a:sym typeface="Arial"/>
            </a:endParaRPr>
          </a:p>
        </p:txBody>
      </p:sp>
    </p:spTree>
    <p:extLst>
      <p:ext uri="{BB962C8B-B14F-4D97-AF65-F5344CB8AC3E}">
        <p14:creationId xmlns:p14="http://schemas.microsoft.com/office/powerpoint/2010/main" val="2659147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A6763-3710-AFA9-4ECF-A5F4676335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55D8E5-ED0F-F07D-CD57-22C32FC96029}"/>
              </a:ext>
            </a:extLst>
          </p:cNvPr>
          <p:cNvSpPr>
            <a:spLocks noGrp="1"/>
          </p:cNvSpPr>
          <p:nvPr>
            <p:ph type="title"/>
          </p:nvPr>
        </p:nvSpPr>
        <p:spPr/>
        <p:txBody>
          <a:bodyPr/>
          <a:lstStyle/>
          <a:p>
            <a:r>
              <a:rPr lang="en-US" dirty="0"/>
              <a:t>Polling Question #2</a:t>
            </a:r>
          </a:p>
        </p:txBody>
      </p:sp>
      <p:sp>
        <p:nvSpPr>
          <p:cNvPr id="3" name="Content Placeholder 2">
            <a:extLst>
              <a:ext uri="{FF2B5EF4-FFF2-40B4-BE49-F238E27FC236}">
                <a16:creationId xmlns:a16="http://schemas.microsoft.com/office/drawing/2014/main" id="{F7EC3112-2C61-015C-3610-ADDED9462E00}"/>
              </a:ext>
            </a:extLst>
          </p:cNvPr>
          <p:cNvSpPr>
            <a:spLocks noGrp="1"/>
          </p:cNvSpPr>
          <p:nvPr>
            <p:ph idx="1"/>
          </p:nvPr>
        </p:nvSpPr>
        <p:spPr/>
        <p:txBody>
          <a:bodyPr>
            <a:normAutofit/>
          </a:bodyPr>
          <a:lstStyle/>
          <a:p>
            <a:pPr marL="0" lvl="0" indent="0">
              <a:lnSpc>
                <a:spcPct val="100000"/>
              </a:lnSpc>
              <a:spcBef>
                <a:spcPts val="0"/>
              </a:spcBef>
              <a:spcAft>
                <a:spcPts val="0"/>
              </a:spcAft>
              <a:buClrTx/>
              <a:buSzTx/>
              <a:buNone/>
              <a:defRPr/>
            </a:pPr>
            <a:r>
              <a:rPr lang="en-US" dirty="0"/>
              <a:t>Does your organization offer HCV testing, services, and/or treatment? </a:t>
            </a:r>
          </a:p>
          <a:p>
            <a:pPr marL="0" lvl="0" indent="0">
              <a:lnSpc>
                <a:spcPct val="100000"/>
              </a:lnSpc>
              <a:spcBef>
                <a:spcPts val="0"/>
              </a:spcBef>
              <a:spcAft>
                <a:spcPts val="0"/>
              </a:spcAft>
              <a:buClrTx/>
              <a:buSzTx/>
              <a:buNone/>
              <a:defRPr/>
            </a:pPr>
            <a:endParaRPr lang="en-US" dirty="0"/>
          </a:p>
          <a:p>
            <a:pPr marL="0" lvl="0" indent="0">
              <a:lnSpc>
                <a:spcPct val="100000"/>
              </a:lnSpc>
              <a:spcBef>
                <a:spcPts val="0"/>
              </a:spcBef>
              <a:spcAft>
                <a:spcPts val="0"/>
              </a:spcAft>
              <a:buClrTx/>
              <a:buSzTx/>
              <a:buNone/>
              <a:defRPr/>
            </a:pPr>
            <a:r>
              <a:rPr lang="en-US" dirty="0"/>
              <a:t>A. Testing only</a:t>
            </a:r>
          </a:p>
          <a:p>
            <a:pPr marL="0" indent="0">
              <a:buNone/>
            </a:pPr>
            <a:r>
              <a:rPr lang="en-US" dirty="0"/>
              <a:t>B. Miscellaneous services</a:t>
            </a:r>
          </a:p>
          <a:p>
            <a:pPr marL="0" indent="0">
              <a:buNone/>
            </a:pPr>
            <a:r>
              <a:rPr lang="en-US" dirty="0"/>
              <a:t>C. Treatment</a:t>
            </a:r>
          </a:p>
          <a:p>
            <a:pPr marL="0" indent="0">
              <a:buNone/>
            </a:pPr>
            <a:r>
              <a:rPr lang="en-US" dirty="0"/>
              <a:t>D. Yes – all of the above</a:t>
            </a:r>
          </a:p>
          <a:p>
            <a:pPr marL="0" indent="0">
              <a:buNone/>
            </a:pPr>
            <a:r>
              <a:rPr lang="en-US" dirty="0"/>
              <a:t>E. Unsure</a:t>
            </a:r>
          </a:p>
          <a:p>
            <a:pPr marL="0" indent="0">
              <a:buNone/>
            </a:pPr>
            <a:r>
              <a:rPr lang="en-US" dirty="0"/>
              <a:t>F. No</a:t>
            </a:r>
          </a:p>
        </p:txBody>
      </p:sp>
      <p:sp>
        <p:nvSpPr>
          <p:cNvPr id="4" name="Slide Number Placeholder 3">
            <a:extLst>
              <a:ext uri="{FF2B5EF4-FFF2-40B4-BE49-F238E27FC236}">
                <a16:creationId xmlns:a16="http://schemas.microsoft.com/office/drawing/2014/main" id="{B39344E3-D6A5-BF33-BF22-E953DF6AF299}"/>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30</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2191141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FE9ED-F0F2-1524-67FA-DA94ABB4938C}"/>
              </a:ext>
            </a:extLst>
          </p:cNvPr>
          <p:cNvSpPr>
            <a:spLocks noGrp="1"/>
          </p:cNvSpPr>
          <p:nvPr>
            <p:ph type="title"/>
          </p:nvPr>
        </p:nvSpPr>
        <p:spPr/>
        <p:txBody>
          <a:bodyPr>
            <a:normAutofit fontScale="90000"/>
          </a:bodyPr>
          <a:lstStyle/>
          <a:p>
            <a:r>
              <a:rPr lang="en-US" dirty="0"/>
              <a:t>Key Points for Clinical Screening and Diagnosis for HCV</a:t>
            </a:r>
          </a:p>
        </p:txBody>
      </p:sp>
      <p:sp>
        <p:nvSpPr>
          <p:cNvPr id="3" name="Content Placeholder 2">
            <a:extLst>
              <a:ext uri="{FF2B5EF4-FFF2-40B4-BE49-F238E27FC236}">
                <a16:creationId xmlns:a16="http://schemas.microsoft.com/office/drawing/2014/main" id="{5F460E5E-5C1B-3B80-4301-80029F851E37}"/>
              </a:ext>
            </a:extLst>
          </p:cNvPr>
          <p:cNvSpPr>
            <a:spLocks noGrp="1"/>
          </p:cNvSpPr>
          <p:nvPr>
            <p:ph idx="1"/>
          </p:nvPr>
        </p:nvSpPr>
        <p:spPr/>
        <p:txBody>
          <a:bodyPr>
            <a:normAutofit/>
          </a:bodyPr>
          <a:lstStyle/>
          <a:p>
            <a:pPr>
              <a:buFont typeface="Arial" panose="020B0604020202020204" pitchFamily="34" charset="0"/>
              <a:buChar char="•"/>
            </a:pPr>
            <a:r>
              <a:rPr lang="en-US" sz="2800" dirty="0"/>
              <a:t>CDC recommends universal hepatitis C screening for </a:t>
            </a:r>
            <a:r>
              <a:rPr lang="en-US" sz="2800" b="1" i="1" dirty="0"/>
              <a:t>all</a:t>
            </a:r>
            <a:r>
              <a:rPr lang="en-US" sz="2800" dirty="0"/>
              <a:t> adults 18 and older and all pregnant women during each pregnancy.</a:t>
            </a:r>
          </a:p>
          <a:p>
            <a:pPr>
              <a:buFont typeface="Arial" panose="020B0604020202020204" pitchFamily="34" charset="0"/>
              <a:buChar char="•"/>
            </a:pPr>
            <a:r>
              <a:rPr lang="en-US" sz="2800" dirty="0"/>
              <a:t>CDC recommends testing people in certain high-risk groups more frequently.</a:t>
            </a:r>
          </a:p>
          <a:p>
            <a:pPr>
              <a:buFont typeface="Arial" panose="020B0604020202020204" pitchFamily="34" charset="0"/>
              <a:buChar char="•"/>
            </a:pPr>
            <a:r>
              <a:rPr lang="en-US" sz="2800" dirty="0"/>
              <a:t>Testing, diagnosis, and timely treatment can prevent hepatitis C complications and interrupt transmission.</a:t>
            </a:r>
          </a:p>
          <a:p>
            <a:endParaRPr lang="en-US" sz="2800" dirty="0"/>
          </a:p>
        </p:txBody>
      </p:sp>
      <p:sp>
        <p:nvSpPr>
          <p:cNvPr id="5" name="Slide Number Placeholder 3">
            <a:extLst>
              <a:ext uri="{FF2B5EF4-FFF2-40B4-BE49-F238E27FC236}">
                <a16:creationId xmlns:a16="http://schemas.microsoft.com/office/drawing/2014/main" id="{6A84AD82-ED1A-D794-81FF-F2CA5AAA3657}"/>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31</a:t>
            </a:fld>
            <a:endParaRPr lang="en-US" dirty="0">
              <a:latin typeface="Calibri" panose="020F0502020204030204"/>
              <a:cs typeface="Arial"/>
              <a:sym typeface="Arial"/>
            </a:endParaRPr>
          </a:p>
        </p:txBody>
      </p:sp>
      <p:sp>
        <p:nvSpPr>
          <p:cNvPr id="4" name="Footer Placeholder 3">
            <a:extLst>
              <a:ext uri="{FF2B5EF4-FFF2-40B4-BE49-F238E27FC236}">
                <a16:creationId xmlns:a16="http://schemas.microsoft.com/office/drawing/2014/main" id="{7266974A-A06E-EA6A-2147-E47B014821A8}"/>
              </a:ext>
            </a:extLst>
          </p:cNvPr>
          <p:cNvSpPr>
            <a:spLocks noGrp="1"/>
          </p:cNvSpPr>
          <p:nvPr>
            <p:ph type="ftr" sz="quarter" idx="3"/>
          </p:nvPr>
        </p:nvSpPr>
        <p:spPr/>
        <p:txBody>
          <a:bodyPr/>
          <a:lstStyle/>
          <a:p>
            <a:r>
              <a:rPr lang="en-US"/>
              <a:t>SOURCE: CDC, 2025</a:t>
            </a:r>
          </a:p>
        </p:txBody>
      </p:sp>
    </p:spTree>
    <p:extLst>
      <p:ext uri="{BB962C8B-B14F-4D97-AF65-F5344CB8AC3E}">
        <p14:creationId xmlns:p14="http://schemas.microsoft.com/office/powerpoint/2010/main" val="82782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97209-9E41-D0EA-5C82-D1C0B9C56265}"/>
              </a:ext>
            </a:extLst>
          </p:cNvPr>
          <p:cNvSpPr>
            <a:spLocks noGrp="1"/>
          </p:cNvSpPr>
          <p:nvPr>
            <p:ph type="title"/>
          </p:nvPr>
        </p:nvSpPr>
        <p:spPr>
          <a:xfrm>
            <a:off x="1066800" y="182265"/>
            <a:ext cx="10058400" cy="1093909"/>
          </a:xfrm>
        </p:spPr>
        <p:txBody>
          <a:bodyPr>
            <a:normAutofit fontScale="90000"/>
          </a:bodyPr>
          <a:lstStyle/>
          <a:p>
            <a:r>
              <a:rPr lang="en-US" dirty="0"/>
              <a:t>One-Time Testing For People with Recognized Risk Factors or Exposures</a:t>
            </a:r>
          </a:p>
        </p:txBody>
      </p:sp>
      <p:sp>
        <p:nvSpPr>
          <p:cNvPr id="3" name="Content Placeholder 2">
            <a:extLst>
              <a:ext uri="{FF2B5EF4-FFF2-40B4-BE49-F238E27FC236}">
                <a16:creationId xmlns:a16="http://schemas.microsoft.com/office/drawing/2014/main" id="{F7F01182-6935-8EFD-CA32-485580630B9B}"/>
              </a:ext>
            </a:extLst>
          </p:cNvPr>
          <p:cNvSpPr>
            <a:spLocks noGrp="1"/>
          </p:cNvSpPr>
          <p:nvPr>
            <p:ph idx="1"/>
          </p:nvPr>
        </p:nvSpPr>
        <p:spPr>
          <a:xfrm>
            <a:off x="339687" y="1460144"/>
            <a:ext cx="11512626" cy="4698285"/>
          </a:xfrm>
        </p:spPr>
        <p:txBody>
          <a:bodyPr>
            <a:noAutofit/>
          </a:bodyPr>
          <a:lstStyle/>
          <a:p>
            <a:pPr>
              <a:buFont typeface="Arial" panose="020B0604020202020204" pitchFamily="34" charset="0"/>
              <a:buChar char="•"/>
            </a:pPr>
            <a:r>
              <a:rPr lang="en-US" dirty="0"/>
              <a:t>  People who currently or have previously injected drugs and shared needles, syringes, or other drug preparation equipment</a:t>
            </a:r>
          </a:p>
          <a:p>
            <a:pPr>
              <a:buFont typeface="Arial" panose="020B0604020202020204" pitchFamily="34" charset="0"/>
              <a:buChar char="•"/>
            </a:pPr>
            <a:r>
              <a:rPr lang="en-US" dirty="0"/>
              <a:t>  People with HIV</a:t>
            </a:r>
          </a:p>
          <a:p>
            <a:pPr>
              <a:buFont typeface="Arial" panose="020B0604020202020204" pitchFamily="34" charset="0"/>
              <a:buChar char="•"/>
            </a:pPr>
            <a:r>
              <a:rPr lang="en-US" dirty="0"/>
              <a:t>  People with selected medical conditions (e.g., hemodialysis, abnormal alanine aminotransferase (ALT) levels)</a:t>
            </a:r>
          </a:p>
          <a:p>
            <a:pPr>
              <a:buFont typeface="Arial" panose="020B0604020202020204" pitchFamily="34" charset="0"/>
              <a:buChar char="•"/>
            </a:pPr>
            <a:r>
              <a:rPr lang="en-US" dirty="0"/>
              <a:t>  Prior recipients of transfusions or organ transplants</a:t>
            </a:r>
          </a:p>
          <a:p>
            <a:pPr>
              <a:buFont typeface="Arial" panose="020B0604020202020204" pitchFamily="34" charset="0"/>
              <a:buChar char="•"/>
            </a:pPr>
            <a:r>
              <a:rPr lang="en-US" dirty="0"/>
              <a:t>  Health care, first responder, or public safety personnel following exposure to HCV-positive blood</a:t>
            </a:r>
          </a:p>
          <a:p>
            <a:pPr>
              <a:buFont typeface="Arial" panose="020B0604020202020204" pitchFamily="34" charset="0"/>
              <a:buChar char="•"/>
            </a:pPr>
            <a:r>
              <a:rPr lang="en-US" dirty="0"/>
              <a:t>  Infants born to people with known hepatitis C</a:t>
            </a:r>
          </a:p>
        </p:txBody>
      </p:sp>
      <p:sp>
        <p:nvSpPr>
          <p:cNvPr id="5" name="TextBox 4">
            <a:extLst>
              <a:ext uri="{FF2B5EF4-FFF2-40B4-BE49-F238E27FC236}">
                <a16:creationId xmlns:a16="http://schemas.microsoft.com/office/drawing/2014/main" id="{580E475C-BE7F-CB29-0B4A-D6B8AE7EF90E}"/>
              </a:ext>
            </a:extLst>
          </p:cNvPr>
          <p:cNvSpPr txBox="1"/>
          <p:nvPr/>
        </p:nvSpPr>
        <p:spPr>
          <a:xfrm>
            <a:off x="576649" y="5865341"/>
            <a:ext cx="2529016" cy="369332"/>
          </a:xfrm>
          <a:prstGeom prst="rect">
            <a:avLst/>
          </a:prstGeom>
          <a:noFill/>
        </p:spPr>
        <p:txBody>
          <a:bodyPr wrap="square" rtlCol="0">
            <a:spAutoFit/>
          </a:bodyPr>
          <a:lstStyle/>
          <a:p>
            <a:r>
              <a:rPr lang="en-US" i="1" dirty="0"/>
              <a:t>**Refer to Handouts</a:t>
            </a:r>
          </a:p>
        </p:txBody>
      </p:sp>
      <p:sp>
        <p:nvSpPr>
          <p:cNvPr id="6" name="Footer Placeholder 5">
            <a:extLst>
              <a:ext uri="{FF2B5EF4-FFF2-40B4-BE49-F238E27FC236}">
                <a16:creationId xmlns:a16="http://schemas.microsoft.com/office/drawing/2014/main" id="{BD8C3EC5-D1D6-33EE-183E-287A3158518F}"/>
              </a:ext>
            </a:extLst>
          </p:cNvPr>
          <p:cNvSpPr>
            <a:spLocks noGrp="1"/>
          </p:cNvSpPr>
          <p:nvPr>
            <p:ph type="ftr" sz="quarter" idx="3"/>
          </p:nvPr>
        </p:nvSpPr>
        <p:spPr/>
        <p:txBody>
          <a:bodyPr/>
          <a:lstStyle/>
          <a:p>
            <a:r>
              <a:rPr lang="en-US"/>
              <a:t>SOURCE: CDC, 2025</a:t>
            </a:r>
          </a:p>
        </p:txBody>
      </p:sp>
      <p:sp>
        <p:nvSpPr>
          <p:cNvPr id="4" name="Slide Number Placeholder 3">
            <a:extLst>
              <a:ext uri="{FF2B5EF4-FFF2-40B4-BE49-F238E27FC236}">
                <a16:creationId xmlns:a16="http://schemas.microsoft.com/office/drawing/2014/main" id="{5FC4801A-CB3F-99B2-E0AD-F200E6E15395}"/>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32</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1024929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0B3F4B-F68E-1CE4-68EA-70582D032FD7}"/>
              </a:ext>
            </a:extLst>
          </p:cNvPr>
          <p:cNvSpPr>
            <a:spLocks noGrp="1"/>
          </p:cNvSpPr>
          <p:nvPr>
            <p:ph type="title"/>
          </p:nvPr>
        </p:nvSpPr>
        <p:spPr/>
        <p:txBody>
          <a:bodyPr>
            <a:normAutofit fontScale="90000"/>
          </a:bodyPr>
          <a:lstStyle/>
          <a:p>
            <a:r>
              <a:rPr lang="en-US" dirty="0"/>
              <a:t>The Need for “Test and Treat” in Settings with High Infection Burden and/or Low Access</a:t>
            </a:r>
          </a:p>
        </p:txBody>
      </p:sp>
      <p:sp>
        <p:nvSpPr>
          <p:cNvPr id="7" name="Content Placeholder 6">
            <a:extLst>
              <a:ext uri="{FF2B5EF4-FFF2-40B4-BE49-F238E27FC236}">
                <a16:creationId xmlns:a16="http://schemas.microsoft.com/office/drawing/2014/main" id="{E20D76D7-A54F-2168-5F55-0BA6093CE943}"/>
              </a:ext>
            </a:extLst>
          </p:cNvPr>
          <p:cNvSpPr>
            <a:spLocks noGrp="1"/>
          </p:cNvSpPr>
          <p:nvPr>
            <p:ph sz="half" idx="1"/>
          </p:nvPr>
        </p:nvSpPr>
        <p:spPr>
          <a:xfrm>
            <a:off x="1097280" y="1895721"/>
            <a:ext cx="4937760" cy="4023360"/>
          </a:xfrm>
        </p:spPr>
        <p:txBody>
          <a:bodyPr>
            <a:normAutofit/>
          </a:bodyPr>
          <a:lstStyle/>
          <a:p>
            <a:r>
              <a:rPr lang="en-US" sz="3000" dirty="0"/>
              <a:t>PWIDs</a:t>
            </a:r>
          </a:p>
          <a:p>
            <a:r>
              <a:rPr lang="en-US" sz="3000" dirty="0"/>
              <a:t>Justice-Involved</a:t>
            </a:r>
          </a:p>
          <a:p>
            <a:r>
              <a:rPr lang="en-US" sz="3000" dirty="0"/>
              <a:t>Unhoused/Unstably Housed</a:t>
            </a:r>
          </a:p>
          <a:p>
            <a:r>
              <a:rPr lang="en-US" sz="3000" dirty="0"/>
              <a:t>Rural Communities</a:t>
            </a:r>
          </a:p>
        </p:txBody>
      </p:sp>
      <p:sp>
        <p:nvSpPr>
          <p:cNvPr id="8" name="Content Placeholder 7">
            <a:extLst>
              <a:ext uri="{FF2B5EF4-FFF2-40B4-BE49-F238E27FC236}">
                <a16:creationId xmlns:a16="http://schemas.microsoft.com/office/drawing/2014/main" id="{EE615DF7-57DD-B408-DF4C-BB82DFF98599}"/>
              </a:ext>
            </a:extLst>
          </p:cNvPr>
          <p:cNvSpPr>
            <a:spLocks noGrp="1"/>
          </p:cNvSpPr>
          <p:nvPr>
            <p:ph sz="half" idx="2"/>
          </p:nvPr>
        </p:nvSpPr>
        <p:spPr/>
        <p:txBody>
          <a:bodyPr>
            <a:normAutofit/>
          </a:bodyPr>
          <a:lstStyle/>
          <a:p>
            <a:r>
              <a:rPr lang="en-US" sz="3000" dirty="0"/>
              <a:t>Opioid Treatment Programs</a:t>
            </a:r>
          </a:p>
          <a:p>
            <a:r>
              <a:rPr lang="en-US" sz="3000" dirty="0"/>
              <a:t>Opt-out Approaches in Prisons/Jails</a:t>
            </a:r>
          </a:p>
          <a:p>
            <a:r>
              <a:rPr lang="en-US" sz="3000" dirty="0"/>
              <a:t>Mobile Units</a:t>
            </a:r>
          </a:p>
          <a:p>
            <a:r>
              <a:rPr lang="en-US" sz="3000" dirty="0"/>
              <a:t>Telemedicine</a:t>
            </a:r>
          </a:p>
        </p:txBody>
      </p:sp>
      <p:sp>
        <p:nvSpPr>
          <p:cNvPr id="2" name="Slide Number Placeholder 3">
            <a:extLst>
              <a:ext uri="{FF2B5EF4-FFF2-40B4-BE49-F238E27FC236}">
                <a16:creationId xmlns:a16="http://schemas.microsoft.com/office/drawing/2014/main" id="{2488CC7B-5703-F9DF-5924-3DC29138480C}"/>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33</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215458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BAA18-34CA-94E6-E3DA-E2A83E5F9954}"/>
              </a:ext>
            </a:extLst>
          </p:cNvPr>
          <p:cNvSpPr>
            <a:spLocks noGrp="1"/>
          </p:cNvSpPr>
          <p:nvPr>
            <p:ph type="title"/>
          </p:nvPr>
        </p:nvSpPr>
        <p:spPr/>
        <p:txBody>
          <a:bodyPr/>
          <a:lstStyle/>
          <a:p>
            <a:r>
              <a:rPr lang="en-US" dirty="0"/>
              <a:t>Bridging the Gap to a Cure</a:t>
            </a:r>
          </a:p>
        </p:txBody>
      </p:sp>
      <p:pic>
        <p:nvPicPr>
          <p:cNvPr id="5" name="Content Placeholder 4" descr="Diagram with blue circles and blue rectangles that illustrates that screening and linkage to care can bridge the gap between HCV and a cure.">
            <a:extLst>
              <a:ext uri="{FF2B5EF4-FFF2-40B4-BE49-F238E27FC236}">
                <a16:creationId xmlns:a16="http://schemas.microsoft.com/office/drawing/2014/main" id="{6229FE00-9670-E3F2-3C42-EEABD6A0A09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18951" y="1896219"/>
            <a:ext cx="7554097" cy="3536354"/>
          </a:xfrm>
        </p:spPr>
      </p:pic>
      <p:sp>
        <p:nvSpPr>
          <p:cNvPr id="3" name="Slide Number Placeholder 3">
            <a:extLst>
              <a:ext uri="{FF2B5EF4-FFF2-40B4-BE49-F238E27FC236}">
                <a16:creationId xmlns:a16="http://schemas.microsoft.com/office/drawing/2014/main" id="{531518B3-3C4A-E21B-73A8-472365AE0E41}"/>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34</a:t>
            </a:fld>
            <a:endParaRPr lang="en-US" dirty="0">
              <a:latin typeface="Calibri" panose="020F0502020204030204"/>
              <a:cs typeface="Arial"/>
              <a:sym typeface="Arial"/>
            </a:endParaRPr>
          </a:p>
        </p:txBody>
      </p:sp>
      <p:sp>
        <p:nvSpPr>
          <p:cNvPr id="4" name="Footer Placeholder 3">
            <a:extLst>
              <a:ext uri="{FF2B5EF4-FFF2-40B4-BE49-F238E27FC236}">
                <a16:creationId xmlns:a16="http://schemas.microsoft.com/office/drawing/2014/main" id="{3A7C5E0E-D7D9-8C70-7AF1-0517A5069FCB}"/>
              </a:ext>
            </a:extLst>
          </p:cNvPr>
          <p:cNvSpPr>
            <a:spLocks noGrp="1"/>
          </p:cNvSpPr>
          <p:nvPr>
            <p:ph type="ftr" sz="quarter" idx="3"/>
          </p:nvPr>
        </p:nvSpPr>
        <p:spPr/>
        <p:txBody>
          <a:bodyPr/>
          <a:lstStyle/>
          <a:p>
            <a:r>
              <a:rPr lang="en-US" dirty="0"/>
              <a:t>SOURCE: Jope, 2025</a:t>
            </a:r>
          </a:p>
        </p:txBody>
      </p:sp>
    </p:spTree>
    <p:extLst>
      <p:ext uri="{BB962C8B-B14F-4D97-AF65-F5344CB8AC3E}">
        <p14:creationId xmlns:p14="http://schemas.microsoft.com/office/powerpoint/2010/main" val="1258950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D39E7-1D28-900C-20FF-AB9F226BCB7D}"/>
              </a:ext>
            </a:extLst>
          </p:cNvPr>
          <p:cNvSpPr>
            <a:spLocks noGrp="1"/>
          </p:cNvSpPr>
          <p:nvPr>
            <p:ph type="title"/>
          </p:nvPr>
        </p:nvSpPr>
        <p:spPr>
          <a:xfrm>
            <a:off x="3062177" y="207711"/>
            <a:ext cx="6067646" cy="680484"/>
          </a:xfrm>
        </p:spPr>
        <p:txBody>
          <a:bodyPr>
            <a:normAutofit fontScale="90000"/>
          </a:bodyPr>
          <a:lstStyle/>
          <a:p>
            <a:r>
              <a:rPr lang="en-US" dirty="0"/>
              <a:t>HCV Testing	</a:t>
            </a:r>
          </a:p>
        </p:txBody>
      </p:sp>
      <p:sp>
        <p:nvSpPr>
          <p:cNvPr id="3" name="Content Placeholder 2">
            <a:extLst>
              <a:ext uri="{FF2B5EF4-FFF2-40B4-BE49-F238E27FC236}">
                <a16:creationId xmlns:a16="http://schemas.microsoft.com/office/drawing/2014/main" id="{3C88D281-B40D-80F0-085F-C59A458DA80B}"/>
              </a:ext>
            </a:extLst>
          </p:cNvPr>
          <p:cNvSpPr>
            <a:spLocks noGrp="1"/>
          </p:cNvSpPr>
          <p:nvPr>
            <p:ph idx="1"/>
          </p:nvPr>
        </p:nvSpPr>
        <p:spPr>
          <a:xfrm>
            <a:off x="357254" y="1197141"/>
            <a:ext cx="11340476" cy="4462254"/>
          </a:xfrm>
        </p:spPr>
        <p:txBody>
          <a:bodyPr>
            <a:normAutofit/>
          </a:bodyPr>
          <a:lstStyle/>
          <a:p>
            <a:pPr marL="715518" lvl="1" indent="-514350">
              <a:buFont typeface="+mj-lt"/>
              <a:buAutoNum type="arabicPeriod"/>
            </a:pPr>
            <a:r>
              <a:rPr lang="en-US" sz="2400" b="1" dirty="0"/>
              <a:t>Initial test (Screen)</a:t>
            </a:r>
          </a:p>
          <a:p>
            <a:pPr marL="898398" lvl="2" indent="-514350">
              <a:buFont typeface="+mj-lt"/>
              <a:buAutoNum type="romanLcPeriod"/>
            </a:pPr>
            <a:r>
              <a:rPr lang="en-US" sz="2000" dirty="0"/>
              <a:t>Tests for HCV anti-bodies </a:t>
            </a:r>
          </a:p>
          <a:p>
            <a:pPr marL="1081278" lvl="3" indent="-514350">
              <a:buFont typeface="+mj-lt"/>
              <a:buAutoNum type="romanLcPeriod"/>
            </a:pPr>
            <a:r>
              <a:rPr lang="en-US" sz="2000" dirty="0"/>
              <a:t>Enzyme immunoassay (EIA)</a:t>
            </a:r>
          </a:p>
          <a:p>
            <a:pPr marL="715518" lvl="1" indent="-514350">
              <a:buFont typeface="+mj-lt"/>
              <a:buAutoNum type="arabicPeriod"/>
            </a:pPr>
            <a:r>
              <a:rPr lang="en-US" sz="2400" b="1" dirty="0"/>
              <a:t>Confirm positive result with a PCR test</a:t>
            </a:r>
          </a:p>
          <a:p>
            <a:pPr marL="715518" lvl="1" indent="-514350">
              <a:buFont typeface="+mj-lt"/>
              <a:buAutoNum type="arabicPeriod"/>
            </a:pPr>
            <a:r>
              <a:rPr lang="en-US" sz="2400" b="1" dirty="0"/>
              <a:t>Confirm the type of HCV</a:t>
            </a:r>
          </a:p>
          <a:p>
            <a:pPr marL="898398" lvl="2" indent="-514350">
              <a:buFont typeface="+mj-lt"/>
              <a:buAutoNum type="romanLcPeriod"/>
            </a:pPr>
            <a:r>
              <a:rPr lang="en-US" sz="2000" dirty="0"/>
              <a:t>This is done by genotyping</a:t>
            </a:r>
          </a:p>
          <a:p>
            <a:pPr marL="1081278" lvl="3" indent="-514350">
              <a:buFont typeface="+mj-lt"/>
              <a:buAutoNum type="romanLcPeriod"/>
            </a:pPr>
            <a:r>
              <a:rPr lang="en-US" sz="2000" dirty="0"/>
              <a:t>There are six genotypes of HCV</a:t>
            </a:r>
          </a:p>
          <a:p>
            <a:pPr marL="1081278" lvl="3" indent="-514350">
              <a:buFont typeface="+mj-lt"/>
              <a:buAutoNum type="romanLcPeriod"/>
            </a:pPr>
            <a:r>
              <a:rPr lang="en-US" sz="2000" dirty="0"/>
              <a:t>The genotype impacts which treatment agent is used / </a:t>
            </a:r>
            <a:br>
              <a:rPr lang="en-US" sz="2000" dirty="0"/>
            </a:br>
            <a:r>
              <a:rPr lang="en-US" sz="2000" dirty="0"/>
              <a:t>will be most effective</a:t>
            </a:r>
          </a:p>
          <a:p>
            <a:pPr marL="715518" lvl="1" indent="-514350">
              <a:buFont typeface="+mj-lt"/>
              <a:buAutoNum type="arabicPeriod"/>
            </a:pPr>
            <a:r>
              <a:rPr lang="en-US" sz="2400" b="1" dirty="0"/>
              <a:t>Fibrosis staging </a:t>
            </a:r>
          </a:p>
          <a:p>
            <a:pPr marL="898398" lvl="2" indent="-514350">
              <a:buFont typeface="+mj-lt"/>
              <a:buAutoNum type="romanLcPeriod"/>
            </a:pPr>
            <a:r>
              <a:rPr lang="en-US" sz="2000" dirty="0"/>
              <a:t>Liver scarring that can lead to cirrhosis </a:t>
            </a:r>
          </a:p>
          <a:p>
            <a:pPr marL="898398" lvl="2" indent="-514350">
              <a:buFont typeface="+mj-lt"/>
              <a:buAutoNum type="romanLcPeriod"/>
            </a:pPr>
            <a:r>
              <a:rPr lang="en-US" sz="2000" dirty="0"/>
              <a:t>Impairs liver functioning</a:t>
            </a:r>
          </a:p>
        </p:txBody>
      </p:sp>
      <p:pic>
        <p:nvPicPr>
          <p:cNvPr id="6" name="Picture 5" descr="Photo of a gloved hand holding a blood sample tube to test for hepatitis C">
            <a:extLst>
              <a:ext uri="{FF2B5EF4-FFF2-40B4-BE49-F238E27FC236}">
                <a16:creationId xmlns:a16="http://schemas.microsoft.com/office/drawing/2014/main" id="{931D8F2D-5EEB-0334-BBB3-165385998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2368" y="2115002"/>
            <a:ext cx="3000683" cy="2000456"/>
          </a:xfrm>
          <a:prstGeom prst="rect">
            <a:avLst/>
          </a:prstGeom>
        </p:spPr>
      </p:pic>
      <p:sp>
        <p:nvSpPr>
          <p:cNvPr id="4" name="Slide Number Placeholder 3">
            <a:extLst>
              <a:ext uri="{FF2B5EF4-FFF2-40B4-BE49-F238E27FC236}">
                <a16:creationId xmlns:a16="http://schemas.microsoft.com/office/drawing/2014/main" id="{67B42B7D-4D6A-148E-DA5D-9BE8E4C51F38}"/>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35</a:t>
            </a:fld>
            <a:endParaRPr lang="en-US" dirty="0">
              <a:latin typeface="Calibri" panose="020F0502020204030204"/>
              <a:cs typeface="Arial"/>
              <a:sym typeface="Arial"/>
            </a:endParaRPr>
          </a:p>
        </p:txBody>
      </p:sp>
      <p:sp>
        <p:nvSpPr>
          <p:cNvPr id="5" name="Footer Placeholder 4">
            <a:extLst>
              <a:ext uri="{FF2B5EF4-FFF2-40B4-BE49-F238E27FC236}">
                <a16:creationId xmlns:a16="http://schemas.microsoft.com/office/drawing/2014/main" id="{17DBF32D-C296-0F7B-4EC2-BAED18BE643D}"/>
              </a:ext>
            </a:extLst>
          </p:cNvPr>
          <p:cNvSpPr>
            <a:spLocks noGrp="1"/>
          </p:cNvSpPr>
          <p:nvPr>
            <p:ph type="ftr" sz="quarter" idx="3"/>
          </p:nvPr>
        </p:nvSpPr>
        <p:spPr/>
        <p:txBody>
          <a:bodyPr/>
          <a:lstStyle/>
          <a:p>
            <a:r>
              <a:rPr lang="en-US"/>
              <a:t>SOURCE: CDC, 2025</a:t>
            </a:r>
          </a:p>
        </p:txBody>
      </p:sp>
    </p:spTree>
    <p:extLst>
      <p:ext uri="{BB962C8B-B14F-4D97-AF65-F5344CB8AC3E}">
        <p14:creationId xmlns:p14="http://schemas.microsoft.com/office/powerpoint/2010/main" val="1262637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99187-4A62-3295-EF2A-1AC19E27D356}"/>
              </a:ext>
            </a:extLst>
          </p:cNvPr>
          <p:cNvSpPr>
            <a:spLocks noGrp="1"/>
          </p:cNvSpPr>
          <p:nvPr>
            <p:ph type="title"/>
          </p:nvPr>
        </p:nvSpPr>
        <p:spPr/>
        <p:txBody>
          <a:bodyPr/>
          <a:lstStyle/>
          <a:p>
            <a:r>
              <a:rPr lang="en-US" dirty="0"/>
              <a:t>How to Interpret HCV Test Results (1)</a:t>
            </a:r>
          </a:p>
        </p:txBody>
      </p:sp>
      <p:graphicFrame>
        <p:nvGraphicFramePr>
          <p:cNvPr id="4" name="Content Placeholder 3">
            <a:extLst>
              <a:ext uri="{FF2B5EF4-FFF2-40B4-BE49-F238E27FC236}">
                <a16:creationId xmlns:a16="http://schemas.microsoft.com/office/drawing/2014/main" id="{6D70BF0A-3242-578B-2FEA-445AD263993D}"/>
              </a:ext>
            </a:extLst>
          </p:cNvPr>
          <p:cNvGraphicFramePr>
            <a:graphicFrameLocks noGrp="1"/>
          </p:cNvGraphicFramePr>
          <p:nvPr>
            <p:ph idx="1"/>
            <p:extLst>
              <p:ext uri="{D42A27DB-BD31-4B8C-83A1-F6EECF244321}">
                <p14:modId xmlns:p14="http://schemas.microsoft.com/office/powerpoint/2010/main" val="4038083512"/>
              </p:ext>
            </p:extLst>
          </p:nvPr>
        </p:nvGraphicFramePr>
        <p:xfrm>
          <a:off x="1096963" y="1846263"/>
          <a:ext cx="10058397" cy="3845560"/>
        </p:xfrm>
        <a:graphic>
          <a:graphicData uri="http://schemas.openxmlformats.org/drawingml/2006/table">
            <a:tbl>
              <a:tblPr firstRow="1" bandRow="1">
                <a:tableStyleId>{5C22544A-7EE6-4342-B048-85BDC9FD1C3A}</a:tableStyleId>
              </a:tblPr>
              <a:tblGrid>
                <a:gridCol w="3352799">
                  <a:extLst>
                    <a:ext uri="{9D8B030D-6E8A-4147-A177-3AD203B41FA5}">
                      <a16:colId xmlns:a16="http://schemas.microsoft.com/office/drawing/2014/main" val="1728136248"/>
                    </a:ext>
                  </a:extLst>
                </a:gridCol>
                <a:gridCol w="3352799">
                  <a:extLst>
                    <a:ext uri="{9D8B030D-6E8A-4147-A177-3AD203B41FA5}">
                      <a16:colId xmlns:a16="http://schemas.microsoft.com/office/drawing/2014/main" val="1403774755"/>
                    </a:ext>
                  </a:extLst>
                </a:gridCol>
                <a:gridCol w="3352799">
                  <a:extLst>
                    <a:ext uri="{9D8B030D-6E8A-4147-A177-3AD203B41FA5}">
                      <a16:colId xmlns:a16="http://schemas.microsoft.com/office/drawing/2014/main" val="1049637425"/>
                    </a:ext>
                  </a:extLst>
                </a:gridCol>
              </a:tblGrid>
              <a:tr h="370840">
                <a:tc>
                  <a:txBody>
                    <a:bodyPr/>
                    <a:lstStyle/>
                    <a:p>
                      <a:pPr algn="ctr"/>
                      <a:r>
                        <a:rPr lang="en-US" dirty="0"/>
                        <a:t>Test Outcome</a:t>
                      </a:r>
                    </a:p>
                  </a:txBody>
                  <a:tcPr/>
                </a:tc>
                <a:tc>
                  <a:txBody>
                    <a:bodyPr/>
                    <a:lstStyle/>
                    <a:p>
                      <a:pPr algn="ctr"/>
                      <a:r>
                        <a:rPr lang="en-US" dirty="0"/>
                        <a:t>Interpretation</a:t>
                      </a:r>
                    </a:p>
                  </a:txBody>
                  <a:tcPr/>
                </a:tc>
                <a:tc>
                  <a:txBody>
                    <a:bodyPr/>
                    <a:lstStyle/>
                    <a:p>
                      <a:pPr algn="ctr"/>
                      <a:r>
                        <a:rPr lang="en-US" dirty="0"/>
                        <a:t>Further Actions</a:t>
                      </a:r>
                    </a:p>
                  </a:txBody>
                  <a:tcPr/>
                </a:tc>
                <a:extLst>
                  <a:ext uri="{0D108BD9-81ED-4DB2-BD59-A6C34878D82A}">
                    <a16:rowId xmlns:a16="http://schemas.microsoft.com/office/drawing/2014/main" val="292183130"/>
                  </a:ext>
                </a:extLst>
              </a:tr>
              <a:tr h="370840">
                <a:tc>
                  <a:txBody>
                    <a:bodyPr/>
                    <a:lstStyle/>
                    <a:p>
                      <a:r>
                        <a:rPr lang="en-US" dirty="0"/>
                        <a:t>HCV antibody non-reactive</a:t>
                      </a:r>
                    </a:p>
                  </a:txBody>
                  <a:tcPr/>
                </a:tc>
                <a:tc>
                  <a:txBody>
                    <a:bodyPr/>
                    <a:lstStyle/>
                    <a:p>
                      <a:r>
                        <a:rPr lang="en-US" dirty="0"/>
                        <a:t>No HCV antibody detected</a:t>
                      </a:r>
                    </a:p>
                  </a:txBody>
                  <a:tcPr/>
                </a:tc>
                <a:tc>
                  <a:txBody>
                    <a:bodyPr/>
                    <a:lstStyle/>
                    <a:p>
                      <a:r>
                        <a:rPr lang="en-US" dirty="0"/>
                        <a:t>Sample can be reported as nonreactive for HCV antibody. No further action required. If recent exposure is suspected, test for HCV </a:t>
                      </a:r>
                      <a:r>
                        <a:rPr lang="en-US" sz="1800" kern="1200" dirty="0">
                          <a:solidFill>
                            <a:schemeClr val="dk1"/>
                          </a:solidFill>
                          <a:latin typeface="+mn-lt"/>
                          <a:ea typeface="+mn-ea"/>
                          <a:cs typeface="+mn-cs"/>
                        </a:rPr>
                        <a:t>RNA.*</a:t>
                      </a:r>
                      <a:endParaRPr lang="en-US" dirty="0"/>
                    </a:p>
                  </a:txBody>
                  <a:tcPr/>
                </a:tc>
                <a:extLst>
                  <a:ext uri="{0D108BD9-81ED-4DB2-BD59-A6C34878D82A}">
                    <a16:rowId xmlns:a16="http://schemas.microsoft.com/office/drawing/2014/main" val="2642731286"/>
                  </a:ext>
                </a:extLst>
              </a:tr>
              <a:tr h="370840">
                <a:tc>
                  <a:txBody>
                    <a:bodyPr/>
                    <a:lstStyle/>
                    <a:p>
                      <a:r>
                        <a:rPr lang="en-US" dirty="0"/>
                        <a:t>HCV antibody reactive</a:t>
                      </a:r>
                    </a:p>
                  </a:txBody>
                  <a:tcPr/>
                </a:tc>
                <a:tc>
                  <a:txBody>
                    <a:bodyPr/>
                    <a:lstStyle/>
                    <a:p>
                      <a:r>
                        <a:rPr lang="en-US" dirty="0"/>
                        <a:t>Presumptive HCV infection</a:t>
                      </a:r>
                    </a:p>
                  </a:txBody>
                  <a:tcPr/>
                </a:tc>
                <a:tc>
                  <a:txBody>
                    <a:bodyPr/>
                    <a:lstStyle/>
                    <a:p>
                      <a:r>
                        <a:rPr lang="en-US" sz="1800" b="0" i="0" kern="1200" dirty="0">
                          <a:solidFill>
                            <a:schemeClr val="dk1"/>
                          </a:solidFill>
                          <a:effectLst/>
                          <a:latin typeface="+mn-lt"/>
                          <a:ea typeface="+mn-ea"/>
                          <a:cs typeface="+mn-cs"/>
                        </a:rPr>
                        <a:t>A repeatedly reactive result could be consistent with current HCV infection, past HCV infection that has resolved, or biologic false positivity for HCV antibody. Test for HCV RNA to identify current infection. </a:t>
                      </a:r>
                      <a:endParaRPr lang="en-US" dirty="0"/>
                    </a:p>
                  </a:txBody>
                  <a:tcPr/>
                </a:tc>
                <a:extLst>
                  <a:ext uri="{0D108BD9-81ED-4DB2-BD59-A6C34878D82A}">
                    <a16:rowId xmlns:a16="http://schemas.microsoft.com/office/drawing/2014/main" val="3496543399"/>
                  </a:ext>
                </a:extLst>
              </a:tr>
            </a:tbl>
          </a:graphicData>
        </a:graphic>
      </p:graphicFrame>
      <p:sp>
        <p:nvSpPr>
          <p:cNvPr id="7" name="TextBox 6">
            <a:extLst>
              <a:ext uri="{FF2B5EF4-FFF2-40B4-BE49-F238E27FC236}">
                <a16:creationId xmlns:a16="http://schemas.microsoft.com/office/drawing/2014/main" id="{C323BF4C-B519-9236-67E7-2D6E1A6B0434}"/>
              </a:ext>
            </a:extLst>
          </p:cNvPr>
          <p:cNvSpPr txBox="1"/>
          <p:nvPr/>
        </p:nvSpPr>
        <p:spPr>
          <a:xfrm>
            <a:off x="197707" y="5805344"/>
            <a:ext cx="11565925" cy="523220"/>
          </a:xfrm>
          <a:prstGeom prst="rect">
            <a:avLst/>
          </a:prstGeom>
          <a:noFill/>
        </p:spPr>
        <p:txBody>
          <a:bodyPr wrap="square">
            <a:spAutoFit/>
          </a:bodyPr>
          <a:lstStyle/>
          <a:p>
            <a:r>
              <a:rPr lang="en-US" sz="1400" b="0" i="0" baseline="30000" dirty="0">
                <a:solidFill>
                  <a:srgbClr val="1C1D1F"/>
                </a:solidFill>
                <a:effectLst/>
                <a:latin typeface="Nunito" pitchFamily="2" charset="0"/>
              </a:rPr>
              <a:t>*</a:t>
            </a:r>
            <a:r>
              <a:rPr lang="en-US" sz="1400" b="0" i="0" dirty="0">
                <a:solidFill>
                  <a:srgbClr val="1C1D1F"/>
                </a:solidFill>
                <a:effectLst/>
                <a:latin typeface="Nunito" pitchFamily="2" charset="0"/>
              </a:rPr>
              <a:t> If HCV RNA testing is not feasible and person tested is not immunocompromised, do follow-up testing for HCV antibody to demonstrate seroconversion. If the patient tested is immunocompromised, consider testing for HCV RNA.</a:t>
            </a:r>
            <a:endParaRPr lang="en-US" sz="1400" dirty="0"/>
          </a:p>
        </p:txBody>
      </p:sp>
      <p:sp>
        <p:nvSpPr>
          <p:cNvPr id="3" name="Slide Number Placeholder 3">
            <a:extLst>
              <a:ext uri="{FF2B5EF4-FFF2-40B4-BE49-F238E27FC236}">
                <a16:creationId xmlns:a16="http://schemas.microsoft.com/office/drawing/2014/main" id="{9A946A98-59A7-70D8-0893-CFCC47A054E1}"/>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36</a:t>
            </a:fld>
            <a:endParaRPr lang="en-US" dirty="0">
              <a:latin typeface="Calibri" panose="020F0502020204030204"/>
              <a:cs typeface="Arial"/>
              <a:sym typeface="Arial"/>
            </a:endParaRPr>
          </a:p>
        </p:txBody>
      </p:sp>
      <p:sp>
        <p:nvSpPr>
          <p:cNvPr id="5" name="Footer Placeholder 4">
            <a:extLst>
              <a:ext uri="{FF2B5EF4-FFF2-40B4-BE49-F238E27FC236}">
                <a16:creationId xmlns:a16="http://schemas.microsoft.com/office/drawing/2014/main" id="{8890D628-31F7-B1CF-620A-9DA93B284FBF}"/>
              </a:ext>
            </a:extLst>
          </p:cNvPr>
          <p:cNvSpPr>
            <a:spLocks noGrp="1"/>
          </p:cNvSpPr>
          <p:nvPr>
            <p:ph type="ftr" sz="quarter" idx="3"/>
          </p:nvPr>
        </p:nvSpPr>
        <p:spPr/>
        <p:txBody>
          <a:bodyPr/>
          <a:lstStyle/>
          <a:p>
            <a:r>
              <a:rPr lang="en-US"/>
              <a:t>SOURCE: CDC, 2025</a:t>
            </a:r>
          </a:p>
        </p:txBody>
      </p:sp>
    </p:spTree>
    <p:extLst>
      <p:ext uri="{BB962C8B-B14F-4D97-AF65-F5344CB8AC3E}">
        <p14:creationId xmlns:p14="http://schemas.microsoft.com/office/powerpoint/2010/main" val="3145930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2899E-3F81-676C-DA5C-D356725735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4DC246-BE79-0BB9-8E31-1080B405199D}"/>
              </a:ext>
            </a:extLst>
          </p:cNvPr>
          <p:cNvSpPr>
            <a:spLocks noGrp="1"/>
          </p:cNvSpPr>
          <p:nvPr>
            <p:ph type="title"/>
          </p:nvPr>
        </p:nvSpPr>
        <p:spPr/>
        <p:txBody>
          <a:bodyPr/>
          <a:lstStyle/>
          <a:p>
            <a:r>
              <a:rPr lang="en-US" dirty="0"/>
              <a:t>How to Interpret HCV Test Results (2)</a:t>
            </a:r>
          </a:p>
        </p:txBody>
      </p:sp>
      <p:graphicFrame>
        <p:nvGraphicFramePr>
          <p:cNvPr id="4" name="Content Placeholder 3">
            <a:extLst>
              <a:ext uri="{FF2B5EF4-FFF2-40B4-BE49-F238E27FC236}">
                <a16:creationId xmlns:a16="http://schemas.microsoft.com/office/drawing/2014/main" id="{504BD367-14B2-CA39-7BD3-D0FC4A6BC9BC}"/>
              </a:ext>
            </a:extLst>
          </p:cNvPr>
          <p:cNvGraphicFramePr>
            <a:graphicFrameLocks noGrp="1"/>
          </p:cNvGraphicFramePr>
          <p:nvPr>
            <p:ph idx="1"/>
            <p:extLst>
              <p:ext uri="{D42A27DB-BD31-4B8C-83A1-F6EECF244321}">
                <p14:modId xmlns:p14="http://schemas.microsoft.com/office/powerpoint/2010/main" val="1218563716"/>
              </p:ext>
            </p:extLst>
          </p:nvPr>
        </p:nvGraphicFramePr>
        <p:xfrm>
          <a:off x="1096963" y="1846263"/>
          <a:ext cx="10058397" cy="3296920"/>
        </p:xfrm>
        <a:graphic>
          <a:graphicData uri="http://schemas.openxmlformats.org/drawingml/2006/table">
            <a:tbl>
              <a:tblPr firstRow="1" bandRow="1">
                <a:tableStyleId>{5C22544A-7EE6-4342-B048-85BDC9FD1C3A}</a:tableStyleId>
              </a:tblPr>
              <a:tblGrid>
                <a:gridCol w="3352799">
                  <a:extLst>
                    <a:ext uri="{9D8B030D-6E8A-4147-A177-3AD203B41FA5}">
                      <a16:colId xmlns:a16="http://schemas.microsoft.com/office/drawing/2014/main" val="1728136248"/>
                    </a:ext>
                  </a:extLst>
                </a:gridCol>
                <a:gridCol w="3352799">
                  <a:extLst>
                    <a:ext uri="{9D8B030D-6E8A-4147-A177-3AD203B41FA5}">
                      <a16:colId xmlns:a16="http://schemas.microsoft.com/office/drawing/2014/main" val="1403774755"/>
                    </a:ext>
                  </a:extLst>
                </a:gridCol>
                <a:gridCol w="3352799">
                  <a:extLst>
                    <a:ext uri="{9D8B030D-6E8A-4147-A177-3AD203B41FA5}">
                      <a16:colId xmlns:a16="http://schemas.microsoft.com/office/drawing/2014/main" val="1049637425"/>
                    </a:ext>
                  </a:extLst>
                </a:gridCol>
              </a:tblGrid>
              <a:tr h="370840">
                <a:tc>
                  <a:txBody>
                    <a:bodyPr/>
                    <a:lstStyle/>
                    <a:p>
                      <a:pPr algn="ctr"/>
                      <a:r>
                        <a:rPr lang="en-US" dirty="0"/>
                        <a:t>Test Outcome</a:t>
                      </a:r>
                    </a:p>
                  </a:txBody>
                  <a:tcPr/>
                </a:tc>
                <a:tc>
                  <a:txBody>
                    <a:bodyPr/>
                    <a:lstStyle/>
                    <a:p>
                      <a:pPr algn="ctr"/>
                      <a:r>
                        <a:rPr lang="en-US" dirty="0"/>
                        <a:t>Interpretation</a:t>
                      </a:r>
                    </a:p>
                  </a:txBody>
                  <a:tcPr/>
                </a:tc>
                <a:tc>
                  <a:txBody>
                    <a:bodyPr/>
                    <a:lstStyle/>
                    <a:p>
                      <a:pPr algn="ctr"/>
                      <a:r>
                        <a:rPr lang="en-US" dirty="0"/>
                        <a:t>Further Actions</a:t>
                      </a:r>
                    </a:p>
                  </a:txBody>
                  <a:tcPr/>
                </a:tc>
                <a:extLst>
                  <a:ext uri="{0D108BD9-81ED-4DB2-BD59-A6C34878D82A}">
                    <a16:rowId xmlns:a16="http://schemas.microsoft.com/office/drawing/2014/main" val="292183130"/>
                  </a:ext>
                </a:extLst>
              </a:tr>
              <a:tr h="370840">
                <a:tc>
                  <a:txBody>
                    <a:bodyPr/>
                    <a:lstStyle/>
                    <a:p>
                      <a:r>
                        <a:rPr lang="en-US" dirty="0"/>
                        <a:t>HCV antibody reactive, HCV RNA detected</a:t>
                      </a:r>
                    </a:p>
                  </a:txBody>
                  <a:tcPr/>
                </a:tc>
                <a:tc>
                  <a:txBody>
                    <a:bodyPr/>
                    <a:lstStyle/>
                    <a:p>
                      <a:r>
                        <a:rPr lang="en-US" dirty="0"/>
                        <a:t>Current HCV infection</a:t>
                      </a:r>
                    </a:p>
                  </a:txBody>
                  <a:tcPr/>
                </a:tc>
                <a:tc>
                  <a:txBody>
                    <a:bodyPr/>
                    <a:lstStyle/>
                    <a:p>
                      <a:r>
                        <a:rPr lang="en-US" sz="1800" b="0" i="0" kern="1200" dirty="0">
                          <a:solidFill>
                            <a:schemeClr val="dk1"/>
                          </a:solidFill>
                          <a:effectLst/>
                          <a:latin typeface="+mn-lt"/>
                          <a:ea typeface="+mn-ea"/>
                          <a:cs typeface="+mn-cs"/>
                        </a:rPr>
                        <a:t>Provide person tested with appropriate counseling and link to care and treatment.</a:t>
                      </a:r>
                      <a:r>
                        <a:rPr lang="en-US" sz="1800" b="0" i="0" kern="1200" baseline="30000" dirty="0">
                          <a:solidFill>
                            <a:schemeClr val="dk1"/>
                          </a:solidFill>
                          <a:effectLst/>
                          <a:latin typeface="+mn-lt"/>
                          <a:ea typeface="+mn-ea"/>
                          <a:cs typeface="+mn-cs"/>
                        </a:rPr>
                        <a:t>† </a:t>
                      </a:r>
                      <a:endParaRPr lang="en-US" dirty="0"/>
                    </a:p>
                  </a:txBody>
                  <a:tcPr/>
                </a:tc>
                <a:extLst>
                  <a:ext uri="{0D108BD9-81ED-4DB2-BD59-A6C34878D82A}">
                    <a16:rowId xmlns:a16="http://schemas.microsoft.com/office/drawing/2014/main" val="2642731286"/>
                  </a:ext>
                </a:extLst>
              </a:tr>
              <a:tr h="370840">
                <a:tc>
                  <a:txBody>
                    <a:bodyPr/>
                    <a:lstStyle/>
                    <a:p>
                      <a:r>
                        <a:rPr lang="en-US"/>
                        <a:t>HCV antibody reactive</a:t>
                      </a:r>
                      <a:endParaRPr lang="en-US" dirty="0"/>
                    </a:p>
                  </a:txBody>
                  <a:tcPr/>
                </a:tc>
                <a:tc>
                  <a:txBody>
                    <a:bodyPr/>
                    <a:lstStyle/>
                    <a:p>
                      <a:r>
                        <a:rPr lang="en-US"/>
                        <a:t>Presumptive HCV infection</a:t>
                      </a:r>
                      <a:endParaRPr lang="en-US" dirty="0"/>
                    </a:p>
                  </a:txBody>
                  <a:tcPr/>
                </a:tc>
                <a:tc>
                  <a:txBody>
                    <a:bodyPr/>
                    <a:lstStyle/>
                    <a:p>
                      <a:r>
                        <a:rPr lang="en-US" sz="1800" b="0" i="0" kern="1200" dirty="0">
                          <a:solidFill>
                            <a:schemeClr val="dk1"/>
                          </a:solidFill>
                          <a:effectLst/>
                          <a:latin typeface="+mn-lt"/>
                          <a:ea typeface="+mn-ea"/>
                          <a:cs typeface="+mn-cs"/>
                        </a:rPr>
                        <a:t>A repeatedly reactive result could be consistent with current HCV infection, past HCV infection that has resolved, or biologic false positivity for HCV antibody. Test for HCV RNA to identify current infection.</a:t>
                      </a:r>
                      <a:r>
                        <a:rPr lang="en-US" sz="1800" b="0" i="0" kern="1200" baseline="30000" dirty="0">
                          <a:solidFill>
                            <a:schemeClr val="dk1"/>
                          </a:solidFill>
                          <a:effectLst/>
                          <a:latin typeface="+mn-lt"/>
                          <a:ea typeface="+mn-ea"/>
                          <a:cs typeface="+mn-cs"/>
                        </a:rPr>
                        <a:t>§</a:t>
                      </a:r>
                      <a:r>
                        <a:rPr lang="en-US" sz="1800" b="0" i="0" kern="1200" dirty="0">
                          <a:solidFill>
                            <a:schemeClr val="dk1"/>
                          </a:solidFill>
                          <a:effectLst/>
                          <a:latin typeface="+mn-lt"/>
                          <a:ea typeface="+mn-ea"/>
                          <a:cs typeface="+mn-cs"/>
                        </a:rPr>
                        <a:t> </a:t>
                      </a:r>
                      <a:endParaRPr lang="en-US" dirty="0"/>
                    </a:p>
                  </a:txBody>
                  <a:tcPr/>
                </a:tc>
                <a:extLst>
                  <a:ext uri="{0D108BD9-81ED-4DB2-BD59-A6C34878D82A}">
                    <a16:rowId xmlns:a16="http://schemas.microsoft.com/office/drawing/2014/main" val="3496543399"/>
                  </a:ext>
                </a:extLst>
              </a:tr>
            </a:tbl>
          </a:graphicData>
        </a:graphic>
      </p:graphicFrame>
      <p:sp>
        <p:nvSpPr>
          <p:cNvPr id="6" name="TextBox 5">
            <a:extLst>
              <a:ext uri="{FF2B5EF4-FFF2-40B4-BE49-F238E27FC236}">
                <a16:creationId xmlns:a16="http://schemas.microsoft.com/office/drawing/2014/main" id="{D6E969D6-E4ED-066D-B756-B1087BC0F363}"/>
              </a:ext>
            </a:extLst>
          </p:cNvPr>
          <p:cNvSpPr txBox="1"/>
          <p:nvPr/>
        </p:nvSpPr>
        <p:spPr>
          <a:xfrm>
            <a:off x="190257" y="5585268"/>
            <a:ext cx="11681254" cy="738664"/>
          </a:xfrm>
          <a:prstGeom prst="rect">
            <a:avLst/>
          </a:prstGeom>
          <a:noFill/>
        </p:spPr>
        <p:txBody>
          <a:bodyPr wrap="square">
            <a:spAutoFit/>
          </a:bodyPr>
          <a:lstStyle/>
          <a:p>
            <a:pPr algn="l">
              <a:buNone/>
            </a:pPr>
            <a:r>
              <a:rPr lang="en-US" sz="1400" b="0" i="0" baseline="30000" dirty="0">
                <a:solidFill>
                  <a:srgbClr val="1C1D1F"/>
                </a:solidFill>
                <a:effectLst/>
                <a:latin typeface="Nunito" pitchFamily="2" charset="0"/>
              </a:rPr>
              <a:t>†</a:t>
            </a:r>
            <a:r>
              <a:rPr lang="en-US" sz="1400" b="0" i="0" dirty="0">
                <a:solidFill>
                  <a:srgbClr val="1C1D1F"/>
                </a:solidFill>
                <a:effectLst/>
                <a:latin typeface="Nunito" pitchFamily="2" charset="0"/>
              </a:rPr>
              <a:t> It is recommended before initiating antiviral therapy to retest for HCV RNA in a subsequent blood sample to confirm HCV RNA positivity.</a:t>
            </a:r>
          </a:p>
          <a:p>
            <a:pPr algn="l">
              <a:buNone/>
            </a:pPr>
            <a:r>
              <a:rPr lang="en-US" sz="1400" b="0" i="0" baseline="30000" dirty="0">
                <a:solidFill>
                  <a:srgbClr val="1C1D1F"/>
                </a:solidFill>
                <a:effectLst/>
                <a:latin typeface="Nunito" pitchFamily="2" charset="0"/>
              </a:rPr>
              <a:t>§</a:t>
            </a:r>
            <a:r>
              <a:rPr lang="en-US" sz="1400" b="0" i="0" dirty="0">
                <a:solidFill>
                  <a:srgbClr val="1C1D1F"/>
                </a:solidFill>
                <a:effectLst/>
                <a:latin typeface="Nunito" pitchFamily="2" charset="0"/>
              </a:rPr>
              <a:t> If the patient is suspected of having HCV exposure within the past 6 months, or has clinical evidence of HCV disease, or if there is concern regarding the handling or storage of the test specimen, the clinician should follow up with the patient.</a:t>
            </a:r>
          </a:p>
        </p:txBody>
      </p:sp>
      <p:sp>
        <p:nvSpPr>
          <p:cNvPr id="3" name="Slide Number Placeholder 3">
            <a:extLst>
              <a:ext uri="{FF2B5EF4-FFF2-40B4-BE49-F238E27FC236}">
                <a16:creationId xmlns:a16="http://schemas.microsoft.com/office/drawing/2014/main" id="{A0E0F984-0F46-5307-D3A6-6720AEAD8674}"/>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37</a:t>
            </a:fld>
            <a:endParaRPr lang="en-US" dirty="0">
              <a:latin typeface="Calibri" panose="020F0502020204030204"/>
              <a:cs typeface="Arial"/>
              <a:sym typeface="Arial"/>
            </a:endParaRPr>
          </a:p>
        </p:txBody>
      </p:sp>
      <p:sp>
        <p:nvSpPr>
          <p:cNvPr id="5" name="Footer Placeholder 4">
            <a:extLst>
              <a:ext uri="{FF2B5EF4-FFF2-40B4-BE49-F238E27FC236}">
                <a16:creationId xmlns:a16="http://schemas.microsoft.com/office/drawing/2014/main" id="{C259C4D1-E64D-2C77-4F30-50EB50731A6A}"/>
              </a:ext>
            </a:extLst>
          </p:cNvPr>
          <p:cNvSpPr>
            <a:spLocks noGrp="1"/>
          </p:cNvSpPr>
          <p:nvPr>
            <p:ph type="ftr" sz="quarter" idx="3"/>
          </p:nvPr>
        </p:nvSpPr>
        <p:spPr/>
        <p:txBody>
          <a:bodyPr/>
          <a:lstStyle/>
          <a:p>
            <a:r>
              <a:rPr lang="en-US"/>
              <a:t>SOURCE: CDC, 2025</a:t>
            </a:r>
          </a:p>
        </p:txBody>
      </p:sp>
    </p:spTree>
    <p:extLst>
      <p:ext uri="{BB962C8B-B14F-4D97-AF65-F5344CB8AC3E}">
        <p14:creationId xmlns:p14="http://schemas.microsoft.com/office/powerpoint/2010/main" val="1003031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31AB8-B8FE-6779-DE4A-A50865E12FB4}"/>
              </a:ext>
            </a:extLst>
          </p:cNvPr>
          <p:cNvSpPr>
            <a:spLocks noGrp="1"/>
          </p:cNvSpPr>
          <p:nvPr>
            <p:ph type="title"/>
          </p:nvPr>
        </p:nvSpPr>
        <p:spPr/>
        <p:txBody>
          <a:bodyPr/>
          <a:lstStyle/>
          <a:p>
            <a:r>
              <a:rPr lang="en-US" dirty="0"/>
              <a:t>Understanding Screening Results</a:t>
            </a:r>
          </a:p>
        </p:txBody>
      </p:sp>
      <p:pic>
        <p:nvPicPr>
          <p:cNvPr id="6" name="Content Placeholder 5" descr="Table illustrating screening results of the various HCV tests.">
            <a:extLst>
              <a:ext uri="{FF2B5EF4-FFF2-40B4-BE49-F238E27FC236}">
                <a16:creationId xmlns:a16="http://schemas.microsoft.com/office/drawing/2014/main" id="{4EB17E5C-F4F3-6DE5-F177-1C8FA2DA73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20658" y="1902940"/>
            <a:ext cx="9350684" cy="3237470"/>
          </a:xfrm>
        </p:spPr>
      </p:pic>
      <p:sp>
        <p:nvSpPr>
          <p:cNvPr id="7" name="TextBox 6">
            <a:extLst>
              <a:ext uri="{FF2B5EF4-FFF2-40B4-BE49-F238E27FC236}">
                <a16:creationId xmlns:a16="http://schemas.microsoft.com/office/drawing/2014/main" id="{C22888AE-0245-DE86-0B32-35EC1F4152FA}"/>
              </a:ext>
            </a:extLst>
          </p:cNvPr>
          <p:cNvSpPr txBox="1"/>
          <p:nvPr/>
        </p:nvSpPr>
        <p:spPr>
          <a:xfrm>
            <a:off x="736917" y="5140410"/>
            <a:ext cx="11084380" cy="1200329"/>
          </a:xfrm>
          <a:prstGeom prst="rect">
            <a:avLst/>
          </a:prstGeom>
          <a:noFill/>
        </p:spPr>
        <p:txBody>
          <a:bodyPr wrap="square" rtlCol="0">
            <a:spAutoFit/>
          </a:bodyPr>
          <a:lstStyle/>
          <a:p>
            <a:r>
              <a:rPr lang="en-US" dirty="0"/>
              <a:t>Additional testing as appropriate:</a:t>
            </a:r>
          </a:p>
          <a:p>
            <a:r>
              <a:rPr lang="en-US" baseline="30000" dirty="0">
                <a:solidFill>
                  <a:srgbClr val="002060"/>
                </a:solidFill>
              </a:rPr>
              <a:t>1</a:t>
            </a:r>
            <a:r>
              <a:rPr lang="en-US" dirty="0">
                <a:solidFill>
                  <a:srgbClr val="002060"/>
                </a:solidFill>
              </a:rPr>
              <a:t>Unless in window period (recently infected) or immunocompromised</a:t>
            </a:r>
          </a:p>
          <a:p>
            <a:r>
              <a:rPr lang="en-US" baseline="30000" dirty="0">
                <a:solidFill>
                  <a:srgbClr val="002060"/>
                </a:solidFill>
              </a:rPr>
              <a:t>2</a:t>
            </a:r>
            <a:r>
              <a:rPr lang="en-US" dirty="0">
                <a:solidFill>
                  <a:srgbClr val="002060"/>
                </a:solidFill>
              </a:rPr>
              <a:t>Repeat HCV RNA test in six months to be sure</a:t>
            </a:r>
          </a:p>
          <a:p>
            <a:r>
              <a:rPr lang="en-US" baseline="30000" dirty="0">
                <a:solidFill>
                  <a:srgbClr val="002060"/>
                </a:solidFill>
              </a:rPr>
              <a:t>3</a:t>
            </a:r>
            <a:r>
              <a:rPr lang="en-US" dirty="0">
                <a:solidFill>
                  <a:srgbClr val="002060"/>
                </a:solidFill>
              </a:rPr>
              <a:t>Needs medical evaluation to assess state and consider the treatment</a:t>
            </a:r>
          </a:p>
        </p:txBody>
      </p:sp>
      <p:sp>
        <p:nvSpPr>
          <p:cNvPr id="8" name="Footer Placeholder 7">
            <a:extLst>
              <a:ext uri="{FF2B5EF4-FFF2-40B4-BE49-F238E27FC236}">
                <a16:creationId xmlns:a16="http://schemas.microsoft.com/office/drawing/2014/main" id="{CCFAF2CF-D247-B1C7-8180-2467BF63306F}"/>
              </a:ext>
            </a:extLst>
          </p:cNvPr>
          <p:cNvSpPr>
            <a:spLocks noGrp="1"/>
          </p:cNvSpPr>
          <p:nvPr>
            <p:ph type="ftr" sz="quarter" idx="3"/>
          </p:nvPr>
        </p:nvSpPr>
        <p:spPr/>
        <p:txBody>
          <a:bodyPr/>
          <a:lstStyle/>
          <a:p>
            <a:r>
              <a:rPr lang="en-US"/>
              <a:t>SOURCE: Jope, 2025</a:t>
            </a:r>
          </a:p>
        </p:txBody>
      </p:sp>
      <p:grpSp>
        <p:nvGrpSpPr>
          <p:cNvPr id="16" name="Group 15">
            <a:extLst>
              <a:ext uri="{FF2B5EF4-FFF2-40B4-BE49-F238E27FC236}">
                <a16:creationId xmlns:a16="http://schemas.microsoft.com/office/drawing/2014/main" id="{8E099CB3-B9A9-875E-B1F5-E997B745E4FD}"/>
              </a:ext>
              <a:ext uri="{C183D7F6-B498-43B3-948B-1728B52AA6E4}">
                <adec:decorative xmlns:adec="http://schemas.microsoft.com/office/drawing/2017/decorative" val="1"/>
              </a:ext>
            </a:extLst>
          </p:cNvPr>
          <p:cNvGrpSpPr/>
          <p:nvPr/>
        </p:nvGrpSpPr>
        <p:grpSpPr>
          <a:xfrm>
            <a:off x="1597429" y="1723505"/>
            <a:ext cx="8828116" cy="3416905"/>
            <a:chOff x="1597429" y="1723505"/>
            <a:chExt cx="8828116" cy="3416905"/>
          </a:xfrm>
        </p:grpSpPr>
        <p:cxnSp>
          <p:nvCxnSpPr>
            <p:cNvPr id="5" name="Straight Connector 4">
              <a:extLst>
                <a:ext uri="{FF2B5EF4-FFF2-40B4-BE49-F238E27FC236}">
                  <a16:creationId xmlns:a16="http://schemas.microsoft.com/office/drawing/2014/main" id="{AE2C4D25-5010-D93E-7689-1E4D3CCE73B8}"/>
                </a:ext>
              </a:extLst>
            </p:cNvPr>
            <p:cNvCxnSpPr>
              <a:cxnSpLocks/>
            </p:cNvCxnSpPr>
            <p:nvPr/>
          </p:nvCxnSpPr>
          <p:spPr>
            <a:xfrm>
              <a:off x="4012277" y="1723505"/>
              <a:ext cx="0" cy="341690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9154CC3-527C-B42A-EBF1-50BCC461A44C}"/>
                </a:ext>
              </a:extLst>
            </p:cNvPr>
            <p:cNvCxnSpPr>
              <a:cxnSpLocks/>
            </p:cNvCxnSpPr>
            <p:nvPr/>
          </p:nvCxnSpPr>
          <p:spPr>
            <a:xfrm>
              <a:off x="6096000" y="1723505"/>
              <a:ext cx="0" cy="34169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E2EFE95-4539-FAA1-988B-52454790667E}"/>
                </a:ext>
              </a:extLst>
            </p:cNvPr>
            <p:cNvCxnSpPr>
              <a:cxnSpLocks/>
            </p:cNvCxnSpPr>
            <p:nvPr/>
          </p:nvCxnSpPr>
          <p:spPr>
            <a:xfrm>
              <a:off x="8185266" y="1723505"/>
              <a:ext cx="0" cy="34169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1886CA3-0A89-2878-CE21-55945880B4AB}"/>
                </a:ext>
              </a:extLst>
            </p:cNvPr>
            <p:cNvCxnSpPr>
              <a:cxnSpLocks/>
            </p:cNvCxnSpPr>
            <p:nvPr/>
          </p:nvCxnSpPr>
          <p:spPr>
            <a:xfrm>
              <a:off x="1597429" y="2865120"/>
              <a:ext cx="88281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8437A55-AF43-FC2A-9705-210F2C81C406}"/>
                </a:ext>
              </a:extLst>
            </p:cNvPr>
            <p:cNvCxnSpPr>
              <a:cxnSpLocks/>
            </p:cNvCxnSpPr>
            <p:nvPr/>
          </p:nvCxnSpPr>
          <p:spPr>
            <a:xfrm>
              <a:off x="1597429" y="3898669"/>
              <a:ext cx="882811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E4C39B0F-B77B-66D0-62B7-C7AD08660379}"/>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38</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42212261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5D4C-B3E6-5D8C-D497-89448C3D0BAE}"/>
              </a:ext>
            </a:extLst>
          </p:cNvPr>
          <p:cNvSpPr>
            <a:spLocks noGrp="1"/>
          </p:cNvSpPr>
          <p:nvPr>
            <p:ph type="title"/>
          </p:nvPr>
        </p:nvSpPr>
        <p:spPr/>
        <p:txBody>
          <a:bodyPr/>
          <a:lstStyle/>
          <a:p>
            <a:r>
              <a:rPr lang="en-US" dirty="0"/>
              <a:t>Non-reactive Counseling Messages</a:t>
            </a:r>
          </a:p>
        </p:txBody>
      </p:sp>
      <p:sp>
        <p:nvSpPr>
          <p:cNvPr id="3" name="Content Placeholder 2">
            <a:extLst>
              <a:ext uri="{FF2B5EF4-FFF2-40B4-BE49-F238E27FC236}">
                <a16:creationId xmlns:a16="http://schemas.microsoft.com/office/drawing/2014/main" id="{9ED6CC74-95EF-A0BF-B820-C57A7F737638}"/>
              </a:ext>
            </a:extLst>
          </p:cNvPr>
          <p:cNvSpPr>
            <a:spLocks noGrp="1"/>
          </p:cNvSpPr>
          <p:nvPr>
            <p:ph idx="1"/>
          </p:nvPr>
        </p:nvSpPr>
        <p:spPr/>
        <p:txBody>
          <a:bodyPr/>
          <a:lstStyle/>
          <a:p>
            <a:r>
              <a:rPr lang="en-US" dirty="0"/>
              <a:t>To stay negative or uninfected, eliminate or reduce risk by:</a:t>
            </a:r>
          </a:p>
          <a:p>
            <a:pPr>
              <a:buFont typeface="Arial" panose="020B0604020202020204" pitchFamily="34" charset="0"/>
              <a:buChar char="•"/>
            </a:pPr>
            <a:r>
              <a:rPr lang="en-US" dirty="0"/>
              <a:t>  Not sharing needles or other injection equipment or snorting items</a:t>
            </a:r>
          </a:p>
          <a:p>
            <a:pPr>
              <a:buFont typeface="Arial" panose="020B0604020202020204" pitchFamily="34" charset="0"/>
              <a:buChar char="•"/>
            </a:pPr>
            <a:r>
              <a:rPr lang="en-US" dirty="0"/>
              <a:t>  Only getting tattoos, piercings, and body art from a licensed artist</a:t>
            </a:r>
          </a:p>
          <a:p>
            <a:pPr>
              <a:buFont typeface="Arial" panose="020B0604020202020204" pitchFamily="34" charset="0"/>
              <a:buChar char="•"/>
            </a:pPr>
            <a:r>
              <a:rPr lang="en-US" dirty="0"/>
              <a:t>  Getting vaccinated against hepatitis A and B and test for HIV</a:t>
            </a:r>
          </a:p>
          <a:p>
            <a:pPr>
              <a:buFont typeface="Arial" panose="020B0604020202020204" pitchFamily="34" charset="0"/>
              <a:buChar char="•"/>
            </a:pPr>
            <a:r>
              <a:rPr lang="en-US" dirty="0"/>
              <a:t>  Practicing safer sex and getting treated for STIs</a:t>
            </a:r>
          </a:p>
          <a:p>
            <a:endParaRPr lang="en-US" dirty="0"/>
          </a:p>
          <a:p>
            <a:r>
              <a:rPr lang="en-US" i="1" dirty="0">
                <a:solidFill>
                  <a:srgbClr val="002060"/>
                </a:solidFill>
              </a:rPr>
              <a:t>If a person engaged in risky behavior within the past six months, they should get </a:t>
            </a:r>
            <a:r>
              <a:rPr lang="en-US" b="1" i="1" dirty="0">
                <a:solidFill>
                  <a:srgbClr val="002060"/>
                </a:solidFill>
              </a:rPr>
              <a:t>re-tested</a:t>
            </a:r>
            <a:r>
              <a:rPr lang="en-US" i="1" dirty="0">
                <a:solidFill>
                  <a:srgbClr val="002060"/>
                </a:solidFill>
              </a:rPr>
              <a:t> (HCV RNA) in six months.</a:t>
            </a:r>
          </a:p>
        </p:txBody>
      </p:sp>
      <p:sp>
        <p:nvSpPr>
          <p:cNvPr id="4" name="Slide Number Placeholder 3">
            <a:extLst>
              <a:ext uri="{FF2B5EF4-FFF2-40B4-BE49-F238E27FC236}">
                <a16:creationId xmlns:a16="http://schemas.microsoft.com/office/drawing/2014/main" id="{0EF265CF-EFE1-EB0F-935F-8B8D0FE27B8B}"/>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39</a:t>
            </a:fld>
            <a:endParaRPr lang="en-US" dirty="0">
              <a:latin typeface="Calibri" panose="020F0502020204030204"/>
              <a:cs typeface="Arial"/>
              <a:sym typeface="Arial"/>
            </a:endParaRPr>
          </a:p>
        </p:txBody>
      </p:sp>
      <p:sp>
        <p:nvSpPr>
          <p:cNvPr id="5" name="Footer Placeholder 4">
            <a:extLst>
              <a:ext uri="{FF2B5EF4-FFF2-40B4-BE49-F238E27FC236}">
                <a16:creationId xmlns:a16="http://schemas.microsoft.com/office/drawing/2014/main" id="{2F64D9E2-4F27-F4A2-BD0B-7B0AA053D3D5}"/>
              </a:ext>
            </a:extLst>
          </p:cNvPr>
          <p:cNvSpPr>
            <a:spLocks noGrp="1"/>
          </p:cNvSpPr>
          <p:nvPr>
            <p:ph type="ftr" sz="quarter" idx="3"/>
          </p:nvPr>
        </p:nvSpPr>
        <p:spPr/>
        <p:txBody>
          <a:bodyPr/>
          <a:lstStyle/>
          <a:p>
            <a:r>
              <a:rPr lang="en-US"/>
              <a:t>SOURCE: Jope, 2025</a:t>
            </a:r>
          </a:p>
        </p:txBody>
      </p:sp>
    </p:spTree>
    <p:extLst>
      <p:ext uri="{BB962C8B-B14F-4D97-AF65-F5344CB8AC3E}">
        <p14:creationId xmlns:p14="http://schemas.microsoft.com/office/powerpoint/2010/main" val="815516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75834-B9B2-4E58-BA56-9FDE5C29433C}"/>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6FD76402-0779-3B5E-9581-465D4D56FB96}"/>
              </a:ext>
            </a:extLst>
          </p:cNvPr>
          <p:cNvSpPr>
            <a:spLocks noGrp="1"/>
          </p:cNvSpPr>
          <p:nvPr>
            <p:ph idx="1"/>
          </p:nvPr>
        </p:nvSpPr>
        <p:spPr/>
        <p:txBody>
          <a:bodyPr/>
          <a:lstStyle/>
          <a:p>
            <a:r>
              <a:rPr lang="en-US" dirty="0"/>
              <a:t>Nevada Opioid Center of Excellence (NOCE) Team</a:t>
            </a:r>
          </a:p>
          <a:p>
            <a:r>
              <a:rPr lang="en-US" dirty="0"/>
              <a:t>Sarah Rowan, MD, Denver Health</a:t>
            </a:r>
          </a:p>
          <a:p>
            <a:r>
              <a:rPr lang="en-US" dirty="0"/>
              <a:t>Bob Jope, LMHC, Jope Consulting Services</a:t>
            </a:r>
          </a:p>
          <a:p>
            <a:r>
              <a:rPr lang="en-US" dirty="0"/>
              <a:t>Opioid Response Network</a:t>
            </a:r>
          </a:p>
          <a:p>
            <a:r>
              <a:rPr lang="en-US" dirty="0"/>
              <a:t>HCV Current Initiative (ATTC Network)</a:t>
            </a:r>
          </a:p>
        </p:txBody>
      </p:sp>
      <p:sp>
        <p:nvSpPr>
          <p:cNvPr id="4" name="Slide Number Placeholder 3">
            <a:extLst>
              <a:ext uri="{FF2B5EF4-FFF2-40B4-BE49-F238E27FC236}">
                <a16:creationId xmlns:a16="http://schemas.microsoft.com/office/drawing/2014/main" id="{C52AE9CE-D839-11D6-D920-4EE748B9D7A6}"/>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4</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4013142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C229B-3B36-791F-44E5-3F13F248B9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626ECD-9DCD-D593-C01F-ACC65075AC69}"/>
              </a:ext>
            </a:extLst>
          </p:cNvPr>
          <p:cNvSpPr>
            <a:spLocks noGrp="1"/>
          </p:cNvSpPr>
          <p:nvPr>
            <p:ph type="title"/>
          </p:nvPr>
        </p:nvSpPr>
        <p:spPr/>
        <p:txBody>
          <a:bodyPr/>
          <a:lstStyle/>
          <a:p>
            <a:r>
              <a:rPr lang="en-US" dirty="0"/>
              <a:t>Reactive Counseling Messages</a:t>
            </a:r>
          </a:p>
        </p:txBody>
      </p:sp>
      <p:sp>
        <p:nvSpPr>
          <p:cNvPr id="3" name="Content Placeholder 2">
            <a:extLst>
              <a:ext uri="{FF2B5EF4-FFF2-40B4-BE49-F238E27FC236}">
                <a16:creationId xmlns:a16="http://schemas.microsoft.com/office/drawing/2014/main" id="{C6C8910E-2E72-6D7E-F2CD-684DA804096F}"/>
              </a:ext>
            </a:extLst>
          </p:cNvPr>
          <p:cNvSpPr>
            <a:spLocks noGrp="1"/>
          </p:cNvSpPr>
          <p:nvPr>
            <p:ph idx="1"/>
          </p:nvPr>
        </p:nvSpPr>
        <p:spPr>
          <a:xfrm>
            <a:off x="1154085" y="1551595"/>
            <a:ext cx="10477741" cy="4593832"/>
          </a:xfrm>
        </p:spPr>
        <p:txBody>
          <a:bodyPr>
            <a:noAutofit/>
          </a:bodyPr>
          <a:lstStyle/>
          <a:p>
            <a:pPr>
              <a:buFont typeface="Arial" panose="020B0604020202020204" pitchFamily="34" charset="0"/>
              <a:buChar char="•"/>
            </a:pPr>
            <a:r>
              <a:rPr lang="en-US" dirty="0"/>
              <a:t>  HCV RNA test measures the amount of HCV in your blood</a:t>
            </a:r>
          </a:p>
          <a:p>
            <a:pPr>
              <a:buFont typeface="Arial" panose="020B0604020202020204" pitchFamily="34" charset="0"/>
              <a:buChar char="•"/>
            </a:pPr>
            <a:r>
              <a:rPr lang="en-US" dirty="0"/>
              <a:t>  If there is no virus, the test will come back “not detected.” If “detected,” then you are infected with hepatitis C</a:t>
            </a:r>
          </a:p>
          <a:p>
            <a:pPr>
              <a:buFont typeface="Arial" panose="020B0604020202020204" pitchFamily="34" charset="0"/>
              <a:buChar char="•"/>
            </a:pPr>
            <a:r>
              <a:rPr lang="en-US" dirty="0"/>
              <a:t>  One in five people exposed to HCV are infected; getting an HCV RNA test is critically important*</a:t>
            </a:r>
          </a:p>
          <a:p>
            <a:pPr>
              <a:buFont typeface="Arial" panose="020B0604020202020204" pitchFamily="34" charset="0"/>
              <a:buChar char="•"/>
            </a:pPr>
            <a:r>
              <a:rPr lang="en-US" dirty="0"/>
              <a:t>  Protect the liver by avoiding alcohol and practicing other risk-reduction behavior</a:t>
            </a:r>
          </a:p>
          <a:p>
            <a:pPr>
              <a:buFont typeface="Arial" panose="020B0604020202020204" pitchFamily="34" charset="0"/>
              <a:buChar char="•"/>
            </a:pPr>
            <a:r>
              <a:rPr lang="en-US" dirty="0"/>
              <a:t>  See a doctor to learn about hepatitis C and HCV  treatment.</a:t>
            </a:r>
          </a:p>
          <a:p>
            <a:pPr marL="0" indent="0">
              <a:buNone/>
            </a:pPr>
            <a:endParaRPr lang="en-US" dirty="0"/>
          </a:p>
          <a:p>
            <a:pPr marL="0" indent="0">
              <a:buNone/>
            </a:pPr>
            <a:r>
              <a:rPr lang="en-US" i="1" dirty="0">
                <a:solidFill>
                  <a:srgbClr val="002060"/>
                </a:solidFill>
              </a:rPr>
              <a:t>*Encourage reflexive RNA testing/one step diagnostic.</a:t>
            </a:r>
          </a:p>
        </p:txBody>
      </p:sp>
      <p:sp>
        <p:nvSpPr>
          <p:cNvPr id="4" name="Slide Number Placeholder 3">
            <a:extLst>
              <a:ext uri="{FF2B5EF4-FFF2-40B4-BE49-F238E27FC236}">
                <a16:creationId xmlns:a16="http://schemas.microsoft.com/office/drawing/2014/main" id="{32B1C33A-9F97-800B-A388-17CAFC041A0A}"/>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40</a:t>
            </a:fld>
            <a:endParaRPr lang="en-US" dirty="0">
              <a:latin typeface="Calibri" panose="020F0502020204030204"/>
              <a:cs typeface="Arial"/>
              <a:sym typeface="Arial"/>
            </a:endParaRPr>
          </a:p>
        </p:txBody>
      </p:sp>
      <p:sp>
        <p:nvSpPr>
          <p:cNvPr id="5" name="Footer Placeholder 4">
            <a:extLst>
              <a:ext uri="{FF2B5EF4-FFF2-40B4-BE49-F238E27FC236}">
                <a16:creationId xmlns:a16="http://schemas.microsoft.com/office/drawing/2014/main" id="{00F8FCF5-F623-5663-126F-ADA63A193E3D}"/>
              </a:ext>
            </a:extLst>
          </p:cNvPr>
          <p:cNvSpPr>
            <a:spLocks noGrp="1"/>
          </p:cNvSpPr>
          <p:nvPr>
            <p:ph type="ftr" sz="quarter" idx="3"/>
          </p:nvPr>
        </p:nvSpPr>
        <p:spPr/>
        <p:txBody>
          <a:bodyPr/>
          <a:lstStyle/>
          <a:p>
            <a:r>
              <a:rPr lang="en-US"/>
              <a:t>SOURCE: Jope, 2025</a:t>
            </a:r>
          </a:p>
        </p:txBody>
      </p:sp>
    </p:spTree>
    <p:extLst>
      <p:ext uri="{BB962C8B-B14F-4D97-AF65-F5344CB8AC3E}">
        <p14:creationId xmlns:p14="http://schemas.microsoft.com/office/powerpoint/2010/main" val="11344850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25FD4-98FF-5046-E5E4-0E5E8FA38010}"/>
              </a:ext>
            </a:extLst>
          </p:cNvPr>
          <p:cNvSpPr>
            <a:spLocks noGrp="1"/>
          </p:cNvSpPr>
          <p:nvPr>
            <p:ph type="title"/>
          </p:nvPr>
        </p:nvSpPr>
        <p:spPr/>
        <p:txBody>
          <a:bodyPr/>
          <a:lstStyle/>
          <a:p>
            <a:r>
              <a:rPr lang="en-US" dirty="0"/>
              <a:t>Linkage to Care</a:t>
            </a:r>
          </a:p>
        </p:txBody>
      </p:sp>
      <p:sp>
        <p:nvSpPr>
          <p:cNvPr id="3" name="Content Placeholder 2">
            <a:extLst>
              <a:ext uri="{FF2B5EF4-FFF2-40B4-BE49-F238E27FC236}">
                <a16:creationId xmlns:a16="http://schemas.microsoft.com/office/drawing/2014/main" id="{0A64D3EE-5DF4-4A50-B15A-1577803BAA26}"/>
              </a:ext>
            </a:extLst>
          </p:cNvPr>
          <p:cNvSpPr>
            <a:spLocks noGrp="1"/>
          </p:cNvSpPr>
          <p:nvPr>
            <p:ph idx="1"/>
          </p:nvPr>
        </p:nvSpPr>
        <p:spPr/>
        <p:txBody>
          <a:bodyPr>
            <a:normAutofit/>
          </a:bodyPr>
          <a:lstStyle/>
          <a:p>
            <a:pPr marL="457200" indent="-457200">
              <a:buFont typeface="+mj-lt"/>
              <a:buAutoNum type="arabicPeriod"/>
            </a:pPr>
            <a:r>
              <a:rPr lang="en-US" sz="3200" dirty="0"/>
              <a:t>Peer navigation</a:t>
            </a:r>
          </a:p>
          <a:p>
            <a:pPr marL="457200" indent="-457200">
              <a:buFont typeface="+mj-lt"/>
              <a:buAutoNum type="arabicPeriod"/>
            </a:pPr>
            <a:r>
              <a:rPr lang="en-US" sz="3200" dirty="0"/>
              <a:t>Warm hand-offs from testing to treatment</a:t>
            </a:r>
          </a:p>
          <a:p>
            <a:pPr marL="457200" indent="-457200">
              <a:buFont typeface="+mj-lt"/>
              <a:buAutoNum type="arabicPeriod"/>
            </a:pPr>
            <a:r>
              <a:rPr lang="en-US" sz="3200" dirty="0"/>
              <a:t>Integration in MOUD and other SUD treatment settings</a:t>
            </a:r>
          </a:p>
        </p:txBody>
      </p:sp>
      <p:sp>
        <p:nvSpPr>
          <p:cNvPr id="4" name="Slide Number Placeholder 3">
            <a:extLst>
              <a:ext uri="{FF2B5EF4-FFF2-40B4-BE49-F238E27FC236}">
                <a16:creationId xmlns:a16="http://schemas.microsoft.com/office/drawing/2014/main" id="{9077F31E-DE90-0B86-8235-C33E341FF79E}"/>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41</a:t>
            </a:fld>
            <a:endParaRPr lang="en-US" dirty="0">
              <a:latin typeface="Calibri" panose="020F0502020204030204"/>
              <a:cs typeface="Arial"/>
              <a:sym typeface="Arial"/>
            </a:endParaRPr>
          </a:p>
        </p:txBody>
      </p:sp>
      <p:sp>
        <p:nvSpPr>
          <p:cNvPr id="5" name="Footer Placeholder 4">
            <a:extLst>
              <a:ext uri="{FF2B5EF4-FFF2-40B4-BE49-F238E27FC236}">
                <a16:creationId xmlns:a16="http://schemas.microsoft.com/office/drawing/2014/main" id="{999552F1-AF46-1968-B684-DB5D0D7577FC}"/>
              </a:ext>
            </a:extLst>
          </p:cNvPr>
          <p:cNvSpPr>
            <a:spLocks noGrp="1"/>
          </p:cNvSpPr>
          <p:nvPr>
            <p:ph type="ftr" sz="quarter" idx="3"/>
          </p:nvPr>
        </p:nvSpPr>
        <p:spPr/>
        <p:txBody>
          <a:bodyPr/>
          <a:lstStyle/>
          <a:p>
            <a:r>
              <a:rPr lang="en-US"/>
              <a:t>SOURCE: Jope, 2025</a:t>
            </a:r>
          </a:p>
        </p:txBody>
      </p:sp>
    </p:spTree>
    <p:extLst>
      <p:ext uri="{BB962C8B-B14F-4D97-AF65-F5344CB8AC3E}">
        <p14:creationId xmlns:p14="http://schemas.microsoft.com/office/powerpoint/2010/main" val="2309045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79495-0C4E-F8F6-2531-615E322F8D9A}"/>
              </a:ext>
            </a:extLst>
          </p:cNvPr>
          <p:cNvSpPr>
            <a:spLocks noGrp="1"/>
          </p:cNvSpPr>
          <p:nvPr>
            <p:ph type="title"/>
          </p:nvPr>
        </p:nvSpPr>
        <p:spPr/>
        <p:txBody>
          <a:bodyPr/>
          <a:lstStyle/>
          <a:p>
            <a:r>
              <a:rPr lang="en-US" dirty="0"/>
              <a:t>Treatment of HCV in People Who Use Drugs</a:t>
            </a:r>
          </a:p>
        </p:txBody>
      </p:sp>
      <p:sp>
        <p:nvSpPr>
          <p:cNvPr id="3" name="Text Placeholder 2">
            <a:extLst>
              <a:ext uri="{FF2B5EF4-FFF2-40B4-BE49-F238E27FC236}">
                <a16:creationId xmlns:a16="http://schemas.microsoft.com/office/drawing/2014/main" id="{92018943-6FFF-48D3-D330-F5987F4A98E5}"/>
              </a:ext>
            </a:extLst>
          </p:cNvPr>
          <p:cNvSpPr>
            <a:spLocks noGrp="1"/>
          </p:cNvSpPr>
          <p:nvPr>
            <p:ph type="body" idx="1"/>
          </p:nvPr>
        </p:nvSpPr>
        <p:spPr/>
        <p:txBody>
          <a:bodyPr/>
          <a:lstStyle/>
          <a:p>
            <a:r>
              <a:rPr lang="en-US" dirty="0"/>
              <a:t>Part three</a:t>
            </a:r>
          </a:p>
        </p:txBody>
      </p:sp>
      <p:sp>
        <p:nvSpPr>
          <p:cNvPr id="4" name="Slide Number Placeholder 3">
            <a:extLst>
              <a:ext uri="{FF2B5EF4-FFF2-40B4-BE49-F238E27FC236}">
                <a16:creationId xmlns:a16="http://schemas.microsoft.com/office/drawing/2014/main" id="{F8527BE9-9712-DB1B-06A2-E875D9B1ECFD}"/>
              </a:ext>
            </a:extLst>
          </p:cNvPr>
          <p:cNvSpPr>
            <a:spLocks noGrp="1"/>
          </p:cNvSpPr>
          <p:nvPr>
            <p:ph type="sldNum" sz="quarter" idx="12"/>
          </p:nvPr>
        </p:nvSpPr>
        <p:spPr/>
        <p:txBody>
          <a:bodyPr/>
          <a:lstStyle/>
          <a:p>
            <a:fld id="{152B26A1-16F3-4AD8-B521-FD82B2C76541}" type="slidenum">
              <a:rPr lang="en-US" smtClean="0"/>
              <a:t>42</a:t>
            </a:fld>
            <a:endParaRPr lang="en-US"/>
          </a:p>
        </p:txBody>
      </p:sp>
    </p:spTree>
    <p:extLst>
      <p:ext uri="{BB962C8B-B14F-4D97-AF65-F5344CB8AC3E}">
        <p14:creationId xmlns:p14="http://schemas.microsoft.com/office/powerpoint/2010/main" val="15370073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3F194-0C83-AB24-50B2-4A297A836566}"/>
              </a:ext>
            </a:extLst>
          </p:cNvPr>
          <p:cNvSpPr>
            <a:spLocks noGrp="1"/>
          </p:cNvSpPr>
          <p:nvPr>
            <p:ph type="title"/>
          </p:nvPr>
        </p:nvSpPr>
        <p:spPr/>
        <p:txBody>
          <a:bodyPr>
            <a:normAutofit fontScale="90000"/>
          </a:bodyPr>
          <a:lstStyle/>
          <a:p>
            <a:r>
              <a:rPr lang="en-US" dirty="0"/>
              <a:t>The Realities of HCV Treatment for </a:t>
            </a:r>
            <a:br>
              <a:rPr lang="en-US" dirty="0"/>
            </a:br>
            <a:r>
              <a:rPr lang="en-US" dirty="0"/>
              <a:t>People Who Use Drugs</a:t>
            </a:r>
          </a:p>
        </p:txBody>
      </p:sp>
      <p:sp>
        <p:nvSpPr>
          <p:cNvPr id="3" name="Content Placeholder 2">
            <a:extLst>
              <a:ext uri="{FF2B5EF4-FFF2-40B4-BE49-F238E27FC236}">
                <a16:creationId xmlns:a16="http://schemas.microsoft.com/office/drawing/2014/main" id="{77CD6102-8EAB-9878-E98D-6AF5A797F6F6}"/>
              </a:ext>
            </a:extLst>
          </p:cNvPr>
          <p:cNvSpPr>
            <a:spLocks noGrp="1"/>
          </p:cNvSpPr>
          <p:nvPr>
            <p:ph idx="1"/>
          </p:nvPr>
        </p:nvSpPr>
        <p:spPr/>
        <p:txBody>
          <a:bodyPr/>
          <a:lstStyle/>
          <a:p>
            <a:r>
              <a:rPr lang="en-US" b="1" dirty="0"/>
              <a:t>Reality #1: </a:t>
            </a:r>
            <a:r>
              <a:rPr lang="en-US" dirty="0"/>
              <a:t>Adherence rates are equal to or higher than in the general population (</a:t>
            </a:r>
            <a:r>
              <a:rPr lang="en-US" dirty="0" err="1"/>
              <a:t>Grebely</a:t>
            </a:r>
            <a:r>
              <a:rPr lang="en-US" dirty="0"/>
              <a:t> et al., 2018).</a:t>
            </a:r>
          </a:p>
          <a:p>
            <a:endParaRPr lang="en-US" dirty="0"/>
          </a:p>
          <a:p>
            <a:r>
              <a:rPr lang="en-US" b="1" dirty="0"/>
              <a:t>Reality #2: </a:t>
            </a:r>
            <a:r>
              <a:rPr lang="en-US" dirty="0"/>
              <a:t>Patients do not need to abstain from using drugs before starting HCV treatment (AASLD/IDSA, 2023).</a:t>
            </a:r>
          </a:p>
          <a:p>
            <a:endParaRPr lang="en-US" dirty="0"/>
          </a:p>
          <a:p>
            <a:r>
              <a:rPr lang="en-US" b="1" dirty="0"/>
              <a:t>Reality #3:</a:t>
            </a:r>
            <a:r>
              <a:rPr lang="en-US" dirty="0"/>
              <a:t> Reinfection risk is high in the immediate post-treatment period, though decreases significantly over time (Litwin et al., 2024).</a:t>
            </a:r>
          </a:p>
        </p:txBody>
      </p:sp>
      <p:sp>
        <p:nvSpPr>
          <p:cNvPr id="4" name="Slide Number Placeholder 3">
            <a:extLst>
              <a:ext uri="{FF2B5EF4-FFF2-40B4-BE49-F238E27FC236}">
                <a16:creationId xmlns:a16="http://schemas.microsoft.com/office/drawing/2014/main" id="{14123578-121F-943A-6353-9E6E7B0B866C}"/>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43</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1919225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09C42-0B5B-4C37-72AF-9AB8C6FB27A8}"/>
              </a:ext>
            </a:extLst>
          </p:cNvPr>
          <p:cNvSpPr>
            <a:spLocks noGrp="1"/>
          </p:cNvSpPr>
          <p:nvPr>
            <p:ph type="title"/>
          </p:nvPr>
        </p:nvSpPr>
        <p:spPr>
          <a:xfrm>
            <a:off x="1097280" y="286603"/>
            <a:ext cx="10058400" cy="1450757"/>
          </a:xfrm>
        </p:spPr>
        <p:txBody>
          <a:bodyPr anchor="t">
            <a:normAutofit/>
          </a:bodyPr>
          <a:lstStyle/>
          <a:p>
            <a:r>
              <a:rPr lang="en-US" dirty="0"/>
              <a:t>Treatment Options – </a:t>
            </a:r>
            <a:r>
              <a:rPr lang="en-US" b="1" i="1" dirty="0"/>
              <a:t>We Can Say Cure</a:t>
            </a:r>
          </a:p>
        </p:txBody>
      </p:sp>
      <p:sp>
        <p:nvSpPr>
          <p:cNvPr id="10" name="Content Placeholder 2">
            <a:extLst>
              <a:ext uri="{FF2B5EF4-FFF2-40B4-BE49-F238E27FC236}">
                <a16:creationId xmlns:a16="http://schemas.microsoft.com/office/drawing/2014/main" id="{8A0C3376-7C66-B8E7-E49C-0B5ECE63B9FB}"/>
              </a:ext>
            </a:extLst>
          </p:cNvPr>
          <p:cNvSpPr>
            <a:spLocks noGrp="1"/>
          </p:cNvSpPr>
          <p:nvPr>
            <p:ph sz="half" idx="1"/>
          </p:nvPr>
        </p:nvSpPr>
        <p:spPr>
          <a:xfrm>
            <a:off x="550984" y="1217695"/>
            <a:ext cx="6764216" cy="5013456"/>
          </a:xfrm>
        </p:spPr>
        <p:txBody>
          <a:bodyPr>
            <a:noAutofit/>
          </a:bodyPr>
          <a:lstStyle/>
          <a:p>
            <a:pPr>
              <a:buFont typeface="Wingdings" panose="05000000000000000000" pitchFamily="2" charset="2"/>
              <a:buChar char="§"/>
            </a:pPr>
            <a:r>
              <a:rPr lang="en-US" b="1" dirty="0"/>
              <a:t>HCV is the only strain of hepatitis than can be cured</a:t>
            </a:r>
          </a:p>
          <a:p>
            <a:pPr>
              <a:buFont typeface="Wingdings" panose="05000000000000000000" pitchFamily="2" charset="2"/>
              <a:buChar char="§"/>
            </a:pPr>
            <a:r>
              <a:rPr lang="en-US" dirty="0"/>
              <a:t>New treatments offer a functional cure in &gt; 95% of cases</a:t>
            </a:r>
          </a:p>
          <a:p>
            <a:pPr lvl="1">
              <a:buFont typeface="Wingdings" panose="05000000000000000000" pitchFamily="2" charset="2"/>
              <a:buChar char="§"/>
            </a:pPr>
            <a:r>
              <a:rPr lang="en-US" b="1" dirty="0"/>
              <a:t>Direct-acting antiviral agents (DAAs)</a:t>
            </a:r>
          </a:p>
          <a:p>
            <a:pPr lvl="2">
              <a:buFont typeface="Wingdings" panose="05000000000000000000" pitchFamily="2" charset="2"/>
              <a:buChar char="§"/>
            </a:pPr>
            <a:r>
              <a:rPr lang="en-US" dirty="0"/>
              <a:t>Significant advantages over the older antiviral treatments (i.e., interferon)</a:t>
            </a:r>
          </a:p>
          <a:p>
            <a:pPr lvl="3">
              <a:buFont typeface="Wingdings" panose="05000000000000000000" pitchFamily="2" charset="2"/>
              <a:buChar char="§"/>
            </a:pPr>
            <a:r>
              <a:rPr lang="en-US" dirty="0"/>
              <a:t>Easier to take – fewer doses, shorter duration</a:t>
            </a:r>
          </a:p>
          <a:p>
            <a:pPr lvl="3">
              <a:buFont typeface="Wingdings" panose="05000000000000000000" pitchFamily="2" charset="2"/>
              <a:buChar char="§"/>
            </a:pPr>
            <a:r>
              <a:rPr lang="en-US" dirty="0"/>
              <a:t>Far fewer side effects</a:t>
            </a:r>
          </a:p>
          <a:p>
            <a:pPr lvl="3">
              <a:buFont typeface="Wingdings" panose="05000000000000000000" pitchFamily="2" charset="2"/>
              <a:buChar char="§"/>
            </a:pPr>
            <a:r>
              <a:rPr lang="en-US" dirty="0"/>
              <a:t>Can be taken with late-stage liver damage </a:t>
            </a:r>
          </a:p>
          <a:p>
            <a:pPr lvl="1">
              <a:buFont typeface="Wingdings" panose="05000000000000000000" pitchFamily="2" charset="2"/>
              <a:buChar char="§"/>
            </a:pPr>
            <a:r>
              <a:rPr lang="en-US" dirty="0"/>
              <a:t>3 classes of DAAs based on what they target </a:t>
            </a:r>
          </a:p>
          <a:p>
            <a:pPr lvl="2">
              <a:buFont typeface="Wingdings" panose="05000000000000000000" pitchFamily="2" charset="2"/>
              <a:buChar char="§"/>
            </a:pPr>
            <a:r>
              <a:rPr lang="en-US" b="1" dirty="0"/>
              <a:t>NS3/4A protease</a:t>
            </a:r>
            <a:r>
              <a:rPr lang="en-US" dirty="0"/>
              <a:t> inhibitors</a:t>
            </a:r>
          </a:p>
          <a:p>
            <a:pPr lvl="2">
              <a:buFont typeface="Wingdings" panose="05000000000000000000" pitchFamily="2" charset="2"/>
              <a:buChar char="§"/>
            </a:pPr>
            <a:r>
              <a:rPr lang="en-US" b="1" dirty="0"/>
              <a:t>NS5S polymerase</a:t>
            </a:r>
            <a:r>
              <a:rPr lang="en-US" dirty="0"/>
              <a:t> inhibitors</a:t>
            </a:r>
          </a:p>
          <a:p>
            <a:pPr lvl="2">
              <a:buFont typeface="Wingdings" panose="05000000000000000000" pitchFamily="2" charset="2"/>
              <a:buChar char="§"/>
            </a:pPr>
            <a:r>
              <a:rPr lang="en-US" b="1" dirty="0"/>
              <a:t>NS5B polymerase </a:t>
            </a:r>
            <a:r>
              <a:rPr lang="en-US" dirty="0"/>
              <a:t>inhibitors</a:t>
            </a:r>
          </a:p>
          <a:p>
            <a:pPr lvl="1">
              <a:buFont typeface="Wingdings" panose="05000000000000000000" pitchFamily="2" charset="2"/>
              <a:buChar char="§"/>
            </a:pPr>
            <a:r>
              <a:rPr lang="en-US" dirty="0"/>
              <a:t>Some formulations have multiple DAAs</a:t>
            </a:r>
          </a:p>
          <a:p>
            <a:pPr lvl="2">
              <a:buFont typeface="Wingdings" panose="05000000000000000000" pitchFamily="2" charset="2"/>
              <a:buChar char="§"/>
            </a:pPr>
            <a:r>
              <a:rPr lang="en-US" dirty="0"/>
              <a:t>i.e., </a:t>
            </a:r>
            <a:r>
              <a:rPr lang="en-US" dirty="0" err="1"/>
              <a:t>glecaprevir</a:t>
            </a:r>
            <a:r>
              <a:rPr lang="en-US" dirty="0"/>
              <a:t> + </a:t>
            </a:r>
            <a:r>
              <a:rPr lang="en-US" dirty="0" err="1"/>
              <a:t>pibrentasvir</a:t>
            </a:r>
            <a:r>
              <a:rPr lang="en-US" dirty="0"/>
              <a:t> </a:t>
            </a:r>
          </a:p>
          <a:p>
            <a:pPr lvl="1">
              <a:buFont typeface="Wingdings" panose="05000000000000000000" pitchFamily="2" charset="2"/>
              <a:buChar char="§"/>
            </a:pPr>
            <a:r>
              <a:rPr lang="en-US" dirty="0"/>
              <a:t>Class of DAA chosen based on the HCV genotype results </a:t>
            </a:r>
          </a:p>
          <a:p>
            <a:pPr>
              <a:buFont typeface="Wingdings" panose="05000000000000000000" pitchFamily="2" charset="2"/>
              <a:buChar char="§"/>
            </a:pPr>
            <a:endParaRPr lang="en-US" dirty="0"/>
          </a:p>
        </p:txBody>
      </p:sp>
      <p:pic>
        <p:nvPicPr>
          <p:cNvPr id="5" name="Content Placeholder 4" descr="A doctor holding a patient's shoulder&#10;&#10;">
            <a:extLst>
              <a:ext uri="{FF2B5EF4-FFF2-40B4-BE49-F238E27FC236}">
                <a16:creationId xmlns:a16="http://schemas.microsoft.com/office/drawing/2014/main" id="{6B6EDDEF-CC15-26A3-213C-9E9E71B071B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3594" r="14736" b="1"/>
          <a:stretch/>
        </p:blipFill>
        <p:spPr>
          <a:xfrm>
            <a:off x="7742556" y="2136162"/>
            <a:ext cx="3898460" cy="3176522"/>
          </a:xfrm>
          <a:noFill/>
        </p:spPr>
      </p:pic>
      <p:sp>
        <p:nvSpPr>
          <p:cNvPr id="3" name="Slide Number Placeholder 3">
            <a:extLst>
              <a:ext uri="{FF2B5EF4-FFF2-40B4-BE49-F238E27FC236}">
                <a16:creationId xmlns:a16="http://schemas.microsoft.com/office/drawing/2014/main" id="{ACB8E96E-1CBC-BDB9-4C66-D62461C0784F}"/>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44</a:t>
            </a:fld>
            <a:endParaRPr lang="en-US" dirty="0">
              <a:latin typeface="Calibri" panose="020F0502020204030204"/>
              <a:cs typeface="Arial"/>
              <a:sym typeface="Arial"/>
            </a:endParaRPr>
          </a:p>
        </p:txBody>
      </p:sp>
      <p:sp>
        <p:nvSpPr>
          <p:cNvPr id="6" name="Footer Placeholder 5">
            <a:extLst>
              <a:ext uri="{FF2B5EF4-FFF2-40B4-BE49-F238E27FC236}">
                <a16:creationId xmlns:a16="http://schemas.microsoft.com/office/drawing/2014/main" id="{1E9B33E4-793A-3046-3B75-98C598B077B9}"/>
              </a:ext>
            </a:extLst>
          </p:cNvPr>
          <p:cNvSpPr>
            <a:spLocks noGrp="1"/>
          </p:cNvSpPr>
          <p:nvPr>
            <p:ph type="ftr" sz="quarter" idx="3"/>
          </p:nvPr>
        </p:nvSpPr>
        <p:spPr/>
        <p:txBody>
          <a:bodyPr/>
          <a:lstStyle/>
          <a:p>
            <a:r>
              <a:rPr lang="fr-FR" dirty="0"/>
              <a:t>SOURCES: CDC, 2025; VA, 2023; UW, 2025</a:t>
            </a:r>
            <a:endParaRPr lang="en-US" dirty="0"/>
          </a:p>
        </p:txBody>
      </p:sp>
    </p:spTree>
    <p:extLst>
      <p:ext uri="{BB962C8B-B14F-4D97-AF65-F5344CB8AC3E}">
        <p14:creationId xmlns:p14="http://schemas.microsoft.com/office/powerpoint/2010/main" val="25491128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6E9CB-5BF8-7536-5F51-8547BA7C9ADB}"/>
              </a:ext>
            </a:extLst>
          </p:cNvPr>
          <p:cNvSpPr>
            <a:spLocks noGrp="1"/>
          </p:cNvSpPr>
          <p:nvPr>
            <p:ph type="title"/>
          </p:nvPr>
        </p:nvSpPr>
        <p:spPr>
          <a:xfrm>
            <a:off x="1066800" y="611721"/>
            <a:ext cx="10058400" cy="1093909"/>
          </a:xfrm>
        </p:spPr>
        <p:txBody>
          <a:bodyPr/>
          <a:lstStyle/>
          <a:p>
            <a:r>
              <a:rPr lang="en-US" dirty="0"/>
              <a:t>Treatment Success</a:t>
            </a:r>
          </a:p>
        </p:txBody>
      </p:sp>
      <p:sp>
        <p:nvSpPr>
          <p:cNvPr id="3" name="TextBox 2">
            <a:extLst>
              <a:ext uri="{FF2B5EF4-FFF2-40B4-BE49-F238E27FC236}">
                <a16:creationId xmlns:a16="http://schemas.microsoft.com/office/drawing/2014/main" id="{E5F3471F-F3FA-0769-1879-5C8B896DC87C}"/>
              </a:ext>
            </a:extLst>
          </p:cNvPr>
          <p:cNvSpPr txBox="1"/>
          <p:nvPr/>
        </p:nvSpPr>
        <p:spPr>
          <a:xfrm>
            <a:off x="245512" y="1874725"/>
            <a:ext cx="7366249" cy="4031873"/>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chemeClr val="accent1"/>
                </a:solidFill>
              </a:rPr>
              <a:t>&gt; 95% cure rate – this is incredible</a:t>
            </a:r>
          </a:p>
          <a:p>
            <a:pPr marL="342900" indent="-342900">
              <a:buFont typeface="Arial" panose="020B0604020202020204" pitchFamily="34" charset="0"/>
              <a:buChar char="•"/>
            </a:pPr>
            <a:r>
              <a:rPr lang="en-US" sz="3200" dirty="0">
                <a:solidFill>
                  <a:schemeClr val="accent1"/>
                </a:solidFill>
              </a:rPr>
              <a:t>Treatment duration can be 8 to 24 weeks</a:t>
            </a:r>
          </a:p>
          <a:p>
            <a:pPr marL="342900" indent="-342900">
              <a:buFont typeface="Arial" panose="020B0604020202020204" pitchFamily="34" charset="0"/>
              <a:buChar char="•"/>
            </a:pPr>
            <a:r>
              <a:rPr lang="en-US" sz="3200" dirty="0">
                <a:solidFill>
                  <a:schemeClr val="accent1"/>
                </a:solidFill>
              </a:rPr>
              <a:t>Cure rates were high even in populations with low adherence to treatment regimen </a:t>
            </a:r>
          </a:p>
          <a:p>
            <a:pPr marL="800100" lvl="1" indent="-342900">
              <a:buFont typeface="Arial" panose="020B0604020202020204" pitchFamily="34" charset="0"/>
              <a:buChar char="•"/>
            </a:pPr>
            <a:r>
              <a:rPr lang="en-US" sz="3200" dirty="0">
                <a:solidFill>
                  <a:schemeClr val="accent1"/>
                </a:solidFill>
              </a:rPr>
              <a:t> In one study, participants </a:t>
            </a:r>
            <a:r>
              <a:rPr lang="en-US" sz="3200" b="1" dirty="0">
                <a:solidFill>
                  <a:schemeClr val="accent1"/>
                </a:solidFill>
              </a:rPr>
              <a:t>with at least 50% adherence</a:t>
            </a:r>
            <a:r>
              <a:rPr lang="en-US" sz="3200" dirty="0">
                <a:solidFill>
                  <a:schemeClr val="accent1"/>
                </a:solidFill>
              </a:rPr>
              <a:t> still had a </a:t>
            </a:r>
            <a:r>
              <a:rPr lang="en-US" sz="3200" b="1" dirty="0">
                <a:solidFill>
                  <a:schemeClr val="accent1"/>
                </a:solidFill>
              </a:rPr>
              <a:t>99% cure rate</a:t>
            </a:r>
            <a:endParaRPr lang="en-US" sz="3200" dirty="0">
              <a:solidFill>
                <a:schemeClr val="accent1"/>
              </a:solidFill>
            </a:endParaRPr>
          </a:p>
        </p:txBody>
      </p:sp>
      <p:pic>
        <p:nvPicPr>
          <p:cNvPr id="5" name="Content Placeholder 4" descr="A cartoon of a liver flexing&#10;&#10;">
            <a:extLst>
              <a:ext uri="{FF2B5EF4-FFF2-40B4-BE49-F238E27FC236}">
                <a16:creationId xmlns:a16="http://schemas.microsoft.com/office/drawing/2014/main" id="{032367FE-E48B-533D-F6F7-9896E818540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61970" y="1224633"/>
            <a:ext cx="5069066" cy="4408733"/>
          </a:xfrm>
        </p:spPr>
      </p:pic>
      <p:sp>
        <p:nvSpPr>
          <p:cNvPr id="6" name="Footer Placeholder 5">
            <a:extLst>
              <a:ext uri="{FF2B5EF4-FFF2-40B4-BE49-F238E27FC236}">
                <a16:creationId xmlns:a16="http://schemas.microsoft.com/office/drawing/2014/main" id="{0D9241B7-9F8F-B81F-41BA-CC890C7E4D42}"/>
              </a:ext>
            </a:extLst>
          </p:cNvPr>
          <p:cNvSpPr>
            <a:spLocks noGrp="1"/>
          </p:cNvSpPr>
          <p:nvPr>
            <p:ph type="ftr" sz="quarter" idx="3"/>
          </p:nvPr>
        </p:nvSpPr>
        <p:spPr/>
        <p:txBody>
          <a:bodyPr/>
          <a:lstStyle/>
          <a:p>
            <a:r>
              <a:rPr lang="fr-FR"/>
              <a:t>SOURCE: Norton et al., 2020</a:t>
            </a:r>
            <a:endParaRPr lang="en-US"/>
          </a:p>
        </p:txBody>
      </p:sp>
      <p:sp>
        <p:nvSpPr>
          <p:cNvPr id="4" name="Slide Number Placeholder 3">
            <a:extLst>
              <a:ext uri="{FF2B5EF4-FFF2-40B4-BE49-F238E27FC236}">
                <a16:creationId xmlns:a16="http://schemas.microsoft.com/office/drawing/2014/main" id="{D164E482-2E88-1F58-7E76-A27EBC6FB241}"/>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45</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4890772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777B8-A12E-F873-1A29-F168B476F937}"/>
              </a:ext>
            </a:extLst>
          </p:cNvPr>
          <p:cNvSpPr>
            <a:spLocks noGrp="1"/>
          </p:cNvSpPr>
          <p:nvPr>
            <p:ph type="title"/>
          </p:nvPr>
        </p:nvSpPr>
        <p:spPr/>
        <p:txBody>
          <a:bodyPr/>
          <a:lstStyle/>
          <a:p>
            <a:r>
              <a:rPr lang="en-US" dirty="0"/>
              <a:t>Barriers to HCV Treatment</a:t>
            </a:r>
          </a:p>
        </p:txBody>
      </p:sp>
      <p:sp>
        <p:nvSpPr>
          <p:cNvPr id="3" name="Content Placeholder 2">
            <a:extLst>
              <a:ext uri="{FF2B5EF4-FFF2-40B4-BE49-F238E27FC236}">
                <a16:creationId xmlns:a16="http://schemas.microsoft.com/office/drawing/2014/main" id="{1981D01B-5C6D-66F5-9515-70CFE572E82F}"/>
              </a:ext>
            </a:extLst>
          </p:cNvPr>
          <p:cNvSpPr>
            <a:spLocks noGrp="1"/>
          </p:cNvSpPr>
          <p:nvPr>
            <p:ph idx="1"/>
          </p:nvPr>
        </p:nvSpPr>
        <p:spPr/>
        <p:txBody>
          <a:bodyPr/>
          <a:lstStyle/>
          <a:p>
            <a:pPr>
              <a:buFont typeface="Courier New" panose="02070309020205020404" pitchFamily="49" charset="0"/>
              <a:buChar char="o"/>
            </a:pPr>
            <a:r>
              <a:rPr lang="en-US" dirty="0"/>
              <a:t>  Lack of awareness</a:t>
            </a:r>
          </a:p>
          <a:p>
            <a:pPr>
              <a:buFont typeface="Courier New" panose="02070309020205020404" pitchFamily="49" charset="0"/>
              <a:buChar char="o"/>
            </a:pPr>
            <a:r>
              <a:rPr lang="en-US" dirty="0"/>
              <a:t>  Negative attitudes and perceptions</a:t>
            </a:r>
          </a:p>
          <a:p>
            <a:pPr>
              <a:buFont typeface="Courier New" panose="02070309020205020404" pitchFamily="49" charset="0"/>
              <a:buChar char="o"/>
            </a:pPr>
            <a:r>
              <a:rPr lang="en-US" dirty="0"/>
              <a:t>  Two-step diagnostic testing</a:t>
            </a:r>
          </a:p>
          <a:p>
            <a:pPr>
              <a:buFont typeface="Courier New" panose="02070309020205020404" pitchFamily="49" charset="0"/>
              <a:buChar char="o"/>
            </a:pPr>
            <a:r>
              <a:rPr lang="en-US" dirty="0"/>
              <a:t>  High drug costs</a:t>
            </a:r>
          </a:p>
          <a:p>
            <a:pPr>
              <a:buFont typeface="Courier New" panose="02070309020205020404" pitchFamily="49" charset="0"/>
              <a:buChar char="o"/>
            </a:pPr>
            <a:r>
              <a:rPr lang="en-US" dirty="0"/>
              <a:t>  Insurance coverage gaps</a:t>
            </a:r>
          </a:p>
          <a:p>
            <a:pPr>
              <a:buFont typeface="Courier New" panose="02070309020205020404" pitchFamily="49" charset="0"/>
              <a:buChar char="o"/>
            </a:pPr>
            <a:r>
              <a:rPr lang="en-US" dirty="0"/>
              <a:t>  Insurance treatment restrictions</a:t>
            </a:r>
          </a:p>
          <a:p>
            <a:pPr>
              <a:buFont typeface="Courier New" panose="02070309020205020404" pitchFamily="49" charset="0"/>
              <a:buChar char="o"/>
            </a:pPr>
            <a:r>
              <a:rPr lang="en-US" dirty="0"/>
              <a:t>  Treatment not co-located</a:t>
            </a:r>
          </a:p>
          <a:p>
            <a:pPr>
              <a:buFont typeface="Courier New" panose="02070309020205020404" pitchFamily="49" charset="0"/>
              <a:buChar char="o"/>
            </a:pPr>
            <a:r>
              <a:rPr lang="en-US" dirty="0"/>
              <a:t>  Hardly reached populations</a:t>
            </a:r>
          </a:p>
        </p:txBody>
      </p:sp>
      <p:sp>
        <p:nvSpPr>
          <p:cNvPr id="4" name="Slide Number Placeholder 3">
            <a:extLst>
              <a:ext uri="{FF2B5EF4-FFF2-40B4-BE49-F238E27FC236}">
                <a16:creationId xmlns:a16="http://schemas.microsoft.com/office/drawing/2014/main" id="{9B9EE81B-808C-2486-776B-E57A770E092B}"/>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46</a:t>
            </a:fld>
            <a:endParaRPr lang="en-US" dirty="0">
              <a:latin typeface="Calibri" panose="020F0502020204030204"/>
              <a:cs typeface="Arial"/>
              <a:sym typeface="Arial"/>
            </a:endParaRPr>
          </a:p>
        </p:txBody>
      </p:sp>
      <p:sp>
        <p:nvSpPr>
          <p:cNvPr id="5" name="Footer Placeholder 4">
            <a:extLst>
              <a:ext uri="{FF2B5EF4-FFF2-40B4-BE49-F238E27FC236}">
                <a16:creationId xmlns:a16="http://schemas.microsoft.com/office/drawing/2014/main" id="{6E7B2F26-F095-8B81-F14E-6AA5A631E1CA}"/>
              </a:ext>
            </a:extLst>
          </p:cNvPr>
          <p:cNvSpPr>
            <a:spLocks noGrp="1"/>
          </p:cNvSpPr>
          <p:nvPr>
            <p:ph type="ftr" sz="quarter" idx="3"/>
          </p:nvPr>
        </p:nvSpPr>
        <p:spPr/>
        <p:txBody>
          <a:bodyPr/>
          <a:lstStyle/>
          <a:p>
            <a:r>
              <a:rPr lang="en-US" dirty="0"/>
              <a:t>SOURCES: </a:t>
            </a:r>
            <a:r>
              <a:rPr lang="en-US" dirty="0" err="1"/>
              <a:t>Fleurence</a:t>
            </a:r>
            <a:r>
              <a:rPr lang="en-US" dirty="0"/>
              <a:t> &amp; Collins, 2023; Hepatitis C Online, 2025</a:t>
            </a:r>
          </a:p>
        </p:txBody>
      </p:sp>
    </p:spTree>
    <p:extLst>
      <p:ext uri="{BB962C8B-B14F-4D97-AF65-F5344CB8AC3E}">
        <p14:creationId xmlns:p14="http://schemas.microsoft.com/office/powerpoint/2010/main" val="20475095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2C382-8029-063F-5F83-D17DB2D3F5B9}"/>
              </a:ext>
            </a:extLst>
          </p:cNvPr>
          <p:cNvSpPr>
            <a:spLocks noGrp="1"/>
          </p:cNvSpPr>
          <p:nvPr>
            <p:ph type="title"/>
          </p:nvPr>
        </p:nvSpPr>
        <p:spPr/>
        <p:txBody>
          <a:bodyPr/>
          <a:lstStyle/>
          <a:p>
            <a:r>
              <a:rPr lang="en-US" dirty="0"/>
              <a:t>Helping Patients Stay Well (1)</a:t>
            </a:r>
          </a:p>
        </p:txBody>
      </p:sp>
      <p:sp>
        <p:nvSpPr>
          <p:cNvPr id="3" name="Content Placeholder 2">
            <a:extLst>
              <a:ext uri="{FF2B5EF4-FFF2-40B4-BE49-F238E27FC236}">
                <a16:creationId xmlns:a16="http://schemas.microsoft.com/office/drawing/2014/main" id="{98BF9552-0540-B7A4-D45A-DD8F7417B9F5}"/>
              </a:ext>
            </a:extLst>
          </p:cNvPr>
          <p:cNvSpPr>
            <a:spLocks noGrp="1"/>
          </p:cNvSpPr>
          <p:nvPr>
            <p:ph idx="1"/>
          </p:nvPr>
        </p:nvSpPr>
        <p:spPr/>
        <p:txBody>
          <a:bodyPr/>
          <a:lstStyle/>
          <a:p>
            <a:r>
              <a:rPr lang="en-US" dirty="0"/>
              <a:t>Your patient is considered cured of hepatitis C if there is </a:t>
            </a:r>
            <a:r>
              <a:rPr lang="en-US" b="1" i="1" dirty="0"/>
              <a:t>no detectable HCV RNA after 12 weeks of treatment</a:t>
            </a:r>
            <a:r>
              <a:rPr lang="en-US" dirty="0"/>
              <a:t>. This indicates they have had a sustained virologic response to therapy.</a:t>
            </a:r>
          </a:p>
          <a:p>
            <a:r>
              <a:rPr lang="en-US" dirty="0">
                <a:solidFill>
                  <a:srgbClr val="002060"/>
                </a:solidFill>
              </a:rPr>
              <a:t>To help your patient stay well, you should also talk to them about:</a:t>
            </a:r>
          </a:p>
          <a:p>
            <a:pPr>
              <a:buFont typeface="Arial" panose="020B0604020202020204" pitchFamily="34" charset="0"/>
              <a:buChar char="•"/>
            </a:pPr>
            <a:r>
              <a:rPr lang="en-US" dirty="0"/>
              <a:t>  Maintaining a healthy diet and active lifestyle.</a:t>
            </a:r>
          </a:p>
          <a:p>
            <a:pPr>
              <a:buFont typeface="Arial" panose="020B0604020202020204" pitchFamily="34" charset="0"/>
              <a:buChar char="•"/>
            </a:pPr>
            <a:r>
              <a:rPr lang="en-US" dirty="0"/>
              <a:t>  Avoiding excessive alcohol intake.</a:t>
            </a:r>
          </a:p>
          <a:p>
            <a:pPr>
              <a:buFont typeface="Arial" panose="020B0604020202020204" pitchFamily="34" charset="0"/>
              <a:buChar char="•"/>
            </a:pPr>
            <a:r>
              <a:rPr lang="en-US" dirty="0"/>
              <a:t>  Checking with a provider before taking new prescription pills, over-the-counter drugs, or supplements.</a:t>
            </a:r>
          </a:p>
          <a:p>
            <a:endParaRPr lang="en-US" dirty="0"/>
          </a:p>
        </p:txBody>
      </p:sp>
      <p:sp>
        <p:nvSpPr>
          <p:cNvPr id="5" name="Slide Number Placeholder 3">
            <a:extLst>
              <a:ext uri="{FF2B5EF4-FFF2-40B4-BE49-F238E27FC236}">
                <a16:creationId xmlns:a16="http://schemas.microsoft.com/office/drawing/2014/main" id="{4EE92815-C5AA-D6D6-3D1E-36E354C29154}"/>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47</a:t>
            </a:fld>
            <a:endParaRPr lang="en-US" dirty="0">
              <a:latin typeface="Calibri" panose="020F0502020204030204"/>
              <a:cs typeface="Arial"/>
              <a:sym typeface="Arial"/>
            </a:endParaRPr>
          </a:p>
        </p:txBody>
      </p:sp>
      <p:sp>
        <p:nvSpPr>
          <p:cNvPr id="4" name="Footer Placeholder 3">
            <a:extLst>
              <a:ext uri="{FF2B5EF4-FFF2-40B4-BE49-F238E27FC236}">
                <a16:creationId xmlns:a16="http://schemas.microsoft.com/office/drawing/2014/main" id="{0A038934-BB3C-2272-53DA-78CF6C41B2D5}"/>
              </a:ext>
            </a:extLst>
          </p:cNvPr>
          <p:cNvSpPr>
            <a:spLocks noGrp="1"/>
          </p:cNvSpPr>
          <p:nvPr>
            <p:ph type="ftr" sz="quarter" idx="3"/>
          </p:nvPr>
        </p:nvSpPr>
        <p:spPr/>
        <p:txBody>
          <a:bodyPr/>
          <a:lstStyle/>
          <a:p>
            <a:r>
              <a:rPr lang="en-US"/>
              <a:t>SOURCE: CDC, 2025</a:t>
            </a:r>
          </a:p>
        </p:txBody>
      </p:sp>
    </p:spTree>
    <p:extLst>
      <p:ext uri="{BB962C8B-B14F-4D97-AF65-F5344CB8AC3E}">
        <p14:creationId xmlns:p14="http://schemas.microsoft.com/office/powerpoint/2010/main" val="20233358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12A4C-4770-9BD4-F800-4831F7912B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E0535D-9876-9AA3-5F9F-8BD954FCC2A1}"/>
              </a:ext>
            </a:extLst>
          </p:cNvPr>
          <p:cNvSpPr>
            <a:spLocks noGrp="1"/>
          </p:cNvSpPr>
          <p:nvPr>
            <p:ph type="title"/>
          </p:nvPr>
        </p:nvSpPr>
        <p:spPr/>
        <p:txBody>
          <a:bodyPr/>
          <a:lstStyle/>
          <a:p>
            <a:r>
              <a:rPr lang="en-US" dirty="0"/>
              <a:t>Helping Patients Stay Well (2)</a:t>
            </a:r>
          </a:p>
        </p:txBody>
      </p:sp>
      <p:sp>
        <p:nvSpPr>
          <p:cNvPr id="3" name="Content Placeholder 2">
            <a:extLst>
              <a:ext uri="{FF2B5EF4-FFF2-40B4-BE49-F238E27FC236}">
                <a16:creationId xmlns:a16="http://schemas.microsoft.com/office/drawing/2014/main" id="{F41E56D8-DB0A-0FDA-1844-7F4413C0337E}"/>
              </a:ext>
            </a:extLst>
          </p:cNvPr>
          <p:cNvSpPr>
            <a:spLocks noGrp="1"/>
          </p:cNvSpPr>
          <p:nvPr>
            <p:ph idx="1"/>
          </p:nvPr>
        </p:nvSpPr>
        <p:spPr/>
        <p:txBody>
          <a:bodyPr>
            <a:normAutofit/>
          </a:bodyPr>
          <a:lstStyle/>
          <a:p>
            <a:r>
              <a:rPr lang="en-US" sz="2800" dirty="0">
                <a:solidFill>
                  <a:srgbClr val="002060"/>
                </a:solidFill>
              </a:rPr>
              <a:t>Remind patients of proper practices to </a:t>
            </a:r>
            <a:r>
              <a:rPr lang="en-US" sz="2800" b="1" dirty="0">
                <a:solidFill>
                  <a:srgbClr val="002060"/>
                </a:solidFill>
              </a:rPr>
              <a:t>avoid HCV transmission </a:t>
            </a:r>
            <a:r>
              <a:rPr lang="en-US" sz="2800" dirty="0">
                <a:solidFill>
                  <a:srgbClr val="002060"/>
                </a:solidFill>
              </a:rPr>
              <a:t>while on treatment and to </a:t>
            </a:r>
            <a:r>
              <a:rPr lang="en-US" sz="2800" b="1" dirty="0">
                <a:solidFill>
                  <a:srgbClr val="002060"/>
                </a:solidFill>
              </a:rPr>
              <a:t>avoid reinfection </a:t>
            </a:r>
            <a:r>
              <a:rPr lang="en-US" sz="2800" dirty="0">
                <a:solidFill>
                  <a:srgbClr val="002060"/>
                </a:solidFill>
              </a:rPr>
              <a:t>after successfully completing treatment, like:</a:t>
            </a:r>
          </a:p>
          <a:p>
            <a:pPr>
              <a:buFont typeface="Arial" panose="020B0604020202020204" pitchFamily="34" charset="0"/>
              <a:buChar char="•"/>
            </a:pPr>
            <a:r>
              <a:rPr lang="en-US" sz="2800" dirty="0"/>
              <a:t>  Avoiding activities that can lead to transmission, like sharing injection drug use equipment.</a:t>
            </a:r>
          </a:p>
          <a:p>
            <a:pPr>
              <a:buFont typeface="Arial" panose="020B0604020202020204" pitchFamily="34" charset="0"/>
              <a:buChar char="•"/>
            </a:pPr>
            <a:r>
              <a:rPr lang="en-US" sz="2800" dirty="0"/>
              <a:t>  Avoiding blood, tissue, and semen donation.</a:t>
            </a:r>
          </a:p>
          <a:p>
            <a:endParaRPr lang="en-US" sz="2800" dirty="0"/>
          </a:p>
        </p:txBody>
      </p:sp>
      <p:sp>
        <p:nvSpPr>
          <p:cNvPr id="5" name="Slide Number Placeholder 3">
            <a:extLst>
              <a:ext uri="{FF2B5EF4-FFF2-40B4-BE49-F238E27FC236}">
                <a16:creationId xmlns:a16="http://schemas.microsoft.com/office/drawing/2014/main" id="{9C3D0665-01C3-2D26-A2A5-A14B9C5AB39D}"/>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48</a:t>
            </a:fld>
            <a:endParaRPr lang="en-US" dirty="0">
              <a:latin typeface="Calibri" panose="020F0502020204030204"/>
              <a:cs typeface="Arial"/>
              <a:sym typeface="Arial"/>
            </a:endParaRPr>
          </a:p>
        </p:txBody>
      </p:sp>
      <p:sp>
        <p:nvSpPr>
          <p:cNvPr id="4" name="Footer Placeholder 3">
            <a:extLst>
              <a:ext uri="{FF2B5EF4-FFF2-40B4-BE49-F238E27FC236}">
                <a16:creationId xmlns:a16="http://schemas.microsoft.com/office/drawing/2014/main" id="{FB1FE6E4-FF93-B5F7-2513-DE5F7A795429}"/>
              </a:ext>
            </a:extLst>
          </p:cNvPr>
          <p:cNvSpPr>
            <a:spLocks noGrp="1"/>
          </p:cNvSpPr>
          <p:nvPr>
            <p:ph type="ftr" sz="quarter" idx="3"/>
          </p:nvPr>
        </p:nvSpPr>
        <p:spPr/>
        <p:txBody>
          <a:bodyPr/>
          <a:lstStyle/>
          <a:p>
            <a:r>
              <a:rPr lang="en-US"/>
              <a:t>SOURCE: CDC, 2025</a:t>
            </a:r>
          </a:p>
        </p:txBody>
      </p:sp>
    </p:spTree>
    <p:extLst>
      <p:ext uri="{BB962C8B-B14F-4D97-AF65-F5344CB8AC3E}">
        <p14:creationId xmlns:p14="http://schemas.microsoft.com/office/powerpoint/2010/main" val="143696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DB81F-2DAA-805B-DE79-D3715DF20802}"/>
              </a:ext>
            </a:extLst>
          </p:cNvPr>
          <p:cNvSpPr>
            <a:spLocks noGrp="1"/>
          </p:cNvSpPr>
          <p:nvPr>
            <p:ph type="title"/>
          </p:nvPr>
        </p:nvSpPr>
        <p:spPr>
          <a:xfrm>
            <a:off x="471488" y="2634615"/>
            <a:ext cx="3200400" cy="1588770"/>
          </a:xfrm>
        </p:spPr>
        <p:txBody>
          <a:bodyPr anchor="b">
            <a:normAutofit/>
          </a:bodyPr>
          <a:lstStyle/>
          <a:p>
            <a:r>
              <a:rPr lang="en-US" dirty="0"/>
              <a:t>HCV Treatment Barriers (CHATBOX)</a:t>
            </a:r>
          </a:p>
        </p:txBody>
      </p:sp>
      <p:sp>
        <p:nvSpPr>
          <p:cNvPr id="7" name="Title 1">
            <a:extLst>
              <a:ext uri="{FF2B5EF4-FFF2-40B4-BE49-F238E27FC236}">
                <a16:creationId xmlns:a16="http://schemas.microsoft.com/office/drawing/2014/main" id="{FBA447F3-4789-54D9-5566-FA703F1B9718}"/>
              </a:ext>
            </a:extLst>
          </p:cNvPr>
          <p:cNvSpPr txBox="1">
            <a:spLocks/>
          </p:cNvSpPr>
          <p:nvPr/>
        </p:nvSpPr>
        <p:spPr>
          <a:xfrm>
            <a:off x="2882537" y="296177"/>
            <a:ext cx="10058400" cy="870685"/>
          </a:xfrm>
          <a:prstGeom prst="rect">
            <a:avLst/>
          </a:prstGeom>
        </p:spPr>
        <p:txBody>
          <a:bodyPr vert="horz" lIns="91440" tIns="45720" rIns="91440" bIns="45720" rtlCol="0" anchor="t">
            <a:normAutofit fontScale="92500" lnSpcReduction="10000"/>
          </a:bodyPr>
          <a:lstStyle>
            <a:lvl1pPr algn="ctr"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6600" b="1" dirty="0">
                <a:solidFill>
                  <a:schemeClr val="tx1"/>
                </a:solidFill>
              </a:rPr>
              <a:t>ACTIVITY</a:t>
            </a:r>
          </a:p>
        </p:txBody>
      </p:sp>
      <p:graphicFrame>
        <p:nvGraphicFramePr>
          <p:cNvPr id="5" name="Content Placeholder 2" descr="Text box showing prompts for chat activity.">
            <a:extLst>
              <a:ext uri="{FF2B5EF4-FFF2-40B4-BE49-F238E27FC236}">
                <a16:creationId xmlns:a16="http://schemas.microsoft.com/office/drawing/2014/main" id="{E57A1B19-6255-A2EB-76EE-8B8B75F05BCE}"/>
              </a:ext>
            </a:extLst>
          </p:cNvPr>
          <p:cNvGraphicFramePr>
            <a:graphicFrameLocks noGrp="1"/>
          </p:cNvGraphicFramePr>
          <p:nvPr>
            <p:ph idx="1"/>
            <p:extLst>
              <p:ext uri="{D42A27DB-BD31-4B8C-83A1-F6EECF244321}">
                <p14:modId xmlns:p14="http://schemas.microsoft.com/office/powerpoint/2010/main" val="1982643374"/>
              </p:ext>
            </p:extLst>
          </p:nvPr>
        </p:nvGraphicFramePr>
        <p:xfrm>
          <a:off x="4800600" y="731520"/>
          <a:ext cx="649224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3">
            <a:extLst>
              <a:ext uri="{FF2B5EF4-FFF2-40B4-BE49-F238E27FC236}">
                <a16:creationId xmlns:a16="http://schemas.microsoft.com/office/drawing/2014/main" id="{459B31C1-EF40-ADCD-B8CF-30BC7EF71D0B}"/>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solidFill>
                  <a:schemeClr val="tx1"/>
                </a:solidFill>
              </a:rPr>
              <a:pPr defTabSz="914148">
                <a:defRPr/>
              </a:pPr>
              <a:t>49</a:t>
            </a:fld>
            <a:endParaRPr lang="en-US" dirty="0">
              <a:solidFill>
                <a:schemeClr val="tx1"/>
              </a:solidFill>
              <a:latin typeface="Calibri" panose="020F0502020204030204"/>
              <a:cs typeface="Arial"/>
              <a:sym typeface="Arial"/>
            </a:endParaRPr>
          </a:p>
        </p:txBody>
      </p:sp>
    </p:spTree>
    <p:extLst>
      <p:ext uri="{BB962C8B-B14F-4D97-AF65-F5344CB8AC3E}">
        <p14:creationId xmlns:p14="http://schemas.microsoft.com/office/powerpoint/2010/main" val="3194455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66AB3-BE28-88D2-8B9A-CB91801A4D55}"/>
              </a:ext>
            </a:extLst>
          </p:cNvPr>
          <p:cNvSpPr>
            <a:spLocks noGrp="1"/>
          </p:cNvSpPr>
          <p:nvPr>
            <p:ph type="title"/>
          </p:nvPr>
        </p:nvSpPr>
        <p:spPr>
          <a:xfrm>
            <a:off x="1066800" y="457686"/>
            <a:ext cx="10058400" cy="1093909"/>
          </a:xfrm>
        </p:spPr>
        <p:txBody>
          <a:bodyPr anchor="t">
            <a:normAutofit/>
          </a:bodyPr>
          <a:lstStyle/>
          <a:p>
            <a:r>
              <a:rPr lang="en-US" dirty="0"/>
              <a:t>Learning Objectives</a:t>
            </a:r>
          </a:p>
        </p:txBody>
      </p:sp>
      <p:graphicFrame>
        <p:nvGraphicFramePr>
          <p:cNvPr id="5" name="Content Placeholder 2" descr="Graphic that lists the three learning objectives for the 90-minute webinar.">
            <a:extLst>
              <a:ext uri="{FF2B5EF4-FFF2-40B4-BE49-F238E27FC236}">
                <a16:creationId xmlns:a16="http://schemas.microsoft.com/office/drawing/2014/main" id="{0C654A89-2AF1-F5D6-7B55-EAF21C04DD43}"/>
              </a:ext>
            </a:extLst>
          </p:cNvPr>
          <p:cNvGraphicFramePr>
            <a:graphicFrameLocks noGrp="1"/>
          </p:cNvGraphicFramePr>
          <p:nvPr>
            <p:ph idx="1"/>
            <p:extLst>
              <p:ext uri="{D42A27DB-BD31-4B8C-83A1-F6EECF244321}">
                <p14:modId xmlns:p14="http://schemas.microsoft.com/office/powerpoint/2010/main" val="3789468698"/>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3">
            <a:extLst>
              <a:ext uri="{FF2B5EF4-FFF2-40B4-BE49-F238E27FC236}">
                <a16:creationId xmlns:a16="http://schemas.microsoft.com/office/drawing/2014/main" id="{722BA2E5-2504-1409-4F0A-1202F4CD24FD}"/>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5</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2067072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6B01C-66D8-2FA7-9963-E4815BE07808}"/>
              </a:ext>
            </a:extLst>
          </p:cNvPr>
          <p:cNvSpPr>
            <a:spLocks noGrp="1"/>
          </p:cNvSpPr>
          <p:nvPr>
            <p:ph type="title"/>
          </p:nvPr>
        </p:nvSpPr>
        <p:spPr/>
        <p:txBody>
          <a:bodyPr>
            <a:normAutofit fontScale="90000"/>
          </a:bodyPr>
          <a:lstStyle/>
          <a:p>
            <a:r>
              <a:rPr lang="en-US" dirty="0"/>
              <a:t>The Role of OTPs in Addressing HCV</a:t>
            </a:r>
            <a:br>
              <a:rPr lang="en-US" dirty="0"/>
            </a:br>
            <a:r>
              <a:rPr lang="en-US" dirty="0"/>
              <a:t>(and Other Infectious Diseases)</a:t>
            </a:r>
          </a:p>
        </p:txBody>
      </p:sp>
      <p:sp>
        <p:nvSpPr>
          <p:cNvPr id="3" name="Content Placeholder 2">
            <a:extLst>
              <a:ext uri="{FF2B5EF4-FFF2-40B4-BE49-F238E27FC236}">
                <a16:creationId xmlns:a16="http://schemas.microsoft.com/office/drawing/2014/main" id="{7D4701F6-F8FC-996C-C96D-3983E52F5484}"/>
              </a:ext>
            </a:extLst>
          </p:cNvPr>
          <p:cNvSpPr>
            <a:spLocks noGrp="1"/>
          </p:cNvSpPr>
          <p:nvPr>
            <p:ph idx="1"/>
          </p:nvPr>
        </p:nvSpPr>
        <p:spPr/>
        <p:txBody>
          <a:bodyPr>
            <a:normAutofit/>
          </a:bodyPr>
          <a:lstStyle/>
          <a:p>
            <a:pPr>
              <a:buFont typeface="Arial" panose="020B0604020202020204" pitchFamily="34" charset="0"/>
              <a:buChar char="•"/>
            </a:pPr>
            <a:r>
              <a:rPr lang="en-US" sz="2600" dirty="0"/>
              <a:t>  OTPs are uniquely positioned to offer HIV, HCV, and syphilis screening and linkage to care due to their existing relationships with patients disproportionately impacted by these conditions. </a:t>
            </a:r>
          </a:p>
          <a:p>
            <a:pPr>
              <a:buFont typeface="Arial" panose="020B0604020202020204" pitchFamily="34" charset="0"/>
              <a:buChar char="•"/>
            </a:pPr>
            <a:r>
              <a:rPr lang="en-US" sz="2600" dirty="0"/>
              <a:t>  Addressing the broader </a:t>
            </a:r>
            <a:r>
              <a:rPr lang="en-US" sz="2600" dirty="0" err="1"/>
              <a:t>syndemic</a:t>
            </a:r>
            <a:r>
              <a:rPr lang="en-US" sz="2600" dirty="0"/>
              <a:t> can improve healthcare, recovery, and quality of life outcomes for OTP patients experiencing multiple health issues, through:</a:t>
            </a:r>
          </a:p>
          <a:p>
            <a:pPr lvl="1">
              <a:buFont typeface="Arial" panose="020B0604020202020204" pitchFamily="34" charset="0"/>
              <a:buChar char="•"/>
            </a:pPr>
            <a:r>
              <a:rPr lang="en-US" sz="2600" dirty="0">
                <a:solidFill>
                  <a:srgbClr val="002060"/>
                </a:solidFill>
              </a:rPr>
              <a:t>Access to more trauma-informed prevention, treatment, and care</a:t>
            </a:r>
          </a:p>
          <a:p>
            <a:pPr lvl="1">
              <a:buFont typeface="Arial" panose="020B0604020202020204" pitchFamily="34" charset="0"/>
              <a:buChar char="•"/>
            </a:pPr>
            <a:r>
              <a:rPr lang="en-US" sz="2600" dirty="0">
                <a:solidFill>
                  <a:srgbClr val="002060"/>
                </a:solidFill>
              </a:rPr>
              <a:t>Stronger patient-centered relationships</a:t>
            </a:r>
          </a:p>
          <a:p>
            <a:pPr lvl="1">
              <a:buFont typeface="Arial" panose="020B0604020202020204" pitchFamily="34" charset="0"/>
              <a:buChar char="•"/>
            </a:pPr>
            <a:r>
              <a:rPr lang="en-US" sz="2600" dirty="0">
                <a:solidFill>
                  <a:srgbClr val="002060"/>
                </a:solidFill>
              </a:rPr>
              <a:t>Adherence to treatment plans </a:t>
            </a:r>
          </a:p>
        </p:txBody>
      </p:sp>
      <p:sp>
        <p:nvSpPr>
          <p:cNvPr id="5" name="Slide Number Placeholder 3">
            <a:extLst>
              <a:ext uri="{FF2B5EF4-FFF2-40B4-BE49-F238E27FC236}">
                <a16:creationId xmlns:a16="http://schemas.microsoft.com/office/drawing/2014/main" id="{F0A238A3-2C69-8AB8-D68B-24B1B2A04626}"/>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50</a:t>
            </a:fld>
            <a:endParaRPr lang="en-US" dirty="0">
              <a:latin typeface="Calibri" panose="020F0502020204030204"/>
              <a:cs typeface="Arial"/>
              <a:sym typeface="Arial"/>
            </a:endParaRPr>
          </a:p>
        </p:txBody>
      </p:sp>
      <p:sp>
        <p:nvSpPr>
          <p:cNvPr id="4" name="Footer Placeholder 3">
            <a:extLst>
              <a:ext uri="{FF2B5EF4-FFF2-40B4-BE49-F238E27FC236}">
                <a16:creationId xmlns:a16="http://schemas.microsoft.com/office/drawing/2014/main" id="{AC07785A-4966-5AA1-6452-CAA53C8045D4}"/>
              </a:ext>
            </a:extLst>
          </p:cNvPr>
          <p:cNvSpPr>
            <a:spLocks noGrp="1"/>
          </p:cNvSpPr>
          <p:nvPr>
            <p:ph type="ftr" sz="quarter" idx="3"/>
          </p:nvPr>
        </p:nvSpPr>
        <p:spPr/>
        <p:txBody>
          <a:bodyPr/>
          <a:lstStyle/>
          <a:p>
            <a:r>
              <a:rPr lang="en-US"/>
              <a:t>SOURCE: ORN, 2024</a:t>
            </a:r>
          </a:p>
        </p:txBody>
      </p:sp>
    </p:spTree>
    <p:extLst>
      <p:ext uri="{BB962C8B-B14F-4D97-AF65-F5344CB8AC3E}">
        <p14:creationId xmlns:p14="http://schemas.microsoft.com/office/powerpoint/2010/main" val="38347013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title" idx="4294967295"/>
          </p:nvPr>
        </p:nvSpPr>
        <p:spPr bwMode="auto">
          <a:xfrm>
            <a:off x="0" y="77274"/>
            <a:ext cx="12192000" cy="12293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altLang="en-US" sz="4000" b="0" i="0" u="none" strike="noStrike" kern="1200" cap="none" spc="-50" normalizeH="0" baseline="0" noProof="0" dirty="0">
                <a:ln>
                  <a:noFill/>
                </a:ln>
                <a:solidFill>
                  <a:schemeClr val="accent2"/>
                </a:solidFill>
                <a:effectLst/>
                <a:uLnTx/>
                <a:uFillTx/>
                <a:latin typeface="+mj-lt"/>
                <a:ea typeface="+mj-ea"/>
                <a:cs typeface="+mj-cs"/>
              </a:rPr>
              <a:t>Medications for Opioid Use Disorders: Antagonists, </a:t>
            </a:r>
            <a:br>
              <a:rPr kumimoji="0" lang="en-US" altLang="en-US" sz="4000" b="0" i="0" u="none" strike="noStrike" kern="1200" cap="none" spc="-50" normalizeH="0" baseline="0" noProof="0" dirty="0">
                <a:ln>
                  <a:noFill/>
                </a:ln>
                <a:solidFill>
                  <a:schemeClr val="accent2"/>
                </a:solidFill>
                <a:effectLst/>
                <a:uLnTx/>
                <a:uFillTx/>
                <a:latin typeface="+mj-lt"/>
                <a:ea typeface="+mj-ea"/>
                <a:cs typeface="+mj-cs"/>
              </a:rPr>
            </a:br>
            <a:r>
              <a:rPr kumimoji="0" lang="en-US" altLang="en-US" sz="4000" b="0" i="0" u="none" strike="noStrike" kern="1200" cap="none" spc="-50" normalizeH="0" baseline="0" noProof="0" dirty="0">
                <a:ln>
                  <a:noFill/>
                </a:ln>
                <a:solidFill>
                  <a:schemeClr val="accent2"/>
                </a:solidFill>
                <a:effectLst/>
                <a:uLnTx/>
                <a:uFillTx/>
                <a:latin typeface="+mj-lt"/>
                <a:ea typeface="+mj-ea"/>
                <a:cs typeface="+mj-cs"/>
              </a:rPr>
              <a:t>Partial Agonists, and Full Opioid Agonists</a:t>
            </a:r>
          </a:p>
        </p:txBody>
      </p:sp>
      <p:grpSp>
        <p:nvGrpSpPr>
          <p:cNvPr id="36868" name="Group 43" descr="This slide graphically depicts the different types of opioids (whether they are prescribed medications such as Vicodin or methadone, or an illicit substance, like heroin).&#10;&#10;Move forward to reveal first line (full agonist)&#10;Full agonists (e.g., heroin, opium, Vicodin, methadone, etc.) fully activate the receptors so that the more you use, the more effect you experience.  If someone continues to use, they will eventually experience overdose and, possibly, death.&#10;&#10;The following metaphor may be helpful in explaining the differences between the types of opioids:&#10;Opioid agonists work like having the right key to a door.  You put the key in the lock, the lock turns and the door opens completely. &#10;&#10;Move forward to reveal the next line (antagonists)&#10;Opioid antagonists (e.g., naltrexone, naloxone) fill the receptors and block the action of other opioids. If the person has used an opioid agonist, the antagonist will replace it on the receptor and the person will experience withdrawal.  If the person is stable on an antagonist, and uses another opioid, the antagonist will block the effects, preventing the user from experiencing the high.&#10;&#10;The door metaphor continued:&#10;Opioid antagonists work like having the wrong key to a door.  You put the key in the lock; the door remains locked and will not open.  Additionally, since the key is in the lock, no other key can be put in the lock (even if it is the right key for that door) until the wrong key is removed.&#10;&#10;Move forward to reveal the last line (partial agonists)&#10;Opioid partial agonists (e.g., buprenorphine) are in the middle.  At lower doses, they work just like agonists, filling the receptor and preventing withdrawal symptoms.  However, as the dose increases, a ceiling effect occurs so that if more is used, no more effect is achieved.  This ceiling effect applies both to opioid euphoria (they don’t feel high), and to the respiratory suppression (making overdose less likely).&#10;&#10;The door metaphor continued:&#10;Opioid partial agonists work like having the right key to a door, but the chain is on the door.  The key goes in and opens the door, but it will only open so far."/>
          <p:cNvGrpSpPr>
            <a:grpSpLocks/>
          </p:cNvGrpSpPr>
          <p:nvPr/>
        </p:nvGrpSpPr>
        <p:grpSpPr bwMode="auto">
          <a:xfrm>
            <a:off x="1612982" y="1524000"/>
            <a:ext cx="8316690" cy="4775147"/>
            <a:chOff x="89724" y="1524000"/>
            <a:chExt cx="8315337" cy="4774436"/>
          </a:xfrm>
        </p:grpSpPr>
        <p:sp>
          <p:nvSpPr>
            <p:cNvPr id="36869" name="Rectangle 6"/>
            <p:cNvSpPr>
              <a:spLocks noChangeArrowheads="1"/>
            </p:cNvSpPr>
            <p:nvPr/>
          </p:nvSpPr>
          <p:spPr bwMode="auto">
            <a:xfrm>
              <a:off x="1501775" y="1524000"/>
              <a:ext cx="6126163"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651">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endParaRPr lang="en-US" altLang="en-US" sz="2400" b="1">
                <a:solidFill>
                  <a:srgbClr val="000000"/>
                </a:solidFill>
                <a:latin typeface="Times New Roman" pitchFamily="18" charset="0"/>
                <a:ea typeface="MS PGothic" pitchFamily="34" charset="-128"/>
              </a:endParaRPr>
            </a:p>
          </p:txBody>
        </p:sp>
        <p:sp>
          <p:nvSpPr>
            <p:cNvPr id="14342" name="Line 13"/>
            <p:cNvSpPr>
              <a:spLocks noChangeShapeType="1"/>
            </p:cNvSpPr>
            <p:nvPr/>
          </p:nvSpPr>
          <p:spPr bwMode="auto">
            <a:xfrm flipV="1">
              <a:off x="3579988" y="5773105"/>
              <a:ext cx="1587" cy="4603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43" name="Line 14"/>
            <p:cNvSpPr>
              <a:spLocks noChangeShapeType="1"/>
            </p:cNvSpPr>
            <p:nvPr/>
          </p:nvSpPr>
          <p:spPr bwMode="auto">
            <a:xfrm flipV="1">
              <a:off x="4345039" y="5773105"/>
              <a:ext cx="1587" cy="4603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44" name="Line 15"/>
            <p:cNvSpPr>
              <a:spLocks noChangeShapeType="1"/>
            </p:cNvSpPr>
            <p:nvPr/>
          </p:nvSpPr>
          <p:spPr bwMode="auto">
            <a:xfrm flipV="1">
              <a:off x="5111676" y="5773105"/>
              <a:ext cx="1588" cy="4603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45" name="Line 16"/>
            <p:cNvSpPr>
              <a:spLocks noChangeShapeType="1"/>
            </p:cNvSpPr>
            <p:nvPr/>
          </p:nvSpPr>
          <p:spPr bwMode="auto">
            <a:xfrm flipV="1">
              <a:off x="5876726" y="5773105"/>
              <a:ext cx="1588" cy="4603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46" name="Line 17"/>
            <p:cNvSpPr>
              <a:spLocks noChangeShapeType="1"/>
            </p:cNvSpPr>
            <p:nvPr/>
          </p:nvSpPr>
          <p:spPr bwMode="auto">
            <a:xfrm flipV="1">
              <a:off x="6643365" y="5773105"/>
              <a:ext cx="1587" cy="4603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47" name="Line 18"/>
            <p:cNvSpPr>
              <a:spLocks noChangeShapeType="1"/>
            </p:cNvSpPr>
            <p:nvPr/>
          </p:nvSpPr>
          <p:spPr bwMode="auto">
            <a:xfrm flipV="1">
              <a:off x="7408415" y="5773105"/>
              <a:ext cx="1587" cy="4603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grpSp>
          <p:nvGrpSpPr>
            <p:cNvPr id="36876" name="Group 39"/>
            <p:cNvGrpSpPr>
              <a:grpSpLocks/>
            </p:cNvGrpSpPr>
            <p:nvPr/>
          </p:nvGrpSpPr>
          <p:grpSpPr bwMode="auto">
            <a:xfrm>
              <a:off x="89724" y="1623998"/>
              <a:ext cx="7296470" cy="4674438"/>
              <a:chOff x="286574" y="1623997"/>
              <a:chExt cx="7296470" cy="4674439"/>
            </a:xfrm>
          </p:grpSpPr>
          <p:sp>
            <p:nvSpPr>
              <p:cNvPr id="36896" name="Rectangle 8"/>
              <p:cNvSpPr>
                <a:spLocks noChangeArrowheads="1"/>
              </p:cNvSpPr>
              <p:nvPr/>
            </p:nvSpPr>
            <p:spPr bwMode="auto">
              <a:xfrm>
                <a:off x="2873993" y="5945187"/>
                <a:ext cx="2206977" cy="35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r>
                  <a:rPr lang="en-US" altLang="en-US" sz="2800" b="1">
                    <a:solidFill>
                      <a:srgbClr val="002060"/>
                    </a:solidFill>
                    <a:latin typeface="Calibri" pitchFamily="34" charset="0"/>
                    <a:ea typeface="MS PGothic" pitchFamily="34" charset="-128"/>
                  </a:rPr>
                  <a:t>Dose of Opioid</a:t>
                </a:r>
              </a:p>
            </p:txBody>
          </p:sp>
          <p:sp>
            <p:nvSpPr>
              <p:cNvPr id="14369" name="Line 9"/>
              <p:cNvSpPr>
                <a:spLocks noChangeShapeType="1"/>
              </p:cNvSpPr>
              <p:nvPr/>
            </p:nvSpPr>
            <p:spPr bwMode="auto">
              <a:xfrm>
                <a:off x="1457877" y="5773105"/>
                <a:ext cx="6125167" cy="1587"/>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a:lstStyle/>
              <a:p>
                <a:pPr>
                  <a:defRPr/>
                </a:pPr>
                <a:endParaRPr lang="en-US">
                  <a:solidFill>
                    <a:srgbClr val="002060"/>
                  </a:solidFill>
                </a:endParaRPr>
              </a:p>
            </p:txBody>
          </p:sp>
          <p:sp>
            <p:nvSpPr>
              <p:cNvPr id="36898" name="Rectangle 19"/>
              <p:cNvSpPr>
                <a:spLocks noChangeArrowheads="1"/>
              </p:cNvSpPr>
              <p:nvPr/>
            </p:nvSpPr>
            <p:spPr bwMode="auto">
              <a:xfrm>
                <a:off x="286574" y="2895600"/>
                <a:ext cx="995302" cy="35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r>
                  <a:rPr lang="en-US" altLang="en-US" sz="2800" b="1" dirty="0">
                    <a:solidFill>
                      <a:srgbClr val="002060"/>
                    </a:solidFill>
                    <a:latin typeface="Calibri" pitchFamily="34" charset="0"/>
                    <a:ea typeface="MS PGothic" pitchFamily="34" charset="-128"/>
                  </a:rPr>
                  <a:t>Opioid</a:t>
                </a:r>
              </a:p>
            </p:txBody>
          </p:sp>
          <p:sp>
            <p:nvSpPr>
              <p:cNvPr id="36899" name="Rectangle 20"/>
              <p:cNvSpPr>
                <a:spLocks noChangeArrowheads="1"/>
              </p:cNvSpPr>
              <p:nvPr/>
            </p:nvSpPr>
            <p:spPr bwMode="auto">
              <a:xfrm>
                <a:off x="453126" y="3352800"/>
                <a:ext cx="843171" cy="35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r>
                  <a:rPr lang="en-US" altLang="en-US" sz="2800" b="1" dirty="0">
                    <a:solidFill>
                      <a:srgbClr val="002060"/>
                    </a:solidFill>
                    <a:latin typeface="Calibri" pitchFamily="34" charset="0"/>
                    <a:ea typeface="MS PGothic" pitchFamily="34" charset="-128"/>
                  </a:rPr>
                  <a:t>Effect</a:t>
                </a:r>
              </a:p>
            </p:txBody>
          </p:sp>
          <p:sp>
            <p:nvSpPr>
              <p:cNvPr id="14372" name="Line 21"/>
              <p:cNvSpPr>
                <a:spLocks noChangeShapeType="1"/>
              </p:cNvSpPr>
              <p:nvPr/>
            </p:nvSpPr>
            <p:spPr bwMode="auto">
              <a:xfrm flipV="1">
                <a:off x="1676917" y="1623997"/>
                <a:ext cx="1588" cy="4166568"/>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grpSp>
        <p:sp>
          <p:nvSpPr>
            <p:cNvPr id="14349" name="Line 24"/>
            <p:cNvSpPr>
              <a:spLocks noChangeShapeType="1"/>
            </p:cNvSpPr>
            <p:nvPr/>
          </p:nvSpPr>
          <p:spPr bwMode="auto">
            <a:xfrm>
              <a:off x="1240394" y="4685829"/>
              <a:ext cx="42855"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50" name="Line 25"/>
            <p:cNvSpPr>
              <a:spLocks noChangeShapeType="1"/>
            </p:cNvSpPr>
            <p:nvPr/>
          </p:nvSpPr>
          <p:spPr bwMode="auto">
            <a:xfrm>
              <a:off x="1240394" y="4165207"/>
              <a:ext cx="42855" cy="1588"/>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51" name="Line 26"/>
            <p:cNvSpPr>
              <a:spLocks noChangeShapeType="1"/>
            </p:cNvSpPr>
            <p:nvPr/>
          </p:nvSpPr>
          <p:spPr bwMode="auto">
            <a:xfrm>
              <a:off x="1240394" y="3644584"/>
              <a:ext cx="42855"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52" name="Line 27"/>
            <p:cNvSpPr>
              <a:spLocks noChangeShapeType="1"/>
            </p:cNvSpPr>
            <p:nvPr/>
          </p:nvSpPr>
          <p:spPr bwMode="auto">
            <a:xfrm>
              <a:off x="1240394" y="3123962"/>
              <a:ext cx="42855"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53" name="Line 28"/>
            <p:cNvSpPr>
              <a:spLocks noChangeShapeType="1"/>
            </p:cNvSpPr>
            <p:nvPr/>
          </p:nvSpPr>
          <p:spPr bwMode="auto">
            <a:xfrm>
              <a:off x="1240394" y="2603339"/>
              <a:ext cx="42855"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54" name="Line 29"/>
            <p:cNvSpPr>
              <a:spLocks noChangeShapeType="1"/>
            </p:cNvSpPr>
            <p:nvPr/>
          </p:nvSpPr>
          <p:spPr bwMode="auto">
            <a:xfrm>
              <a:off x="1240394" y="2082717"/>
              <a:ext cx="42855"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sp>
          <p:nvSpPr>
            <p:cNvPr id="14355" name="Line 30"/>
            <p:cNvSpPr>
              <a:spLocks noChangeShapeType="1"/>
            </p:cNvSpPr>
            <p:nvPr/>
          </p:nvSpPr>
          <p:spPr bwMode="auto">
            <a:xfrm>
              <a:off x="1240394" y="1562094"/>
              <a:ext cx="42855"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defRPr/>
              </a:pPr>
              <a:endParaRPr lang="en-US"/>
            </a:p>
          </p:txBody>
        </p:sp>
        <p:grpSp>
          <p:nvGrpSpPr>
            <p:cNvPr id="36884" name="Group 40"/>
            <p:cNvGrpSpPr>
              <a:grpSpLocks/>
            </p:cNvGrpSpPr>
            <p:nvPr/>
          </p:nvGrpSpPr>
          <p:grpSpPr bwMode="auto">
            <a:xfrm>
              <a:off x="1959413" y="1600200"/>
              <a:ext cx="4571256" cy="4125288"/>
              <a:chOff x="2022647" y="2544744"/>
              <a:chExt cx="3263510" cy="3180886"/>
            </a:xfrm>
          </p:grpSpPr>
          <p:sp>
            <p:nvSpPr>
              <p:cNvPr id="14365" name="Freeform 33"/>
              <p:cNvSpPr>
                <a:spLocks/>
              </p:cNvSpPr>
              <p:nvPr/>
            </p:nvSpPr>
            <p:spPr bwMode="auto">
              <a:xfrm flipV="1">
                <a:off x="2022647" y="2603482"/>
                <a:ext cx="3263510" cy="3122148"/>
              </a:xfrm>
              <a:custGeom>
                <a:avLst/>
                <a:gdLst>
                  <a:gd name="T0" fmla="*/ 2147483647 w 3313"/>
                  <a:gd name="T1" fmla="*/ 2147483647 h 3404"/>
                  <a:gd name="T2" fmla="*/ 2147483647 w 3313"/>
                  <a:gd name="T3" fmla="*/ 2147483647 h 3404"/>
                  <a:gd name="T4" fmla="*/ 2147483647 w 3313"/>
                  <a:gd name="T5" fmla="*/ 2147483647 h 3404"/>
                  <a:gd name="T6" fmla="*/ 2147483647 w 3313"/>
                  <a:gd name="T7" fmla="*/ 2147483647 h 3404"/>
                  <a:gd name="T8" fmla="*/ 2147483647 w 3313"/>
                  <a:gd name="T9" fmla="*/ 2147483647 h 3404"/>
                  <a:gd name="T10" fmla="*/ 2147483647 w 3313"/>
                  <a:gd name="T11" fmla="*/ 2147483647 h 3404"/>
                  <a:gd name="T12" fmla="*/ 2147483647 w 3313"/>
                  <a:gd name="T13" fmla="*/ 2147483647 h 3404"/>
                  <a:gd name="T14" fmla="*/ 2147483647 w 3313"/>
                  <a:gd name="T15" fmla="*/ 2147483647 h 3404"/>
                  <a:gd name="T16" fmla="*/ 2147483647 w 3313"/>
                  <a:gd name="T17" fmla="*/ 2147483647 h 3404"/>
                  <a:gd name="T18" fmla="*/ 2147483647 w 3313"/>
                  <a:gd name="T19" fmla="*/ 2147483647 h 3404"/>
                  <a:gd name="T20" fmla="*/ 2147483647 w 3313"/>
                  <a:gd name="T21" fmla="*/ 2147483647 h 3404"/>
                  <a:gd name="T22" fmla="*/ 2147483647 w 3313"/>
                  <a:gd name="T23" fmla="*/ 2147483647 h 3404"/>
                  <a:gd name="T24" fmla="*/ 2147483647 w 3313"/>
                  <a:gd name="T25" fmla="*/ 2147483647 h 3404"/>
                  <a:gd name="T26" fmla="*/ 2147483647 w 3313"/>
                  <a:gd name="T27" fmla="*/ 2147483647 h 3404"/>
                  <a:gd name="T28" fmla="*/ 2147483647 w 3313"/>
                  <a:gd name="T29" fmla="*/ 2147483647 h 3404"/>
                  <a:gd name="T30" fmla="*/ 2147483647 w 3313"/>
                  <a:gd name="T31" fmla="*/ 2147483647 h 3404"/>
                  <a:gd name="T32" fmla="*/ 2147483647 w 3313"/>
                  <a:gd name="T33" fmla="*/ 2147483647 h 3404"/>
                  <a:gd name="T34" fmla="*/ 2147483647 w 3313"/>
                  <a:gd name="T35" fmla="*/ 2147483647 h 3404"/>
                  <a:gd name="T36" fmla="*/ 2147483647 w 3313"/>
                  <a:gd name="T37" fmla="*/ 2147483647 h 3404"/>
                  <a:gd name="T38" fmla="*/ 2147483647 w 3313"/>
                  <a:gd name="T39" fmla="*/ 2147483647 h 3404"/>
                  <a:gd name="T40" fmla="*/ 2147483647 w 3313"/>
                  <a:gd name="T41" fmla="*/ 2147483647 h 3404"/>
                  <a:gd name="T42" fmla="*/ 2147483647 w 3313"/>
                  <a:gd name="T43" fmla="*/ 2147483647 h 3404"/>
                  <a:gd name="T44" fmla="*/ 2147483647 w 3313"/>
                  <a:gd name="T45" fmla="*/ 2147483647 h 3404"/>
                  <a:gd name="T46" fmla="*/ 2147483647 w 3313"/>
                  <a:gd name="T47" fmla="*/ 2147483647 h 3404"/>
                  <a:gd name="T48" fmla="*/ 2147483647 w 3313"/>
                  <a:gd name="T49" fmla="*/ 2147483647 h 3404"/>
                  <a:gd name="T50" fmla="*/ 2147483647 w 3313"/>
                  <a:gd name="T51" fmla="*/ 2147483647 h 3404"/>
                  <a:gd name="T52" fmla="*/ 2147483647 w 3313"/>
                  <a:gd name="T53" fmla="*/ 2147483647 h 3404"/>
                  <a:gd name="T54" fmla="*/ 2147483647 w 3313"/>
                  <a:gd name="T55" fmla="*/ 2147483647 h 3404"/>
                  <a:gd name="T56" fmla="*/ 2147483647 w 3313"/>
                  <a:gd name="T57" fmla="*/ 2147483647 h 3404"/>
                  <a:gd name="T58" fmla="*/ 2147483647 w 3313"/>
                  <a:gd name="T59" fmla="*/ 2147483647 h 3404"/>
                  <a:gd name="T60" fmla="*/ 2147483647 w 3313"/>
                  <a:gd name="T61" fmla="*/ 2147483647 h 3404"/>
                  <a:gd name="T62" fmla="*/ 2147483647 w 3313"/>
                  <a:gd name="T63" fmla="*/ 2147483647 h 3404"/>
                  <a:gd name="T64" fmla="*/ 2147483647 w 3313"/>
                  <a:gd name="T65" fmla="*/ 2147483647 h 3404"/>
                  <a:gd name="T66" fmla="*/ 2147483647 w 3313"/>
                  <a:gd name="T67" fmla="*/ 2147483647 h 3404"/>
                  <a:gd name="T68" fmla="*/ 2147483647 w 3313"/>
                  <a:gd name="T69" fmla="*/ 2147483647 h 3404"/>
                  <a:gd name="T70" fmla="*/ 2147483647 w 3313"/>
                  <a:gd name="T71" fmla="*/ 2147483647 h 3404"/>
                  <a:gd name="T72" fmla="*/ 2147483647 w 3313"/>
                  <a:gd name="T73" fmla="*/ 2147483647 h 3404"/>
                  <a:gd name="T74" fmla="*/ 2147483647 w 3313"/>
                  <a:gd name="T75" fmla="*/ 2147483647 h 3404"/>
                  <a:gd name="T76" fmla="*/ 2147483647 w 3313"/>
                  <a:gd name="T77" fmla="*/ 2147483647 h 3404"/>
                  <a:gd name="T78" fmla="*/ 2147483647 w 3313"/>
                  <a:gd name="T79" fmla="*/ 2147483647 h 3404"/>
                  <a:gd name="T80" fmla="*/ 2147483647 w 3313"/>
                  <a:gd name="T81" fmla="*/ 2147483647 h 3404"/>
                  <a:gd name="T82" fmla="*/ 2147483647 w 3313"/>
                  <a:gd name="T83" fmla="*/ 2147483647 h 3404"/>
                  <a:gd name="T84" fmla="*/ 2147483647 w 3313"/>
                  <a:gd name="T85" fmla="*/ 2147483647 h 3404"/>
                  <a:gd name="T86" fmla="*/ 2147483647 w 3313"/>
                  <a:gd name="T87" fmla="*/ 2147483647 h 3404"/>
                  <a:gd name="T88" fmla="*/ 2147483647 w 3313"/>
                  <a:gd name="T89" fmla="*/ 2147483647 h 3404"/>
                  <a:gd name="T90" fmla="*/ 2147483647 w 3313"/>
                  <a:gd name="T91" fmla="*/ 2147483647 h 3404"/>
                  <a:gd name="T92" fmla="*/ 2147483647 w 3313"/>
                  <a:gd name="T93" fmla="*/ 2147483647 h 34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313"/>
                  <a:gd name="T142" fmla="*/ 0 h 3404"/>
                  <a:gd name="T143" fmla="*/ 3313 w 3313"/>
                  <a:gd name="T144" fmla="*/ 3404 h 340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313" h="3404">
                    <a:moveTo>
                      <a:pt x="0" y="0"/>
                    </a:moveTo>
                    <a:lnTo>
                      <a:pt x="35" y="3"/>
                    </a:lnTo>
                    <a:lnTo>
                      <a:pt x="71" y="6"/>
                    </a:lnTo>
                    <a:lnTo>
                      <a:pt x="106" y="11"/>
                    </a:lnTo>
                    <a:lnTo>
                      <a:pt x="142" y="16"/>
                    </a:lnTo>
                    <a:lnTo>
                      <a:pt x="178" y="23"/>
                    </a:lnTo>
                    <a:lnTo>
                      <a:pt x="213" y="32"/>
                    </a:lnTo>
                    <a:lnTo>
                      <a:pt x="249" y="42"/>
                    </a:lnTo>
                    <a:lnTo>
                      <a:pt x="285" y="53"/>
                    </a:lnTo>
                    <a:lnTo>
                      <a:pt x="320" y="66"/>
                    </a:lnTo>
                    <a:lnTo>
                      <a:pt x="356" y="81"/>
                    </a:lnTo>
                    <a:lnTo>
                      <a:pt x="391" y="98"/>
                    </a:lnTo>
                    <a:lnTo>
                      <a:pt x="427" y="117"/>
                    </a:lnTo>
                    <a:lnTo>
                      <a:pt x="463" y="139"/>
                    </a:lnTo>
                    <a:lnTo>
                      <a:pt x="498" y="162"/>
                    </a:lnTo>
                    <a:lnTo>
                      <a:pt x="534" y="188"/>
                    </a:lnTo>
                    <a:lnTo>
                      <a:pt x="570" y="217"/>
                    </a:lnTo>
                    <a:lnTo>
                      <a:pt x="605" y="248"/>
                    </a:lnTo>
                    <a:lnTo>
                      <a:pt x="641" y="282"/>
                    </a:lnTo>
                    <a:lnTo>
                      <a:pt x="676" y="321"/>
                    </a:lnTo>
                    <a:lnTo>
                      <a:pt x="712" y="362"/>
                    </a:lnTo>
                    <a:lnTo>
                      <a:pt x="748" y="405"/>
                    </a:lnTo>
                    <a:lnTo>
                      <a:pt x="783" y="451"/>
                    </a:lnTo>
                    <a:lnTo>
                      <a:pt x="819" y="500"/>
                    </a:lnTo>
                    <a:lnTo>
                      <a:pt x="855" y="550"/>
                    </a:lnTo>
                    <a:lnTo>
                      <a:pt x="890" y="603"/>
                    </a:lnTo>
                    <a:lnTo>
                      <a:pt x="926" y="657"/>
                    </a:lnTo>
                    <a:lnTo>
                      <a:pt x="961" y="713"/>
                    </a:lnTo>
                    <a:lnTo>
                      <a:pt x="997" y="770"/>
                    </a:lnTo>
                    <a:lnTo>
                      <a:pt x="1033" y="829"/>
                    </a:lnTo>
                    <a:lnTo>
                      <a:pt x="1068" y="888"/>
                    </a:lnTo>
                    <a:lnTo>
                      <a:pt x="1104" y="949"/>
                    </a:lnTo>
                    <a:lnTo>
                      <a:pt x="1140" y="1011"/>
                    </a:lnTo>
                    <a:lnTo>
                      <a:pt x="1175" y="1073"/>
                    </a:lnTo>
                    <a:lnTo>
                      <a:pt x="1211" y="1136"/>
                    </a:lnTo>
                    <a:lnTo>
                      <a:pt x="1246" y="1200"/>
                    </a:lnTo>
                    <a:lnTo>
                      <a:pt x="1282" y="1263"/>
                    </a:lnTo>
                    <a:lnTo>
                      <a:pt x="1318" y="1327"/>
                    </a:lnTo>
                    <a:lnTo>
                      <a:pt x="1353" y="1390"/>
                    </a:lnTo>
                    <a:lnTo>
                      <a:pt x="1389" y="1454"/>
                    </a:lnTo>
                    <a:lnTo>
                      <a:pt x="1425" y="1517"/>
                    </a:lnTo>
                    <a:lnTo>
                      <a:pt x="1460" y="1579"/>
                    </a:lnTo>
                    <a:lnTo>
                      <a:pt x="1496" y="1641"/>
                    </a:lnTo>
                    <a:lnTo>
                      <a:pt x="1531" y="1701"/>
                    </a:lnTo>
                    <a:lnTo>
                      <a:pt x="1567" y="1760"/>
                    </a:lnTo>
                    <a:lnTo>
                      <a:pt x="1603" y="1817"/>
                    </a:lnTo>
                    <a:lnTo>
                      <a:pt x="1638" y="1873"/>
                    </a:lnTo>
                    <a:lnTo>
                      <a:pt x="1674" y="1929"/>
                    </a:lnTo>
                    <a:lnTo>
                      <a:pt x="1710" y="1983"/>
                    </a:lnTo>
                    <a:lnTo>
                      <a:pt x="1745" y="2036"/>
                    </a:lnTo>
                    <a:lnTo>
                      <a:pt x="1781" y="2088"/>
                    </a:lnTo>
                    <a:lnTo>
                      <a:pt x="1816" y="2139"/>
                    </a:lnTo>
                    <a:lnTo>
                      <a:pt x="1852" y="2189"/>
                    </a:lnTo>
                    <a:lnTo>
                      <a:pt x="1888" y="2238"/>
                    </a:lnTo>
                    <a:lnTo>
                      <a:pt x="1923" y="2286"/>
                    </a:lnTo>
                    <a:lnTo>
                      <a:pt x="1959" y="2333"/>
                    </a:lnTo>
                    <a:lnTo>
                      <a:pt x="1995" y="2378"/>
                    </a:lnTo>
                    <a:lnTo>
                      <a:pt x="2030" y="2423"/>
                    </a:lnTo>
                    <a:lnTo>
                      <a:pt x="2066" y="2466"/>
                    </a:lnTo>
                    <a:lnTo>
                      <a:pt x="2101" y="2508"/>
                    </a:lnTo>
                    <a:lnTo>
                      <a:pt x="2137" y="2549"/>
                    </a:lnTo>
                    <a:lnTo>
                      <a:pt x="2173" y="2589"/>
                    </a:lnTo>
                    <a:lnTo>
                      <a:pt x="2208" y="2628"/>
                    </a:lnTo>
                    <a:lnTo>
                      <a:pt x="2244" y="2666"/>
                    </a:lnTo>
                    <a:lnTo>
                      <a:pt x="2280" y="2702"/>
                    </a:lnTo>
                    <a:lnTo>
                      <a:pt x="2315" y="2738"/>
                    </a:lnTo>
                    <a:lnTo>
                      <a:pt x="2351" y="2772"/>
                    </a:lnTo>
                    <a:lnTo>
                      <a:pt x="2386" y="2805"/>
                    </a:lnTo>
                    <a:lnTo>
                      <a:pt x="2422" y="2837"/>
                    </a:lnTo>
                    <a:lnTo>
                      <a:pt x="2458" y="2867"/>
                    </a:lnTo>
                    <a:lnTo>
                      <a:pt x="2493" y="2897"/>
                    </a:lnTo>
                    <a:lnTo>
                      <a:pt x="2529" y="2925"/>
                    </a:lnTo>
                    <a:lnTo>
                      <a:pt x="2565" y="2953"/>
                    </a:lnTo>
                    <a:lnTo>
                      <a:pt x="2600" y="2979"/>
                    </a:lnTo>
                    <a:lnTo>
                      <a:pt x="2636" y="3005"/>
                    </a:lnTo>
                    <a:lnTo>
                      <a:pt x="2671" y="3029"/>
                    </a:lnTo>
                    <a:lnTo>
                      <a:pt x="2707" y="3053"/>
                    </a:lnTo>
                    <a:lnTo>
                      <a:pt x="2743" y="3077"/>
                    </a:lnTo>
                    <a:lnTo>
                      <a:pt x="2778" y="3099"/>
                    </a:lnTo>
                    <a:lnTo>
                      <a:pt x="2814" y="3122"/>
                    </a:lnTo>
                    <a:lnTo>
                      <a:pt x="2850" y="3143"/>
                    </a:lnTo>
                    <a:lnTo>
                      <a:pt x="2885" y="3164"/>
                    </a:lnTo>
                    <a:lnTo>
                      <a:pt x="2921" y="3185"/>
                    </a:lnTo>
                    <a:lnTo>
                      <a:pt x="2956" y="3205"/>
                    </a:lnTo>
                    <a:lnTo>
                      <a:pt x="2992" y="3225"/>
                    </a:lnTo>
                    <a:lnTo>
                      <a:pt x="3028" y="3245"/>
                    </a:lnTo>
                    <a:lnTo>
                      <a:pt x="3063" y="3265"/>
                    </a:lnTo>
                    <a:lnTo>
                      <a:pt x="3099" y="3285"/>
                    </a:lnTo>
                    <a:lnTo>
                      <a:pt x="3135" y="3304"/>
                    </a:lnTo>
                    <a:lnTo>
                      <a:pt x="3170" y="3324"/>
                    </a:lnTo>
                    <a:lnTo>
                      <a:pt x="3206" y="3344"/>
                    </a:lnTo>
                    <a:lnTo>
                      <a:pt x="3241" y="3364"/>
                    </a:lnTo>
                    <a:lnTo>
                      <a:pt x="3277" y="3384"/>
                    </a:lnTo>
                    <a:lnTo>
                      <a:pt x="3313" y="3404"/>
                    </a:ln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a:lstStyle/>
              <a:p>
                <a:pPr>
                  <a:defRPr/>
                </a:pPr>
                <a:endParaRPr lang="en-US"/>
              </a:p>
            </p:txBody>
          </p:sp>
          <p:sp>
            <p:nvSpPr>
              <p:cNvPr id="36894" name="Rectangle 37"/>
              <p:cNvSpPr>
                <a:spLocks noChangeArrowheads="1"/>
              </p:cNvSpPr>
              <p:nvPr/>
            </p:nvSpPr>
            <p:spPr bwMode="auto">
              <a:xfrm>
                <a:off x="3299696" y="2544744"/>
                <a:ext cx="972961" cy="21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r>
                  <a:rPr lang="en-US" altLang="en-US" sz="2200" b="1" dirty="0">
                    <a:solidFill>
                      <a:srgbClr val="002060"/>
                    </a:solidFill>
                    <a:latin typeface="Calibri" pitchFamily="34" charset="0"/>
                    <a:ea typeface="MS PGothic" pitchFamily="34" charset="-128"/>
                  </a:rPr>
                  <a:t>Full Agonist</a:t>
                </a:r>
                <a:endParaRPr lang="en-US" altLang="en-US" sz="2400" b="1" dirty="0">
                  <a:solidFill>
                    <a:srgbClr val="002060"/>
                  </a:solidFill>
                  <a:latin typeface="Calibri" pitchFamily="34" charset="0"/>
                  <a:ea typeface="MS PGothic" pitchFamily="34" charset="-128"/>
                </a:endParaRPr>
              </a:p>
            </p:txBody>
          </p:sp>
          <p:sp>
            <p:nvSpPr>
              <p:cNvPr id="36895" name="Rectangle 38"/>
              <p:cNvSpPr>
                <a:spLocks noChangeArrowheads="1"/>
              </p:cNvSpPr>
              <p:nvPr/>
            </p:nvSpPr>
            <p:spPr bwMode="auto">
              <a:xfrm>
                <a:off x="2641263" y="2859331"/>
                <a:ext cx="1496606" cy="21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r>
                  <a:rPr lang="en-US" altLang="en-US" sz="2200" b="1" dirty="0">
                    <a:solidFill>
                      <a:srgbClr val="002060"/>
                    </a:solidFill>
                    <a:latin typeface="Calibri" pitchFamily="34" charset="0"/>
                    <a:ea typeface="MS PGothic" pitchFamily="34" charset="-128"/>
                  </a:rPr>
                  <a:t>(e.g., methadone)</a:t>
                </a:r>
              </a:p>
            </p:txBody>
          </p:sp>
        </p:grpSp>
        <p:grpSp>
          <p:nvGrpSpPr>
            <p:cNvPr id="36885" name="Group 42"/>
            <p:cNvGrpSpPr>
              <a:grpSpLocks/>
            </p:cNvGrpSpPr>
            <p:nvPr/>
          </p:nvGrpSpPr>
          <p:grpSpPr bwMode="auto">
            <a:xfrm>
              <a:off x="2168930" y="5105397"/>
              <a:ext cx="6236131" cy="639135"/>
              <a:chOff x="2362605" y="5075237"/>
              <a:chExt cx="6236835" cy="639550"/>
            </a:xfrm>
          </p:grpSpPr>
          <p:sp>
            <p:nvSpPr>
              <p:cNvPr id="36890" name="Rectangle 40"/>
              <p:cNvSpPr>
                <a:spLocks noChangeArrowheads="1"/>
              </p:cNvSpPr>
              <p:nvPr/>
            </p:nvSpPr>
            <p:spPr bwMode="auto">
              <a:xfrm>
                <a:off x="6854498" y="5380235"/>
                <a:ext cx="1744942" cy="27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r>
                  <a:rPr lang="en-US" altLang="en-US" sz="2200" b="1">
                    <a:solidFill>
                      <a:srgbClr val="002060"/>
                    </a:solidFill>
                    <a:latin typeface="Calibri" pitchFamily="34" charset="0"/>
                    <a:ea typeface="MS PGothic" pitchFamily="34" charset="-128"/>
                  </a:rPr>
                  <a:t>(e.g. naloxone)</a:t>
                </a:r>
                <a:endParaRPr lang="en-US" altLang="en-US" sz="2400" b="1">
                  <a:solidFill>
                    <a:srgbClr val="002060"/>
                  </a:solidFill>
                  <a:latin typeface="Calibri" pitchFamily="34" charset="0"/>
                  <a:ea typeface="MS PGothic" pitchFamily="34" charset="-128"/>
                </a:endParaRPr>
              </a:p>
            </p:txBody>
          </p:sp>
          <p:sp>
            <p:nvSpPr>
              <p:cNvPr id="14363" name="Freeform 48"/>
              <p:cNvSpPr>
                <a:spLocks/>
              </p:cNvSpPr>
              <p:nvPr/>
            </p:nvSpPr>
            <p:spPr bwMode="auto">
              <a:xfrm>
                <a:off x="2362605" y="5638549"/>
                <a:ext cx="4419380" cy="76238"/>
              </a:xfrm>
              <a:custGeom>
                <a:avLst/>
                <a:gdLst>
                  <a:gd name="T0" fmla="*/ 0 w 2832"/>
                  <a:gd name="T1" fmla="*/ 2147483647 h 48"/>
                  <a:gd name="T2" fmla="*/ 2147483647 w 2832"/>
                  <a:gd name="T3" fmla="*/ 0 h 48"/>
                  <a:gd name="T4" fmla="*/ 0 60000 65536"/>
                  <a:gd name="T5" fmla="*/ 0 60000 65536"/>
                  <a:gd name="T6" fmla="*/ 0 w 2832"/>
                  <a:gd name="T7" fmla="*/ 0 h 48"/>
                  <a:gd name="T8" fmla="*/ 2832 w 2832"/>
                  <a:gd name="T9" fmla="*/ 48 h 48"/>
                </a:gdLst>
                <a:ahLst/>
                <a:cxnLst>
                  <a:cxn ang="T4">
                    <a:pos x="T0" y="T1"/>
                  </a:cxn>
                  <a:cxn ang="T5">
                    <a:pos x="T2" y="T3"/>
                  </a:cxn>
                </a:cxnLst>
                <a:rect l="T6" t="T7" r="T8" b="T9"/>
                <a:pathLst>
                  <a:path w="2832" h="48">
                    <a:moveTo>
                      <a:pt x="0" y="48"/>
                    </a:moveTo>
                    <a:cubicBezTo>
                      <a:pt x="0" y="48"/>
                      <a:pt x="1416" y="24"/>
                      <a:pt x="2832" y="0"/>
                    </a:cubicBezTo>
                  </a:path>
                </a:pathLst>
              </a:custGeom>
              <a:noFill/>
              <a:ln w="76200">
                <a:solidFill>
                  <a:srgbClr val="92D050"/>
                </a:solidFill>
                <a:round/>
                <a:headEnd/>
                <a:tailEnd/>
              </a:ln>
              <a:extLst>
                <a:ext uri="{909E8E84-426E-40DD-AFC4-6F175D3DCCD1}">
                  <a14:hiddenFill xmlns:a14="http://schemas.microsoft.com/office/drawing/2010/main">
                    <a:solidFill>
                      <a:srgbClr val="FFFFFF"/>
                    </a:solidFill>
                  </a14:hiddenFill>
                </a:ext>
              </a:extLst>
            </p:spPr>
            <p:txBody>
              <a:bodyPr wrap="none"/>
              <a:lstStyle/>
              <a:p>
                <a:pPr>
                  <a:defRPr/>
                </a:pPr>
                <a:endParaRPr lang="en-US"/>
              </a:p>
            </p:txBody>
          </p:sp>
          <p:sp>
            <p:nvSpPr>
              <p:cNvPr id="36892" name="Rectangle 49"/>
              <p:cNvSpPr>
                <a:spLocks noChangeArrowheads="1"/>
              </p:cNvSpPr>
              <p:nvPr/>
            </p:nvSpPr>
            <p:spPr bwMode="auto">
              <a:xfrm>
                <a:off x="6858090" y="5075237"/>
                <a:ext cx="1263040" cy="27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hangingPunct="1">
                  <a:lnSpc>
                    <a:spcPct val="80000"/>
                  </a:lnSpc>
                  <a:spcBef>
                    <a:spcPct val="0"/>
                  </a:spcBef>
                  <a:buFontTx/>
                  <a:buNone/>
                </a:pPr>
                <a:r>
                  <a:rPr lang="en-US" altLang="en-US" sz="2200" b="1" dirty="0">
                    <a:solidFill>
                      <a:srgbClr val="002060"/>
                    </a:solidFill>
                    <a:latin typeface="Calibri" pitchFamily="34" charset="0"/>
                    <a:ea typeface="MS PGothic" pitchFamily="34" charset="-128"/>
                  </a:rPr>
                  <a:t>Antagonist</a:t>
                </a:r>
                <a:endParaRPr lang="en-US" altLang="en-US" sz="2400" b="1" dirty="0">
                  <a:solidFill>
                    <a:srgbClr val="002060"/>
                  </a:solidFill>
                  <a:latin typeface="Calibri" pitchFamily="34" charset="0"/>
                  <a:ea typeface="MS PGothic" pitchFamily="34" charset="-128"/>
                </a:endParaRPr>
              </a:p>
            </p:txBody>
          </p:sp>
        </p:grpSp>
        <p:grpSp>
          <p:nvGrpSpPr>
            <p:cNvPr id="36886" name="Group 41"/>
            <p:cNvGrpSpPr>
              <a:grpSpLocks/>
            </p:cNvGrpSpPr>
            <p:nvPr/>
          </p:nvGrpSpPr>
          <p:grpSpPr bwMode="auto">
            <a:xfrm>
              <a:off x="1999095" y="4060447"/>
              <a:ext cx="6047750" cy="1668215"/>
              <a:chOff x="2173720" y="4060447"/>
              <a:chExt cx="6047761" cy="1668215"/>
            </a:xfrm>
          </p:grpSpPr>
          <p:sp>
            <p:nvSpPr>
              <p:cNvPr id="63" name="Freeform 34"/>
              <p:cNvSpPr>
                <a:spLocks/>
              </p:cNvSpPr>
              <p:nvPr/>
            </p:nvSpPr>
            <p:spPr bwMode="auto">
              <a:xfrm flipV="1">
                <a:off x="2173720" y="4060447"/>
                <a:ext cx="4595073" cy="1668215"/>
              </a:xfrm>
              <a:custGeom>
                <a:avLst/>
                <a:gdLst>
                  <a:gd name="T0" fmla="*/ 2147483647 w 5344"/>
                  <a:gd name="T1" fmla="*/ 2147483647 h 1817"/>
                  <a:gd name="T2" fmla="*/ 2147483647 w 5344"/>
                  <a:gd name="T3" fmla="*/ 2147483647 h 1817"/>
                  <a:gd name="T4" fmla="*/ 2147483647 w 5344"/>
                  <a:gd name="T5" fmla="*/ 2147483647 h 1817"/>
                  <a:gd name="T6" fmla="*/ 2147483647 w 5344"/>
                  <a:gd name="T7" fmla="*/ 2147483647 h 1817"/>
                  <a:gd name="T8" fmla="*/ 2147483647 w 5344"/>
                  <a:gd name="T9" fmla="*/ 2147483647 h 1817"/>
                  <a:gd name="T10" fmla="*/ 2147483647 w 5344"/>
                  <a:gd name="T11" fmla="*/ 2147483647 h 1817"/>
                  <a:gd name="T12" fmla="*/ 2147483647 w 5344"/>
                  <a:gd name="T13" fmla="*/ 2147483647 h 1817"/>
                  <a:gd name="T14" fmla="*/ 2147483647 w 5344"/>
                  <a:gd name="T15" fmla="*/ 2147483647 h 1817"/>
                  <a:gd name="T16" fmla="*/ 2147483647 w 5344"/>
                  <a:gd name="T17" fmla="*/ 2147483647 h 1817"/>
                  <a:gd name="T18" fmla="*/ 2147483647 w 5344"/>
                  <a:gd name="T19" fmla="*/ 2147483647 h 1817"/>
                  <a:gd name="T20" fmla="*/ 2147483647 w 5344"/>
                  <a:gd name="T21" fmla="*/ 2147483647 h 1817"/>
                  <a:gd name="T22" fmla="*/ 2147483647 w 5344"/>
                  <a:gd name="T23" fmla="*/ 2147483647 h 1817"/>
                  <a:gd name="T24" fmla="*/ 2147483647 w 5344"/>
                  <a:gd name="T25" fmla="*/ 2147483647 h 1817"/>
                  <a:gd name="T26" fmla="*/ 2147483647 w 5344"/>
                  <a:gd name="T27" fmla="*/ 2147483647 h 1817"/>
                  <a:gd name="T28" fmla="*/ 2147483647 w 5344"/>
                  <a:gd name="T29" fmla="*/ 2147483647 h 1817"/>
                  <a:gd name="T30" fmla="*/ 2147483647 w 5344"/>
                  <a:gd name="T31" fmla="*/ 2147483647 h 1817"/>
                  <a:gd name="T32" fmla="*/ 2147483647 w 5344"/>
                  <a:gd name="T33" fmla="*/ 2147483647 h 1817"/>
                  <a:gd name="T34" fmla="*/ 2147483647 w 5344"/>
                  <a:gd name="T35" fmla="*/ 2147483647 h 1817"/>
                  <a:gd name="T36" fmla="*/ 2147483647 w 5344"/>
                  <a:gd name="T37" fmla="*/ 2147483647 h 1817"/>
                  <a:gd name="T38" fmla="*/ 2147483647 w 5344"/>
                  <a:gd name="T39" fmla="*/ 2147483647 h 1817"/>
                  <a:gd name="T40" fmla="*/ 2147483647 w 5344"/>
                  <a:gd name="T41" fmla="*/ 2147483647 h 1817"/>
                  <a:gd name="T42" fmla="*/ 2147483647 w 5344"/>
                  <a:gd name="T43" fmla="*/ 2147483647 h 1817"/>
                  <a:gd name="T44" fmla="*/ 2147483647 w 5344"/>
                  <a:gd name="T45" fmla="*/ 2147483647 h 1817"/>
                  <a:gd name="T46" fmla="*/ 2147483647 w 5344"/>
                  <a:gd name="T47" fmla="*/ 2147483647 h 1817"/>
                  <a:gd name="T48" fmla="*/ 2147483647 w 5344"/>
                  <a:gd name="T49" fmla="*/ 2147483647 h 1817"/>
                  <a:gd name="T50" fmla="*/ 2147483647 w 5344"/>
                  <a:gd name="T51" fmla="*/ 2147483647 h 1817"/>
                  <a:gd name="T52" fmla="*/ 2147483647 w 5344"/>
                  <a:gd name="T53" fmla="*/ 2147483647 h 1817"/>
                  <a:gd name="T54" fmla="*/ 2147483647 w 5344"/>
                  <a:gd name="T55" fmla="*/ 2147483647 h 1817"/>
                  <a:gd name="T56" fmla="*/ 2147483647 w 5344"/>
                  <a:gd name="T57" fmla="*/ 2147483647 h 1817"/>
                  <a:gd name="T58" fmla="*/ 2147483647 w 5344"/>
                  <a:gd name="T59" fmla="*/ 2147483647 h 1817"/>
                  <a:gd name="T60" fmla="*/ 2147483647 w 5344"/>
                  <a:gd name="T61" fmla="*/ 2147483647 h 1817"/>
                  <a:gd name="T62" fmla="*/ 2147483647 w 5344"/>
                  <a:gd name="T63" fmla="*/ 2147483647 h 1817"/>
                  <a:gd name="T64" fmla="*/ 2147483647 w 5344"/>
                  <a:gd name="T65" fmla="*/ 2147483647 h 1817"/>
                  <a:gd name="T66" fmla="*/ 2147483647 w 5344"/>
                  <a:gd name="T67" fmla="*/ 2147483647 h 1817"/>
                  <a:gd name="T68" fmla="*/ 2147483647 w 5344"/>
                  <a:gd name="T69" fmla="*/ 2147483647 h 1817"/>
                  <a:gd name="T70" fmla="*/ 2147483647 w 5344"/>
                  <a:gd name="T71" fmla="*/ 2147483647 h 1817"/>
                  <a:gd name="T72" fmla="*/ 2147483647 w 5344"/>
                  <a:gd name="T73" fmla="*/ 2147483647 h 1817"/>
                  <a:gd name="T74" fmla="*/ 2147483647 w 5344"/>
                  <a:gd name="T75" fmla="*/ 2147483647 h 1817"/>
                  <a:gd name="T76" fmla="*/ 2147483647 w 5344"/>
                  <a:gd name="T77" fmla="*/ 2147483647 h 1817"/>
                  <a:gd name="T78" fmla="*/ 2147483647 w 5344"/>
                  <a:gd name="T79" fmla="*/ 2147483647 h 1817"/>
                  <a:gd name="T80" fmla="*/ 2147483647 w 5344"/>
                  <a:gd name="T81" fmla="*/ 2147483647 h 1817"/>
                  <a:gd name="T82" fmla="*/ 2147483647 w 5344"/>
                  <a:gd name="T83" fmla="*/ 2147483647 h 1817"/>
                  <a:gd name="T84" fmla="*/ 2147483647 w 5344"/>
                  <a:gd name="T85" fmla="*/ 2147483647 h 1817"/>
                  <a:gd name="T86" fmla="*/ 2147483647 w 5344"/>
                  <a:gd name="T87" fmla="*/ 2147483647 h 1817"/>
                  <a:gd name="T88" fmla="*/ 2147483647 w 5344"/>
                  <a:gd name="T89" fmla="*/ 2147483647 h 1817"/>
                  <a:gd name="T90" fmla="*/ 2147483647 w 5344"/>
                  <a:gd name="T91" fmla="*/ 2147483647 h 1817"/>
                  <a:gd name="T92" fmla="*/ 2147483647 w 5344"/>
                  <a:gd name="T93" fmla="*/ 2147483647 h 1817"/>
                  <a:gd name="T94" fmla="*/ 2147483647 w 5344"/>
                  <a:gd name="T95" fmla="*/ 2147483647 h 1817"/>
                  <a:gd name="T96" fmla="*/ 2147483647 w 5344"/>
                  <a:gd name="T97" fmla="*/ 2147483647 h 1817"/>
                  <a:gd name="T98" fmla="*/ 2147483647 w 5344"/>
                  <a:gd name="T99" fmla="*/ 2147483647 h 18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44"/>
                  <a:gd name="T151" fmla="*/ 0 h 1817"/>
                  <a:gd name="T152" fmla="*/ 5344 w 5344"/>
                  <a:gd name="T153" fmla="*/ 1817 h 181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44" h="1817">
                    <a:moveTo>
                      <a:pt x="0" y="0"/>
                    </a:moveTo>
                    <a:lnTo>
                      <a:pt x="36" y="4"/>
                    </a:lnTo>
                    <a:lnTo>
                      <a:pt x="71" y="7"/>
                    </a:lnTo>
                    <a:lnTo>
                      <a:pt x="107" y="10"/>
                    </a:lnTo>
                    <a:lnTo>
                      <a:pt x="143" y="14"/>
                    </a:lnTo>
                    <a:lnTo>
                      <a:pt x="178" y="18"/>
                    </a:lnTo>
                    <a:lnTo>
                      <a:pt x="214" y="22"/>
                    </a:lnTo>
                    <a:lnTo>
                      <a:pt x="250" y="27"/>
                    </a:lnTo>
                    <a:lnTo>
                      <a:pt x="285" y="32"/>
                    </a:lnTo>
                    <a:lnTo>
                      <a:pt x="321" y="37"/>
                    </a:lnTo>
                    <a:lnTo>
                      <a:pt x="356" y="44"/>
                    </a:lnTo>
                    <a:lnTo>
                      <a:pt x="392" y="51"/>
                    </a:lnTo>
                    <a:lnTo>
                      <a:pt x="428" y="58"/>
                    </a:lnTo>
                    <a:lnTo>
                      <a:pt x="463" y="67"/>
                    </a:lnTo>
                    <a:lnTo>
                      <a:pt x="499" y="76"/>
                    </a:lnTo>
                    <a:lnTo>
                      <a:pt x="535" y="86"/>
                    </a:lnTo>
                    <a:lnTo>
                      <a:pt x="570" y="98"/>
                    </a:lnTo>
                    <a:lnTo>
                      <a:pt x="606" y="110"/>
                    </a:lnTo>
                    <a:lnTo>
                      <a:pt x="641" y="124"/>
                    </a:lnTo>
                    <a:lnTo>
                      <a:pt x="677" y="138"/>
                    </a:lnTo>
                    <a:lnTo>
                      <a:pt x="713" y="154"/>
                    </a:lnTo>
                    <a:lnTo>
                      <a:pt x="748" y="172"/>
                    </a:lnTo>
                    <a:lnTo>
                      <a:pt x="784" y="190"/>
                    </a:lnTo>
                    <a:lnTo>
                      <a:pt x="820" y="211"/>
                    </a:lnTo>
                    <a:lnTo>
                      <a:pt x="855" y="232"/>
                    </a:lnTo>
                    <a:lnTo>
                      <a:pt x="891" y="256"/>
                    </a:lnTo>
                    <a:lnTo>
                      <a:pt x="926" y="281"/>
                    </a:lnTo>
                    <a:lnTo>
                      <a:pt x="962" y="308"/>
                    </a:lnTo>
                    <a:lnTo>
                      <a:pt x="998" y="337"/>
                    </a:lnTo>
                    <a:lnTo>
                      <a:pt x="1033" y="367"/>
                    </a:lnTo>
                    <a:lnTo>
                      <a:pt x="1069" y="398"/>
                    </a:lnTo>
                    <a:lnTo>
                      <a:pt x="1105" y="430"/>
                    </a:lnTo>
                    <a:lnTo>
                      <a:pt x="1140" y="463"/>
                    </a:lnTo>
                    <a:lnTo>
                      <a:pt x="1176" y="498"/>
                    </a:lnTo>
                    <a:lnTo>
                      <a:pt x="1211" y="533"/>
                    </a:lnTo>
                    <a:lnTo>
                      <a:pt x="1247" y="569"/>
                    </a:lnTo>
                    <a:lnTo>
                      <a:pt x="1283" y="606"/>
                    </a:lnTo>
                    <a:lnTo>
                      <a:pt x="1318" y="643"/>
                    </a:lnTo>
                    <a:lnTo>
                      <a:pt x="1354" y="681"/>
                    </a:lnTo>
                    <a:lnTo>
                      <a:pt x="1390" y="719"/>
                    </a:lnTo>
                    <a:lnTo>
                      <a:pt x="1425" y="758"/>
                    </a:lnTo>
                    <a:lnTo>
                      <a:pt x="1461" y="796"/>
                    </a:lnTo>
                    <a:lnTo>
                      <a:pt x="1496" y="835"/>
                    </a:lnTo>
                    <a:lnTo>
                      <a:pt x="1532" y="874"/>
                    </a:lnTo>
                    <a:lnTo>
                      <a:pt x="1568" y="912"/>
                    </a:lnTo>
                    <a:lnTo>
                      <a:pt x="1603" y="951"/>
                    </a:lnTo>
                    <a:lnTo>
                      <a:pt x="1639" y="989"/>
                    </a:lnTo>
                    <a:lnTo>
                      <a:pt x="1675" y="1026"/>
                    </a:lnTo>
                    <a:lnTo>
                      <a:pt x="1710" y="1063"/>
                    </a:lnTo>
                    <a:lnTo>
                      <a:pt x="1746" y="1100"/>
                    </a:lnTo>
                    <a:lnTo>
                      <a:pt x="1781" y="1136"/>
                    </a:lnTo>
                    <a:lnTo>
                      <a:pt x="1817" y="1169"/>
                    </a:lnTo>
                    <a:lnTo>
                      <a:pt x="1853" y="1202"/>
                    </a:lnTo>
                    <a:lnTo>
                      <a:pt x="1888" y="1233"/>
                    </a:lnTo>
                    <a:lnTo>
                      <a:pt x="1924" y="1264"/>
                    </a:lnTo>
                    <a:lnTo>
                      <a:pt x="1960" y="1294"/>
                    </a:lnTo>
                    <a:lnTo>
                      <a:pt x="1995" y="1323"/>
                    </a:lnTo>
                    <a:lnTo>
                      <a:pt x="2031" y="1352"/>
                    </a:lnTo>
                    <a:lnTo>
                      <a:pt x="2066" y="1379"/>
                    </a:lnTo>
                    <a:lnTo>
                      <a:pt x="2102" y="1406"/>
                    </a:lnTo>
                    <a:lnTo>
                      <a:pt x="2138" y="1431"/>
                    </a:lnTo>
                    <a:lnTo>
                      <a:pt x="2173" y="1456"/>
                    </a:lnTo>
                    <a:lnTo>
                      <a:pt x="2209" y="1480"/>
                    </a:lnTo>
                    <a:lnTo>
                      <a:pt x="2245" y="1503"/>
                    </a:lnTo>
                    <a:lnTo>
                      <a:pt x="2280" y="1525"/>
                    </a:lnTo>
                    <a:lnTo>
                      <a:pt x="2316" y="1546"/>
                    </a:lnTo>
                    <a:lnTo>
                      <a:pt x="2351" y="1566"/>
                    </a:lnTo>
                    <a:lnTo>
                      <a:pt x="2387" y="1585"/>
                    </a:lnTo>
                    <a:lnTo>
                      <a:pt x="2423" y="1603"/>
                    </a:lnTo>
                    <a:lnTo>
                      <a:pt x="2458" y="1621"/>
                    </a:lnTo>
                    <a:lnTo>
                      <a:pt x="2494" y="1637"/>
                    </a:lnTo>
                    <a:lnTo>
                      <a:pt x="2530" y="1652"/>
                    </a:lnTo>
                    <a:lnTo>
                      <a:pt x="2565" y="1666"/>
                    </a:lnTo>
                    <a:lnTo>
                      <a:pt x="2601" y="1680"/>
                    </a:lnTo>
                    <a:lnTo>
                      <a:pt x="2636" y="1692"/>
                    </a:lnTo>
                    <a:lnTo>
                      <a:pt x="2672" y="1703"/>
                    </a:lnTo>
                    <a:lnTo>
                      <a:pt x="2708" y="1713"/>
                    </a:lnTo>
                    <a:lnTo>
                      <a:pt x="2743" y="1721"/>
                    </a:lnTo>
                    <a:lnTo>
                      <a:pt x="2779" y="1728"/>
                    </a:lnTo>
                    <a:lnTo>
                      <a:pt x="2815" y="1735"/>
                    </a:lnTo>
                    <a:lnTo>
                      <a:pt x="2850" y="1741"/>
                    </a:lnTo>
                    <a:lnTo>
                      <a:pt x="2886" y="1746"/>
                    </a:lnTo>
                    <a:lnTo>
                      <a:pt x="2921" y="1750"/>
                    </a:lnTo>
                    <a:lnTo>
                      <a:pt x="2957" y="1753"/>
                    </a:lnTo>
                    <a:lnTo>
                      <a:pt x="2993" y="1756"/>
                    </a:lnTo>
                    <a:lnTo>
                      <a:pt x="3028" y="1759"/>
                    </a:lnTo>
                    <a:lnTo>
                      <a:pt x="3064" y="1760"/>
                    </a:lnTo>
                    <a:lnTo>
                      <a:pt x="3100" y="1762"/>
                    </a:lnTo>
                    <a:lnTo>
                      <a:pt x="3135" y="1763"/>
                    </a:lnTo>
                    <a:lnTo>
                      <a:pt x="3171" y="1763"/>
                    </a:lnTo>
                    <a:lnTo>
                      <a:pt x="3206" y="1764"/>
                    </a:lnTo>
                    <a:lnTo>
                      <a:pt x="3242" y="1764"/>
                    </a:lnTo>
                    <a:lnTo>
                      <a:pt x="3278" y="1763"/>
                    </a:lnTo>
                    <a:lnTo>
                      <a:pt x="3313" y="1763"/>
                    </a:lnTo>
                    <a:lnTo>
                      <a:pt x="3349" y="1763"/>
                    </a:lnTo>
                    <a:lnTo>
                      <a:pt x="3385" y="1762"/>
                    </a:lnTo>
                    <a:lnTo>
                      <a:pt x="3420" y="1762"/>
                    </a:lnTo>
                    <a:lnTo>
                      <a:pt x="3456" y="1761"/>
                    </a:lnTo>
                    <a:lnTo>
                      <a:pt x="3491" y="1761"/>
                    </a:lnTo>
                    <a:lnTo>
                      <a:pt x="3527" y="1760"/>
                    </a:lnTo>
                    <a:lnTo>
                      <a:pt x="3563" y="1760"/>
                    </a:lnTo>
                    <a:lnTo>
                      <a:pt x="3598" y="1759"/>
                    </a:lnTo>
                    <a:lnTo>
                      <a:pt x="3634" y="1759"/>
                    </a:lnTo>
                    <a:lnTo>
                      <a:pt x="3670" y="1758"/>
                    </a:lnTo>
                    <a:lnTo>
                      <a:pt x="3705" y="1758"/>
                    </a:lnTo>
                    <a:lnTo>
                      <a:pt x="3741" y="1758"/>
                    </a:lnTo>
                    <a:lnTo>
                      <a:pt x="3776" y="1759"/>
                    </a:lnTo>
                    <a:lnTo>
                      <a:pt x="3812" y="1759"/>
                    </a:lnTo>
                    <a:lnTo>
                      <a:pt x="3848" y="1760"/>
                    </a:lnTo>
                    <a:lnTo>
                      <a:pt x="3883" y="1760"/>
                    </a:lnTo>
                    <a:lnTo>
                      <a:pt x="3919" y="1761"/>
                    </a:lnTo>
                    <a:lnTo>
                      <a:pt x="3955" y="1762"/>
                    </a:lnTo>
                    <a:lnTo>
                      <a:pt x="3990" y="1764"/>
                    </a:lnTo>
                    <a:lnTo>
                      <a:pt x="4026" y="1765"/>
                    </a:lnTo>
                    <a:lnTo>
                      <a:pt x="4061" y="1767"/>
                    </a:lnTo>
                    <a:lnTo>
                      <a:pt x="4097" y="1768"/>
                    </a:lnTo>
                    <a:lnTo>
                      <a:pt x="4133" y="1770"/>
                    </a:lnTo>
                    <a:lnTo>
                      <a:pt x="4168" y="1772"/>
                    </a:lnTo>
                    <a:lnTo>
                      <a:pt x="4204" y="1774"/>
                    </a:lnTo>
                    <a:lnTo>
                      <a:pt x="4240" y="1776"/>
                    </a:lnTo>
                    <a:lnTo>
                      <a:pt x="4275" y="1778"/>
                    </a:lnTo>
                    <a:lnTo>
                      <a:pt x="4311" y="1780"/>
                    </a:lnTo>
                    <a:lnTo>
                      <a:pt x="4346" y="1782"/>
                    </a:lnTo>
                    <a:lnTo>
                      <a:pt x="4382" y="1784"/>
                    </a:lnTo>
                    <a:lnTo>
                      <a:pt x="4418" y="1786"/>
                    </a:lnTo>
                    <a:lnTo>
                      <a:pt x="4453" y="1789"/>
                    </a:lnTo>
                    <a:lnTo>
                      <a:pt x="4489" y="1790"/>
                    </a:lnTo>
                    <a:lnTo>
                      <a:pt x="4525" y="1791"/>
                    </a:lnTo>
                    <a:lnTo>
                      <a:pt x="4560" y="1792"/>
                    </a:lnTo>
                    <a:lnTo>
                      <a:pt x="4596" y="1793"/>
                    </a:lnTo>
                    <a:lnTo>
                      <a:pt x="4631" y="1794"/>
                    </a:lnTo>
                    <a:lnTo>
                      <a:pt x="4667" y="1795"/>
                    </a:lnTo>
                    <a:lnTo>
                      <a:pt x="4703" y="1796"/>
                    </a:lnTo>
                    <a:lnTo>
                      <a:pt x="4738" y="1797"/>
                    </a:lnTo>
                    <a:lnTo>
                      <a:pt x="4774" y="1798"/>
                    </a:lnTo>
                    <a:lnTo>
                      <a:pt x="4810" y="1799"/>
                    </a:lnTo>
                    <a:lnTo>
                      <a:pt x="4845" y="1800"/>
                    </a:lnTo>
                    <a:lnTo>
                      <a:pt x="4881" y="1801"/>
                    </a:lnTo>
                    <a:lnTo>
                      <a:pt x="4916" y="1803"/>
                    </a:lnTo>
                    <a:lnTo>
                      <a:pt x="4952" y="1804"/>
                    </a:lnTo>
                    <a:lnTo>
                      <a:pt x="4988" y="1805"/>
                    </a:lnTo>
                    <a:lnTo>
                      <a:pt x="5023" y="1806"/>
                    </a:lnTo>
                    <a:lnTo>
                      <a:pt x="5059" y="1807"/>
                    </a:lnTo>
                    <a:lnTo>
                      <a:pt x="5095" y="1808"/>
                    </a:lnTo>
                    <a:lnTo>
                      <a:pt x="5130" y="1810"/>
                    </a:lnTo>
                    <a:lnTo>
                      <a:pt x="5166" y="1811"/>
                    </a:lnTo>
                    <a:lnTo>
                      <a:pt x="5201" y="1812"/>
                    </a:lnTo>
                    <a:lnTo>
                      <a:pt x="5237" y="1813"/>
                    </a:lnTo>
                    <a:lnTo>
                      <a:pt x="5273" y="1814"/>
                    </a:lnTo>
                    <a:lnTo>
                      <a:pt x="5308" y="1816"/>
                    </a:lnTo>
                    <a:lnTo>
                      <a:pt x="5344" y="1817"/>
                    </a:lnTo>
                  </a:path>
                </a:pathLst>
              </a:custGeom>
              <a:noFill/>
              <a:ln w="76200">
                <a:solidFill>
                  <a:schemeClr val="bg1">
                    <a:lumMod val="75000"/>
                  </a:schemeClr>
                </a:solidFill>
                <a:round/>
                <a:headEnd/>
                <a:tailEnd/>
              </a:ln>
              <a:extLst>
                <a:ext uri="{909E8E84-426E-40DD-AFC4-6F175D3DCCD1}">
                  <a14:hiddenFill xmlns:a14="http://schemas.microsoft.com/office/drawing/2010/main">
                    <a:solidFill>
                      <a:srgbClr val="FFFFFF"/>
                    </a:solidFill>
                  </a14:hiddenFill>
                </a:ext>
              </a:extLst>
            </p:spPr>
            <p:txBody>
              <a:bodyPr rot="10800000"/>
              <a:lstStyle/>
              <a:p>
                <a:pPr algn="ctr" eaLnBrk="0" hangingPunct="0">
                  <a:lnSpc>
                    <a:spcPct val="80000"/>
                  </a:lnSpc>
                  <a:defRPr/>
                </a:pPr>
                <a:endParaRPr lang="en-US" sz="4000" b="1">
                  <a:solidFill>
                    <a:srgbClr val="FFCC00"/>
                  </a:solidFill>
                  <a:latin typeface="Arial" charset="0"/>
                </a:endParaRPr>
              </a:p>
            </p:txBody>
          </p:sp>
          <p:sp>
            <p:nvSpPr>
              <p:cNvPr id="36888" name="Rectangle 39"/>
              <p:cNvSpPr>
                <a:spLocks noChangeArrowheads="1"/>
              </p:cNvSpPr>
              <p:nvPr/>
            </p:nvSpPr>
            <p:spPr bwMode="auto">
              <a:xfrm>
                <a:off x="5791131" y="4191000"/>
                <a:ext cx="1705129" cy="27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lnSpc>
                    <a:spcPct val="80000"/>
                  </a:lnSpc>
                </a:pPr>
                <a:r>
                  <a:rPr lang="en-US" altLang="en-US" sz="2200" b="1" dirty="0">
                    <a:solidFill>
                      <a:srgbClr val="002060"/>
                    </a:solidFill>
                    <a:latin typeface="Calibri" pitchFamily="34" charset="0"/>
                  </a:rPr>
                  <a:t>Partial Agonist</a:t>
                </a:r>
                <a:endParaRPr lang="en-US" altLang="en-US" sz="4000" b="1" dirty="0">
                  <a:solidFill>
                    <a:srgbClr val="002060"/>
                  </a:solidFill>
                  <a:latin typeface="Calibri" pitchFamily="34" charset="0"/>
                </a:endParaRPr>
              </a:p>
            </p:txBody>
          </p:sp>
          <p:sp>
            <p:nvSpPr>
              <p:cNvPr id="36889" name="Rectangle 50"/>
              <p:cNvSpPr>
                <a:spLocks noChangeArrowheads="1"/>
              </p:cNvSpPr>
              <p:nvPr/>
            </p:nvSpPr>
            <p:spPr bwMode="auto">
              <a:xfrm>
                <a:off x="5791399" y="4503738"/>
                <a:ext cx="2430082" cy="27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lnSpc>
                    <a:spcPct val="80000"/>
                  </a:lnSpc>
                </a:pPr>
                <a:r>
                  <a:rPr lang="en-US" altLang="en-US" sz="2200" b="1">
                    <a:solidFill>
                      <a:srgbClr val="002060"/>
                    </a:solidFill>
                    <a:latin typeface="Calibri" pitchFamily="34" charset="0"/>
                  </a:rPr>
                  <a:t>(e.g. buprenorphine)</a:t>
                </a:r>
                <a:endParaRPr lang="en-US" altLang="en-US" sz="4000" b="1">
                  <a:solidFill>
                    <a:srgbClr val="002060"/>
                  </a:solidFill>
                  <a:latin typeface="Calibri" pitchFamily="34" charset="0"/>
                </a:endParaRPr>
              </a:p>
            </p:txBody>
          </p:sp>
        </p:grpSp>
      </p:grpSp>
      <p:sp>
        <p:nvSpPr>
          <p:cNvPr id="3" name="Slide Number Placeholder 3">
            <a:extLst>
              <a:ext uri="{FF2B5EF4-FFF2-40B4-BE49-F238E27FC236}">
                <a16:creationId xmlns:a16="http://schemas.microsoft.com/office/drawing/2014/main" id="{744234DE-7274-75F1-7D9C-D3B2626B5C19}"/>
              </a:ext>
              <a:ext uri="{C183D7F6-B498-43B3-948B-1728B52AA6E4}">
                <adec:decorative xmlns:adec="http://schemas.microsoft.com/office/drawing/2017/decorative" val="0"/>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51</a:t>
            </a:fld>
            <a:endParaRPr lang="en-US" dirty="0">
              <a:latin typeface="Calibri" panose="020F0502020204030204"/>
              <a:cs typeface="Arial"/>
              <a:sym typeface="Arial"/>
            </a:endParaRPr>
          </a:p>
        </p:txBody>
      </p:sp>
      <p:sp>
        <p:nvSpPr>
          <p:cNvPr id="2" name="Slide Number Placeholder 1">
            <a:extLst>
              <a:ext uri="{FF2B5EF4-FFF2-40B4-BE49-F238E27FC236}">
                <a16:creationId xmlns:a16="http://schemas.microsoft.com/office/drawing/2014/main" id="{9A5CA095-4496-87B4-A8C3-8318DC26A8DE}"/>
              </a:ext>
              <a:ext uri="{C183D7F6-B498-43B3-948B-1728B52AA6E4}">
                <adec:decorative xmlns:adec="http://schemas.microsoft.com/office/drawing/2017/decorative" val="1"/>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74948294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82EBC4-E4FD-F854-AAF9-06379B9116E2}"/>
              </a:ext>
            </a:extLst>
          </p:cNvPr>
          <p:cNvSpPr>
            <a:spLocks noGrp="1"/>
          </p:cNvSpPr>
          <p:nvPr>
            <p:ph type="title"/>
          </p:nvPr>
        </p:nvSpPr>
        <p:spPr/>
        <p:txBody>
          <a:bodyPr/>
          <a:lstStyle/>
          <a:p>
            <a:r>
              <a:rPr lang="en-US" dirty="0"/>
              <a:t>OBOTs and OTPs</a:t>
            </a:r>
          </a:p>
        </p:txBody>
      </p:sp>
      <p:graphicFrame>
        <p:nvGraphicFramePr>
          <p:cNvPr id="8" name="Content Placeholder 7">
            <a:extLst>
              <a:ext uri="{FF2B5EF4-FFF2-40B4-BE49-F238E27FC236}">
                <a16:creationId xmlns:a16="http://schemas.microsoft.com/office/drawing/2014/main" id="{7469D761-CF86-B764-FD05-9C4C43EEB75D}"/>
              </a:ext>
            </a:extLst>
          </p:cNvPr>
          <p:cNvGraphicFramePr>
            <a:graphicFrameLocks noGrp="1"/>
          </p:cNvGraphicFramePr>
          <p:nvPr>
            <p:ph idx="1"/>
            <p:extLst>
              <p:ext uri="{D42A27DB-BD31-4B8C-83A1-F6EECF244321}">
                <p14:modId xmlns:p14="http://schemas.microsoft.com/office/powerpoint/2010/main" val="519795077"/>
              </p:ext>
            </p:extLst>
          </p:nvPr>
        </p:nvGraphicFramePr>
        <p:xfrm>
          <a:off x="824449" y="1475560"/>
          <a:ext cx="10543101" cy="4484525"/>
        </p:xfrm>
        <a:graphic>
          <a:graphicData uri="http://schemas.openxmlformats.org/drawingml/2006/table">
            <a:tbl>
              <a:tblPr firstRow="1" bandRow="1">
                <a:tableStyleId>{5C22544A-7EE6-4342-B048-85BDC9FD1C3A}</a:tableStyleId>
              </a:tblPr>
              <a:tblGrid>
                <a:gridCol w="3514367">
                  <a:extLst>
                    <a:ext uri="{9D8B030D-6E8A-4147-A177-3AD203B41FA5}">
                      <a16:colId xmlns:a16="http://schemas.microsoft.com/office/drawing/2014/main" val="2104943478"/>
                    </a:ext>
                  </a:extLst>
                </a:gridCol>
                <a:gridCol w="3514367">
                  <a:extLst>
                    <a:ext uri="{9D8B030D-6E8A-4147-A177-3AD203B41FA5}">
                      <a16:colId xmlns:a16="http://schemas.microsoft.com/office/drawing/2014/main" val="4187323399"/>
                    </a:ext>
                  </a:extLst>
                </a:gridCol>
                <a:gridCol w="3514367">
                  <a:extLst>
                    <a:ext uri="{9D8B030D-6E8A-4147-A177-3AD203B41FA5}">
                      <a16:colId xmlns:a16="http://schemas.microsoft.com/office/drawing/2014/main" val="2082275022"/>
                    </a:ext>
                  </a:extLst>
                </a:gridCol>
              </a:tblGrid>
              <a:tr h="369725">
                <a:tc>
                  <a:txBody>
                    <a:bodyPr/>
                    <a:lstStyle/>
                    <a:p>
                      <a:pPr algn="ctr"/>
                      <a:r>
                        <a:rPr lang="en-US" dirty="0"/>
                        <a:t>Feature</a:t>
                      </a:r>
                    </a:p>
                  </a:txBody>
                  <a:tcPr/>
                </a:tc>
                <a:tc>
                  <a:txBody>
                    <a:bodyPr/>
                    <a:lstStyle/>
                    <a:p>
                      <a:pPr algn="ctr"/>
                      <a:r>
                        <a:rPr lang="en-US" dirty="0"/>
                        <a:t>OBOT</a:t>
                      </a:r>
                    </a:p>
                  </a:txBody>
                  <a:tcPr/>
                </a:tc>
                <a:tc>
                  <a:txBody>
                    <a:bodyPr/>
                    <a:lstStyle/>
                    <a:p>
                      <a:pPr algn="ctr"/>
                      <a:r>
                        <a:rPr lang="en-US" dirty="0"/>
                        <a:t>OTP</a:t>
                      </a:r>
                    </a:p>
                  </a:txBody>
                  <a:tcPr/>
                </a:tc>
                <a:extLst>
                  <a:ext uri="{0D108BD9-81ED-4DB2-BD59-A6C34878D82A}">
                    <a16:rowId xmlns:a16="http://schemas.microsoft.com/office/drawing/2014/main" val="1730778800"/>
                  </a:ext>
                </a:extLst>
              </a:tr>
              <a:tr h="638156">
                <a:tc>
                  <a:txBody>
                    <a:bodyPr/>
                    <a:lstStyle/>
                    <a:p>
                      <a:pPr algn="l"/>
                      <a:r>
                        <a:rPr lang="en-US" b="1" dirty="0"/>
                        <a:t>Treatment Setting</a:t>
                      </a:r>
                    </a:p>
                  </a:txBody>
                  <a:tcPr anchor="ctr"/>
                </a:tc>
                <a:tc>
                  <a:txBody>
                    <a:bodyPr/>
                    <a:lstStyle/>
                    <a:p>
                      <a:r>
                        <a:rPr lang="en-US" dirty="0"/>
                        <a:t>Primary Care/General Med. Practice</a:t>
                      </a:r>
                    </a:p>
                  </a:txBody>
                  <a:tcPr anchor="ctr"/>
                </a:tc>
                <a:tc>
                  <a:txBody>
                    <a:bodyPr/>
                    <a:lstStyle/>
                    <a:p>
                      <a:r>
                        <a:rPr lang="en-US" dirty="0"/>
                        <a:t>Dedicated, specialized clinic</a:t>
                      </a:r>
                    </a:p>
                  </a:txBody>
                  <a:tcPr anchor="ctr"/>
                </a:tc>
                <a:extLst>
                  <a:ext uri="{0D108BD9-81ED-4DB2-BD59-A6C34878D82A}">
                    <a16:rowId xmlns:a16="http://schemas.microsoft.com/office/drawing/2014/main" val="1637869352"/>
                  </a:ext>
                </a:extLst>
              </a:tr>
              <a:tr h="638156">
                <a:tc>
                  <a:txBody>
                    <a:bodyPr/>
                    <a:lstStyle/>
                    <a:p>
                      <a:pPr algn="l"/>
                      <a:r>
                        <a:rPr lang="en-US" b="1" dirty="0"/>
                        <a:t>Prescribing Physicians</a:t>
                      </a:r>
                    </a:p>
                  </a:txBody>
                  <a:tcPr anchor="ctr"/>
                </a:tc>
                <a:tc>
                  <a:txBody>
                    <a:bodyPr/>
                    <a:lstStyle/>
                    <a:p>
                      <a:r>
                        <a:rPr lang="en-US" dirty="0"/>
                        <a:t>PCPs who prescribe medications (e.g., buprenorphine)</a:t>
                      </a:r>
                    </a:p>
                  </a:txBody>
                  <a:tcPr anchor="ctr"/>
                </a:tc>
                <a:tc>
                  <a:txBody>
                    <a:bodyPr/>
                    <a:lstStyle/>
                    <a:p>
                      <a:r>
                        <a:rPr lang="en-US" dirty="0"/>
                        <a:t>Accredited physicians certified to administer MAT, incl. methadone</a:t>
                      </a:r>
                    </a:p>
                  </a:txBody>
                  <a:tcPr anchor="ctr"/>
                </a:tc>
                <a:extLst>
                  <a:ext uri="{0D108BD9-81ED-4DB2-BD59-A6C34878D82A}">
                    <a16:rowId xmlns:a16="http://schemas.microsoft.com/office/drawing/2014/main" val="2628257305"/>
                  </a:ext>
                </a:extLst>
              </a:tr>
              <a:tr h="638156">
                <a:tc>
                  <a:txBody>
                    <a:bodyPr/>
                    <a:lstStyle/>
                    <a:p>
                      <a:pPr algn="l"/>
                      <a:r>
                        <a:rPr lang="en-US" b="1" dirty="0"/>
                        <a:t>Medications</a:t>
                      </a:r>
                    </a:p>
                  </a:txBody>
                  <a:tcPr anchor="ctr"/>
                </a:tc>
                <a:tc>
                  <a:txBody>
                    <a:bodyPr/>
                    <a:lstStyle/>
                    <a:p>
                      <a:r>
                        <a:rPr lang="en-US" dirty="0"/>
                        <a:t>Can prescribe buprenorphine</a:t>
                      </a:r>
                    </a:p>
                  </a:txBody>
                  <a:tcPr anchor="ctr"/>
                </a:tc>
                <a:tc>
                  <a:txBody>
                    <a:bodyPr/>
                    <a:lstStyle/>
                    <a:p>
                      <a:r>
                        <a:rPr lang="en-US" dirty="0"/>
                        <a:t>Can administer methadone, buprenorphine, and naltrexone</a:t>
                      </a:r>
                    </a:p>
                  </a:txBody>
                  <a:tcPr anchor="ctr"/>
                </a:tc>
                <a:extLst>
                  <a:ext uri="{0D108BD9-81ED-4DB2-BD59-A6C34878D82A}">
                    <a16:rowId xmlns:a16="http://schemas.microsoft.com/office/drawing/2014/main" val="1800185010"/>
                  </a:ext>
                </a:extLst>
              </a:tr>
              <a:tr h="638156">
                <a:tc>
                  <a:txBody>
                    <a:bodyPr/>
                    <a:lstStyle/>
                    <a:p>
                      <a:pPr algn="l"/>
                      <a:r>
                        <a:rPr lang="en-US" b="1" dirty="0"/>
                        <a:t>Counseling</a:t>
                      </a:r>
                    </a:p>
                  </a:txBody>
                  <a:tcPr anchor="ctr"/>
                </a:tc>
                <a:tc>
                  <a:txBody>
                    <a:bodyPr/>
                    <a:lstStyle/>
                    <a:p>
                      <a:r>
                        <a:rPr lang="en-US" dirty="0"/>
                        <a:t>Not federally required; providers may offer/refer</a:t>
                      </a:r>
                    </a:p>
                  </a:txBody>
                  <a:tcPr anchor="ctr"/>
                </a:tc>
                <a:tc>
                  <a:txBody>
                    <a:bodyPr/>
                    <a:lstStyle/>
                    <a:p>
                      <a:r>
                        <a:rPr lang="en-US" dirty="0"/>
                        <a:t>Typically includes integrated counseling and support services</a:t>
                      </a:r>
                    </a:p>
                  </a:txBody>
                  <a:tcPr anchor="ctr"/>
                </a:tc>
                <a:extLst>
                  <a:ext uri="{0D108BD9-81ED-4DB2-BD59-A6C34878D82A}">
                    <a16:rowId xmlns:a16="http://schemas.microsoft.com/office/drawing/2014/main" val="3902762527"/>
                  </a:ext>
                </a:extLst>
              </a:tr>
              <a:tr h="911652">
                <a:tc>
                  <a:txBody>
                    <a:bodyPr/>
                    <a:lstStyle/>
                    <a:p>
                      <a:pPr algn="l"/>
                      <a:r>
                        <a:rPr lang="en-US" b="1" dirty="0"/>
                        <a:t>Structure</a:t>
                      </a:r>
                    </a:p>
                  </a:txBody>
                  <a:tcPr anchor="ctr"/>
                </a:tc>
                <a:tc>
                  <a:txBody>
                    <a:bodyPr/>
                    <a:lstStyle/>
                    <a:p>
                      <a:r>
                        <a:rPr lang="en-US" dirty="0"/>
                        <a:t>More flexible and accessible</a:t>
                      </a:r>
                    </a:p>
                  </a:txBody>
                  <a:tcPr anchor="ctr"/>
                </a:tc>
                <a:tc>
                  <a:txBody>
                    <a:bodyPr/>
                    <a:lstStyle/>
                    <a:p>
                      <a:r>
                        <a:rPr lang="en-US" dirty="0"/>
                        <a:t>Highly structured, often with specialized staff and more intensive support</a:t>
                      </a:r>
                    </a:p>
                  </a:txBody>
                  <a:tcPr anchor="ctr"/>
                </a:tc>
                <a:extLst>
                  <a:ext uri="{0D108BD9-81ED-4DB2-BD59-A6C34878D82A}">
                    <a16:rowId xmlns:a16="http://schemas.microsoft.com/office/drawing/2014/main" val="3285396922"/>
                  </a:ext>
                </a:extLst>
              </a:tr>
              <a:tr h="638156">
                <a:tc>
                  <a:txBody>
                    <a:bodyPr/>
                    <a:lstStyle/>
                    <a:p>
                      <a:pPr algn="l"/>
                      <a:r>
                        <a:rPr lang="en-US" b="1" dirty="0"/>
                        <a:t>Accessibility</a:t>
                      </a:r>
                    </a:p>
                  </a:txBody>
                  <a:tcPr anchor="ctr"/>
                </a:tc>
                <a:tc>
                  <a:txBody>
                    <a:bodyPr/>
                    <a:lstStyle/>
                    <a:p>
                      <a:r>
                        <a:rPr lang="en-US" dirty="0"/>
                        <a:t>Good for areas with limited access to specialized clinics</a:t>
                      </a:r>
                    </a:p>
                  </a:txBody>
                  <a:tcPr anchor="ctr"/>
                </a:tc>
                <a:tc>
                  <a:txBody>
                    <a:bodyPr/>
                    <a:lstStyle/>
                    <a:p>
                      <a:r>
                        <a:rPr lang="en-US" dirty="0"/>
                        <a:t>Provides dedicated, specialized environment for those who need it</a:t>
                      </a:r>
                    </a:p>
                  </a:txBody>
                  <a:tcPr anchor="ctr"/>
                </a:tc>
                <a:extLst>
                  <a:ext uri="{0D108BD9-81ED-4DB2-BD59-A6C34878D82A}">
                    <a16:rowId xmlns:a16="http://schemas.microsoft.com/office/drawing/2014/main" val="3348897438"/>
                  </a:ext>
                </a:extLst>
              </a:tr>
            </a:tbl>
          </a:graphicData>
        </a:graphic>
      </p:graphicFrame>
      <p:sp>
        <p:nvSpPr>
          <p:cNvPr id="2" name="Slide Number Placeholder 3">
            <a:extLst>
              <a:ext uri="{FF2B5EF4-FFF2-40B4-BE49-F238E27FC236}">
                <a16:creationId xmlns:a16="http://schemas.microsoft.com/office/drawing/2014/main" id="{9A97E63F-1920-D8CC-97EE-822DEFB5F951}"/>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52</a:t>
            </a:fld>
            <a:endParaRPr lang="en-US" dirty="0">
              <a:latin typeface="Calibri" panose="020F0502020204030204"/>
              <a:cs typeface="Arial"/>
              <a:sym typeface="Arial"/>
            </a:endParaRPr>
          </a:p>
        </p:txBody>
      </p:sp>
      <p:sp>
        <p:nvSpPr>
          <p:cNvPr id="3" name="Footer Placeholder 2">
            <a:extLst>
              <a:ext uri="{FF2B5EF4-FFF2-40B4-BE49-F238E27FC236}">
                <a16:creationId xmlns:a16="http://schemas.microsoft.com/office/drawing/2014/main" id="{AD33B08C-C70A-A6BE-D9E0-815692B4112E}"/>
              </a:ext>
            </a:extLst>
          </p:cNvPr>
          <p:cNvSpPr>
            <a:spLocks noGrp="1"/>
          </p:cNvSpPr>
          <p:nvPr>
            <p:ph type="ftr" sz="quarter" idx="3"/>
          </p:nvPr>
        </p:nvSpPr>
        <p:spPr/>
        <p:txBody>
          <a:bodyPr/>
          <a:lstStyle/>
          <a:p>
            <a:r>
              <a:rPr lang="en-US"/>
              <a:t>SOURCE: AATOD, 2023</a:t>
            </a:r>
          </a:p>
        </p:txBody>
      </p:sp>
    </p:spTree>
    <p:extLst>
      <p:ext uri="{BB962C8B-B14F-4D97-AF65-F5344CB8AC3E}">
        <p14:creationId xmlns:p14="http://schemas.microsoft.com/office/powerpoint/2010/main" val="21033586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DB81F-2DAA-805B-DE79-D3715DF20802}"/>
              </a:ext>
            </a:extLst>
          </p:cNvPr>
          <p:cNvSpPr>
            <a:spLocks noGrp="1"/>
          </p:cNvSpPr>
          <p:nvPr>
            <p:ph type="title"/>
          </p:nvPr>
        </p:nvSpPr>
        <p:spPr>
          <a:xfrm>
            <a:off x="1066800" y="198210"/>
            <a:ext cx="10058400" cy="1093909"/>
          </a:xfrm>
        </p:spPr>
        <p:txBody>
          <a:bodyPr/>
          <a:lstStyle/>
          <a:p>
            <a:r>
              <a:rPr lang="en-US" dirty="0"/>
              <a:t>OTP Requirements</a:t>
            </a:r>
          </a:p>
        </p:txBody>
      </p:sp>
      <p:sp>
        <p:nvSpPr>
          <p:cNvPr id="3" name="Content Placeholder 2">
            <a:extLst>
              <a:ext uri="{FF2B5EF4-FFF2-40B4-BE49-F238E27FC236}">
                <a16:creationId xmlns:a16="http://schemas.microsoft.com/office/drawing/2014/main" id="{3D0C30F4-F05A-E0D2-440D-EC2378948F34}"/>
              </a:ext>
            </a:extLst>
          </p:cNvPr>
          <p:cNvSpPr>
            <a:spLocks noGrp="1"/>
          </p:cNvSpPr>
          <p:nvPr>
            <p:ph idx="1"/>
          </p:nvPr>
        </p:nvSpPr>
        <p:spPr>
          <a:xfrm>
            <a:off x="823785" y="1417320"/>
            <a:ext cx="10301416" cy="4208026"/>
          </a:xfrm>
        </p:spPr>
        <p:txBody>
          <a:bodyPr>
            <a:normAutofit/>
          </a:bodyPr>
          <a:lstStyle/>
          <a:p>
            <a:pPr>
              <a:buFont typeface="Wingdings" panose="05000000000000000000" pitchFamily="2" charset="2"/>
              <a:buChar char="§"/>
            </a:pPr>
            <a:r>
              <a:rPr lang="en-US" sz="2800" dirty="0"/>
              <a:t>Opioid Treatment Programs (OTPs)</a:t>
            </a:r>
          </a:p>
          <a:p>
            <a:pPr lvl="1">
              <a:buFont typeface="Wingdings" panose="05000000000000000000" pitchFamily="2" charset="2"/>
              <a:buChar char="§"/>
            </a:pPr>
            <a:r>
              <a:rPr lang="en-US" sz="2800" dirty="0"/>
              <a:t>SAMHSA’s Division of Pharmacologic Therapies (DPT) manages day-to-day oversight activities</a:t>
            </a:r>
          </a:p>
          <a:p>
            <a:pPr lvl="1">
              <a:buFont typeface="Wingdings" panose="05000000000000000000" pitchFamily="2" charset="2"/>
              <a:buChar char="§"/>
            </a:pPr>
            <a:r>
              <a:rPr lang="en-US" sz="2800" dirty="0"/>
              <a:t>DPT supports the certification and accreditation of more than 1,900 OTPs that collectively treat more than 600,000 patients annually.</a:t>
            </a:r>
          </a:p>
          <a:p>
            <a:pPr lvl="1">
              <a:buFont typeface="Wingdings" panose="05000000000000000000" pitchFamily="2" charset="2"/>
              <a:buChar char="§"/>
            </a:pPr>
            <a:r>
              <a:rPr lang="en-US" sz="2800" dirty="0"/>
              <a:t>Statutes, regulations, and guidelines can be found at: </a:t>
            </a:r>
            <a:r>
              <a:rPr lang="en-US" sz="2800" dirty="0">
                <a:hlinkClick r:id="rId3"/>
              </a:rPr>
              <a:t>https://www.samhsa.gov/substance-use/treatment/statutes-regulations-guidelines</a:t>
            </a:r>
            <a:r>
              <a:rPr lang="en-US" sz="2800" dirty="0"/>
              <a:t> </a:t>
            </a:r>
          </a:p>
        </p:txBody>
      </p:sp>
      <p:sp>
        <p:nvSpPr>
          <p:cNvPr id="6" name="Slide Number Placeholder 3">
            <a:extLst>
              <a:ext uri="{FF2B5EF4-FFF2-40B4-BE49-F238E27FC236}">
                <a16:creationId xmlns:a16="http://schemas.microsoft.com/office/drawing/2014/main" id="{DEEA3294-0F42-D95A-4F7A-AAE0CF649008}"/>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53</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40714549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DB81F-2DAA-805B-DE79-D3715DF20802}"/>
              </a:ext>
            </a:extLst>
          </p:cNvPr>
          <p:cNvSpPr>
            <a:spLocks noGrp="1"/>
          </p:cNvSpPr>
          <p:nvPr>
            <p:ph type="title"/>
          </p:nvPr>
        </p:nvSpPr>
        <p:spPr>
          <a:xfrm>
            <a:off x="1066800" y="198210"/>
            <a:ext cx="10058400" cy="1093909"/>
          </a:xfrm>
        </p:spPr>
        <p:txBody>
          <a:bodyPr/>
          <a:lstStyle/>
          <a:p>
            <a:r>
              <a:rPr lang="en-US" dirty="0"/>
              <a:t>More about OTPs</a:t>
            </a:r>
          </a:p>
        </p:txBody>
      </p:sp>
      <p:sp>
        <p:nvSpPr>
          <p:cNvPr id="3" name="Content Placeholder 2">
            <a:extLst>
              <a:ext uri="{FF2B5EF4-FFF2-40B4-BE49-F238E27FC236}">
                <a16:creationId xmlns:a16="http://schemas.microsoft.com/office/drawing/2014/main" id="{3D0C30F4-F05A-E0D2-440D-EC2378948F34}"/>
              </a:ext>
            </a:extLst>
          </p:cNvPr>
          <p:cNvSpPr>
            <a:spLocks noGrp="1"/>
          </p:cNvSpPr>
          <p:nvPr>
            <p:ph idx="1"/>
          </p:nvPr>
        </p:nvSpPr>
        <p:spPr>
          <a:xfrm>
            <a:off x="164757" y="1383956"/>
            <a:ext cx="6483178" cy="5075831"/>
          </a:xfrm>
        </p:spPr>
        <p:txBody>
          <a:bodyPr>
            <a:normAutofit fontScale="92500" lnSpcReduction="10000"/>
          </a:bodyPr>
          <a:lstStyle/>
          <a:p>
            <a:pPr>
              <a:buFont typeface="Wingdings" panose="05000000000000000000" pitchFamily="2" charset="2"/>
              <a:buChar char="§"/>
            </a:pPr>
            <a:r>
              <a:rPr lang="en-US" sz="2800" dirty="0"/>
              <a:t>Opioid Treatment Programs (OTPs)</a:t>
            </a:r>
          </a:p>
          <a:p>
            <a:pPr lvl="1">
              <a:buFont typeface="Wingdings" panose="05000000000000000000" pitchFamily="2" charset="2"/>
              <a:buChar char="§"/>
            </a:pPr>
            <a:r>
              <a:rPr lang="en-US" sz="2800" dirty="0"/>
              <a:t>Provide medication-assisted treatment (MAT) for individuals diagnosed with an opioid use disorder (OUD)</a:t>
            </a:r>
            <a:r>
              <a:rPr lang="en-US" sz="1600" dirty="0"/>
              <a:t> </a:t>
            </a:r>
            <a:br>
              <a:rPr lang="en-US" sz="1600" dirty="0"/>
            </a:br>
            <a:r>
              <a:rPr lang="en-US" sz="1600" dirty="0"/>
              <a:t>(</a:t>
            </a:r>
            <a:r>
              <a:rPr lang="en-US" sz="1600" i="1" dirty="0">
                <a:effectLst/>
              </a:rPr>
              <a:t>Opioid treatment programs (OTP)</a:t>
            </a:r>
            <a:r>
              <a:rPr lang="en-US" sz="1600" dirty="0">
                <a:effectLst/>
              </a:rPr>
              <a:t>. CMS.gov. (n.d.-b))</a:t>
            </a:r>
            <a:endParaRPr lang="en-US" sz="2800" dirty="0"/>
          </a:p>
          <a:p>
            <a:pPr lvl="1">
              <a:buFont typeface="Wingdings" panose="05000000000000000000" pitchFamily="2" charset="2"/>
              <a:buChar char="§"/>
            </a:pPr>
            <a:r>
              <a:rPr lang="en-US" sz="2800" dirty="0"/>
              <a:t>Medications used to treat OUD</a:t>
            </a:r>
          </a:p>
          <a:p>
            <a:pPr lvl="2">
              <a:buFont typeface="Wingdings" panose="05000000000000000000" pitchFamily="2" charset="2"/>
              <a:buChar char="§"/>
            </a:pPr>
            <a:r>
              <a:rPr lang="en-US" sz="2800" dirty="0"/>
              <a:t>Buprenorphine – suppresses + reduces cravings for opioids</a:t>
            </a:r>
          </a:p>
          <a:p>
            <a:pPr lvl="2">
              <a:buFont typeface="Wingdings" panose="05000000000000000000" pitchFamily="2" charset="2"/>
              <a:buChar char="§"/>
            </a:pPr>
            <a:r>
              <a:rPr lang="en-US" sz="2800" dirty="0"/>
              <a:t>Methadone – reduces opioid cravings and withdrawals, blunts/blocks the effects of opioids</a:t>
            </a:r>
          </a:p>
          <a:p>
            <a:pPr lvl="2">
              <a:buFont typeface="Wingdings" panose="05000000000000000000" pitchFamily="2" charset="2"/>
              <a:buChar char="§"/>
            </a:pPr>
            <a:r>
              <a:rPr lang="en-US" sz="2800" dirty="0"/>
              <a:t>Naltrexone – blocks euphoric + sedative effects of opioids + prevents feelings of euphoria</a:t>
            </a:r>
            <a:endParaRPr lang="en-US" dirty="0"/>
          </a:p>
        </p:txBody>
      </p:sp>
      <p:graphicFrame>
        <p:nvGraphicFramePr>
          <p:cNvPr id="4" name="Table 4">
            <a:extLst>
              <a:ext uri="{FF2B5EF4-FFF2-40B4-BE49-F238E27FC236}">
                <a16:creationId xmlns:a16="http://schemas.microsoft.com/office/drawing/2014/main" id="{D41D801F-48FA-B573-BDF0-9F01DEEB3BAF}"/>
              </a:ext>
            </a:extLst>
          </p:cNvPr>
          <p:cNvGraphicFramePr>
            <a:graphicFrameLocks noGrp="1"/>
          </p:cNvGraphicFramePr>
          <p:nvPr>
            <p:extLst>
              <p:ext uri="{D42A27DB-BD31-4B8C-83A1-F6EECF244321}">
                <p14:modId xmlns:p14="http://schemas.microsoft.com/office/powerpoint/2010/main" val="927618562"/>
              </p:ext>
            </p:extLst>
          </p:nvPr>
        </p:nvGraphicFramePr>
        <p:xfrm>
          <a:off x="6932815" y="1292119"/>
          <a:ext cx="4833995" cy="2834640"/>
        </p:xfrm>
        <a:graphic>
          <a:graphicData uri="http://schemas.openxmlformats.org/drawingml/2006/table">
            <a:tbl>
              <a:tblPr firstRow="1" bandRow="1">
                <a:tableStyleId>{5C22544A-7EE6-4342-B048-85BDC9FD1C3A}</a:tableStyleId>
              </a:tblPr>
              <a:tblGrid>
                <a:gridCol w="2343077">
                  <a:extLst>
                    <a:ext uri="{9D8B030D-6E8A-4147-A177-3AD203B41FA5}">
                      <a16:colId xmlns:a16="http://schemas.microsoft.com/office/drawing/2014/main" val="796695444"/>
                    </a:ext>
                  </a:extLst>
                </a:gridCol>
                <a:gridCol w="2490918">
                  <a:extLst>
                    <a:ext uri="{9D8B030D-6E8A-4147-A177-3AD203B41FA5}">
                      <a16:colId xmlns:a16="http://schemas.microsoft.com/office/drawing/2014/main" val="126996355"/>
                    </a:ext>
                  </a:extLst>
                </a:gridCol>
              </a:tblGrid>
              <a:tr h="320064">
                <a:tc>
                  <a:txBody>
                    <a:bodyPr/>
                    <a:lstStyle/>
                    <a:p>
                      <a:pPr algn="ctr"/>
                      <a:r>
                        <a:rPr lang="en-US" dirty="0"/>
                        <a:t>State</a:t>
                      </a:r>
                    </a:p>
                  </a:txBody>
                  <a:tcPr/>
                </a:tc>
                <a:tc>
                  <a:txBody>
                    <a:bodyPr/>
                    <a:lstStyle/>
                    <a:p>
                      <a:pPr algn="ctr"/>
                      <a:r>
                        <a:rPr lang="en-US" dirty="0"/>
                        <a:t>Number of OTPs</a:t>
                      </a:r>
                    </a:p>
                  </a:txBody>
                  <a:tcPr/>
                </a:tc>
                <a:extLst>
                  <a:ext uri="{0D108BD9-81ED-4DB2-BD59-A6C34878D82A}">
                    <a16:rowId xmlns:a16="http://schemas.microsoft.com/office/drawing/2014/main" val="493218331"/>
                  </a:ext>
                </a:extLst>
              </a:tr>
              <a:tr h="362537">
                <a:tc>
                  <a:txBody>
                    <a:bodyPr/>
                    <a:lstStyle/>
                    <a:p>
                      <a:pPr algn="ctr"/>
                      <a:r>
                        <a:rPr lang="en-US" dirty="0"/>
                        <a:t>Arizona</a:t>
                      </a:r>
                    </a:p>
                  </a:txBody>
                  <a:tcPr/>
                </a:tc>
                <a:tc>
                  <a:txBody>
                    <a:bodyPr/>
                    <a:lstStyle/>
                    <a:p>
                      <a:pPr algn="ctr"/>
                      <a:r>
                        <a:rPr lang="en-US" dirty="0"/>
                        <a:t>73</a:t>
                      </a:r>
                    </a:p>
                  </a:txBody>
                  <a:tcPr/>
                </a:tc>
                <a:extLst>
                  <a:ext uri="{0D108BD9-81ED-4DB2-BD59-A6C34878D82A}">
                    <a16:rowId xmlns:a16="http://schemas.microsoft.com/office/drawing/2014/main" val="768491254"/>
                  </a:ext>
                </a:extLst>
              </a:tr>
              <a:tr h="362537">
                <a:tc>
                  <a:txBody>
                    <a:bodyPr/>
                    <a:lstStyle/>
                    <a:p>
                      <a:pPr algn="ctr"/>
                      <a:r>
                        <a:rPr lang="en-US" dirty="0"/>
                        <a:t>California</a:t>
                      </a:r>
                    </a:p>
                  </a:txBody>
                  <a:tcPr/>
                </a:tc>
                <a:tc>
                  <a:txBody>
                    <a:bodyPr/>
                    <a:lstStyle/>
                    <a:p>
                      <a:pPr algn="ctr"/>
                      <a:r>
                        <a:rPr lang="en-US" dirty="0"/>
                        <a:t>166</a:t>
                      </a:r>
                    </a:p>
                  </a:txBody>
                  <a:tcPr/>
                </a:tc>
                <a:extLst>
                  <a:ext uri="{0D108BD9-81ED-4DB2-BD59-A6C34878D82A}">
                    <a16:rowId xmlns:a16="http://schemas.microsoft.com/office/drawing/2014/main" val="3758392220"/>
                  </a:ext>
                </a:extLst>
              </a:tr>
              <a:tr h="362537">
                <a:tc>
                  <a:txBody>
                    <a:bodyPr/>
                    <a:lstStyle/>
                    <a:p>
                      <a:pPr algn="ctr"/>
                      <a:r>
                        <a:rPr lang="en-US"/>
                        <a:t>Hawai’i</a:t>
                      </a:r>
                      <a:endParaRPr lang="en-US" dirty="0"/>
                    </a:p>
                  </a:txBody>
                  <a:tcPr/>
                </a:tc>
                <a:tc>
                  <a:txBody>
                    <a:bodyPr/>
                    <a:lstStyle/>
                    <a:p>
                      <a:pPr algn="ctr"/>
                      <a:r>
                        <a:rPr lang="en-US" dirty="0"/>
                        <a:t>4</a:t>
                      </a:r>
                    </a:p>
                  </a:txBody>
                  <a:tcPr/>
                </a:tc>
                <a:extLst>
                  <a:ext uri="{0D108BD9-81ED-4DB2-BD59-A6C34878D82A}">
                    <a16:rowId xmlns:a16="http://schemas.microsoft.com/office/drawing/2014/main" val="2504562617"/>
                  </a:ext>
                </a:extLst>
              </a:tr>
              <a:tr h="362537">
                <a:tc>
                  <a:txBody>
                    <a:bodyPr/>
                    <a:lstStyle/>
                    <a:p>
                      <a:pPr algn="ctr"/>
                      <a:r>
                        <a:rPr lang="en-US" dirty="0"/>
                        <a:t>Nevada</a:t>
                      </a:r>
                    </a:p>
                  </a:txBody>
                  <a:tcPr/>
                </a:tc>
                <a:tc>
                  <a:txBody>
                    <a:bodyPr/>
                    <a:lstStyle/>
                    <a:p>
                      <a:pPr algn="ctr"/>
                      <a:r>
                        <a:rPr lang="en-US" dirty="0"/>
                        <a:t>16</a:t>
                      </a:r>
                    </a:p>
                  </a:txBody>
                  <a:tcPr/>
                </a:tc>
                <a:extLst>
                  <a:ext uri="{0D108BD9-81ED-4DB2-BD59-A6C34878D82A}">
                    <a16:rowId xmlns:a16="http://schemas.microsoft.com/office/drawing/2014/main" val="3056047232"/>
                  </a:ext>
                </a:extLst>
              </a:tr>
              <a:tr h="362537">
                <a:tc>
                  <a:txBody>
                    <a:bodyPr/>
                    <a:lstStyle/>
                    <a:p>
                      <a:pPr algn="ctr"/>
                      <a:r>
                        <a:rPr lang="en-US" dirty="0"/>
                        <a:t>PIaUS</a:t>
                      </a:r>
                    </a:p>
                  </a:txBody>
                  <a:tcPr/>
                </a:tc>
                <a:tc>
                  <a:txBody>
                    <a:bodyPr/>
                    <a:lstStyle/>
                    <a:p>
                      <a:pPr algn="ctr"/>
                      <a:r>
                        <a:rPr lang="en-US" dirty="0"/>
                        <a:t>0</a:t>
                      </a:r>
                    </a:p>
                  </a:txBody>
                  <a:tcPr/>
                </a:tc>
                <a:extLst>
                  <a:ext uri="{0D108BD9-81ED-4DB2-BD59-A6C34878D82A}">
                    <a16:rowId xmlns:a16="http://schemas.microsoft.com/office/drawing/2014/main" val="3917163013"/>
                  </a:ext>
                </a:extLst>
              </a:tr>
              <a:tr h="634440">
                <a:tc>
                  <a:txBody>
                    <a:bodyPr/>
                    <a:lstStyle/>
                    <a:p>
                      <a:pPr algn="ctr"/>
                      <a:r>
                        <a:rPr lang="en-US" dirty="0"/>
                        <a:t>Total # of OTPs in United States</a:t>
                      </a:r>
                    </a:p>
                  </a:txBody>
                  <a:tcPr/>
                </a:tc>
                <a:tc>
                  <a:txBody>
                    <a:bodyPr/>
                    <a:lstStyle/>
                    <a:p>
                      <a:pPr algn="ctr"/>
                      <a:r>
                        <a:rPr lang="en-US" dirty="0"/>
                        <a:t>2,117</a:t>
                      </a:r>
                    </a:p>
                  </a:txBody>
                  <a:tcPr/>
                </a:tc>
                <a:extLst>
                  <a:ext uri="{0D108BD9-81ED-4DB2-BD59-A6C34878D82A}">
                    <a16:rowId xmlns:a16="http://schemas.microsoft.com/office/drawing/2014/main" val="3807667674"/>
                  </a:ext>
                </a:extLst>
              </a:tr>
            </a:tbl>
          </a:graphicData>
        </a:graphic>
      </p:graphicFrame>
      <p:sp>
        <p:nvSpPr>
          <p:cNvPr id="5" name="TextBox 4">
            <a:extLst>
              <a:ext uri="{FF2B5EF4-FFF2-40B4-BE49-F238E27FC236}">
                <a16:creationId xmlns:a16="http://schemas.microsoft.com/office/drawing/2014/main" id="{01E5FE2F-F962-F813-9055-15F84D7AAA18}"/>
              </a:ext>
            </a:extLst>
          </p:cNvPr>
          <p:cNvSpPr txBox="1"/>
          <p:nvPr/>
        </p:nvSpPr>
        <p:spPr>
          <a:xfrm>
            <a:off x="7647891" y="4170327"/>
            <a:ext cx="4118919" cy="646331"/>
          </a:xfrm>
          <a:prstGeom prst="rect">
            <a:avLst/>
          </a:prstGeom>
          <a:noFill/>
        </p:spPr>
        <p:txBody>
          <a:bodyPr wrap="square">
            <a:spAutoFit/>
          </a:bodyPr>
          <a:lstStyle/>
          <a:p>
            <a:r>
              <a:rPr lang="en-US" dirty="0"/>
              <a:t>Source: </a:t>
            </a:r>
            <a:r>
              <a:rPr lang="en-US" i="1" dirty="0">
                <a:effectLst/>
              </a:rPr>
              <a:t>Opioid treatment program directory</a:t>
            </a:r>
            <a:r>
              <a:rPr lang="en-US" dirty="0">
                <a:effectLst/>
              </a:rPr>
              <a:t>. hhs.gov. (As of 12/2/25)</a:t>
            </a:r>
            <a:endParaRPr lang="en-US" dirty="0"/>
          </a:p>
        </p:txBody>
      </p:sp>
      <p:sp>
        <p:nvSpPr>
          <p:cNvPr id="6" name="Slide Number Placeholder 3">
            <a:extLst>
              <a:ext uri="{FF2B5EF4-FFF2-40B4-BE49-F238E27FC236}">
                <a16:creationId xmlns:a16="http://schemas.microsoft.com/office/drawing/2014/main" id="{4312F91E-CF49-9673-B9A3-66C0E79D200C}"/>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54</a:t>
            </a:fld>
            <a:endParaRPr lang="en-US" dirty="0">
              <a:latin typeface="Calibri" panose="020F0502020204030204"/>
              <a:cs typeface="Arial"/>
              <a:sym typeface="Arial"/>
            </a:endParaRPr>
          </a:p>
        </p:txBody>
      </p:sp>
      <p:sp>
        <p:nvSpPr>
          <p:cNvPr id="7" name="Footer Placeholder 6">
            <a:extLst>
              <a:ext uri="{FF2B5EF4-FFF2-40B4-BE49-F238E27FC236}">
                <a16:creationId xmlns:a16="http://schemas.microsoft.com/office/drawing/2014/main" id="{F5B4F353-4E9C-5E3E-696C-FDD7D017D79A}"/>
              </a:ext>
            </a:extLst>
          </p:cNvPr>
          <p:cNvSpPr>
            <a:spLocks noGrp="1"/>
          </p:cNvSpPr>
          <p:nvPr>
            <p:ph type="ftr" sz="quarter" idx="3"/>
          </p:nvPr>
        </p:nvSpPr>
        <p:spPr/>
        <p:txBody>
          <a:bodyPr/>
          <a:lstStyle/>
          <a:p>
            <a:r>
              <a:rPr lang="en-US"/>
              <a:t>SOURCES: CMS; HHS.gov; SAMHSA</a:t>
            </a:r>
          </a:p>
        </p:txBody>
      </p:sp>
    </p:spTree>
    <p:extLst>
      <p:ext uri="{BB962C8B-B14F-4D97-AF65-F5344CB8AC3E}">
        <p14:creationId xmlns:p14="http://schemas.microsoft.com/office/powerpoint/2010/main" val="10153557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DB81F-2DAA-805B-DE79-D3715DF20802}"/>
              </a:ext>
            </a:extLst>
          </p:cNvPr>
          <p:cNvSpPr>
            <a:spLocks noGrp="1"/>
          </p:cNvSpPr>
          <p:nvPr>
            <p:ph type="title"/>
          </p:nvPr>
        </p:nvSpPr>
        <p:spPr>
          <a:xfrm>
            <a:off x="1219201" y="145769"/>
            <a:ext cx="10058400" cy="1093909"/>
          </a:xfrm>
        </p:spPr>
        <p:txBody>
          <a:bodyPr>
            <a:normAutofit fontScale="90000"/>
          </a:bodyPr>
          <a:lstStyle/>
          <a:p>
            <a:r>
              <a:rPr lang="en-US"/>
              <a:t>Medicaid &amp; Medicare Advantage Plans: OTPs</a:t>
            </a:r>
            <a:endParaRPr lang="en-US" dirty="0"/>
          </a:p>
        </p:txBody>
      </p:sp>
      <p:sp>
        <p:nvSpPr>
          <p:cNvPr id="3" name="Content Placeholder 2">
            <a:extLst>
              <a:ext uri="{FF2B5EF4-FFF2-40B4-BE49-F238E27FC236}">
                <a16:creationId xmlns:a16="http://schemas.microsoft.com/office/drawing/2014/main" id="{3D0C30F4-F05A-E0D2-440D-EC2378948F34}"/>
              </a:ext>
            </a:extLst>
          </p:cNvPr>
          <p:cNvSpPr>
            <a:spLocks noGrp="1"/>
          </p:cNvSpPr>
          <p:nvPr>
            <p:ph idx="1"/>
          </p:nvPr>
        </p:nvSpPr>
        <p:spPr>
          <a:xfrm>
            <a:off x="659027" y="1239678"/>
            <a:ext cx="5118922" cy="4732754"/>
          </a:xfrm>
        </p:spPr>
        <p:txBody>
          <a:bodyPr>
            <a:normAutofit lnSpcReduction="10000"/>
          </a:bodyPr>
          <a:lstStyle/>
          <a:p>
            <a:pPr marL="0" indent="0" algn="ctr">
              <a:buNone/>
            </a:pPr>
            <a:r>
              <a:rPr lang="en-US" sz="2800" b="1" u="sng" dirty="0"/>
              <a:t>Medicaid</a:t>
            </a:r>
          </a:p>
          <a:p>
            <a:pPr lvl="1">
              <a:buFont typeface="Wingdings" panose="05000000000000000000" pitchFamily="2" charset="2"/>
              <a:buChar char="§"/>
            </a:pPr>
            <a:r>
              <a:rPr lang="en-US" sz="2800" dirty="0"/>
              <a:t>SUPPORT Act – mandates all state cover OTP in their Medicaid programs (effective October 1, 2020)</a:t>
            </a:r>
          </a:p>
          <a:p>
            <a:pPr lvl="1">
              <a:buFont typeface="Wingdings" panose="05000000000000000000" pitchFamily="2" charset="2"/>
              <a:buChar char="§"/>
            </a:pPr>
            <a:r>
              <a:rPr lang="en-US" sz="2800" dirty="0"/>
              <a:t>For Medi-Medi patients, Medicare is now the primary payer for OTP services (effective January 1, 2020)</a:t>
            </a:r>
          </a:p>
          <a:p>
            <a:pPr lvl="1">
              <a:buFont typeface="Wingdings" panose="05000000000000000000" pitchFamily="2" charset="2"/>
              <a:buChar char="§"/>
            </a:pPr>
            <a:r>
              <a:rPr lang="en-US" sz="2800" dirty="0"/>
              <a:t>OTP providers need to enroll as a Medicare Provider to bill Medicare</a:t>
            </a:r>
            <a:endParaRPr lang="en-US" sz="2400" dirty="0"/>
          </a:p>
          <a:p>
            <a:pPr lvl="1">
              <a:buFont typeface="Wingdings" panose="05000000000000000000" pitchFamily="2" charset="2"/>
              <a:buChar char="§"/>
            </a:pPr>
            <a:endParaRPr lang="en-US" dirty="0"/>
          </a:p>
        </p:txBody>
      </p:sp>
      <p:sp>
        <p:nvSpPr>
          <p:cNvPr id="4" name="Content Placeholder 2">
            <a:extLst>
              <a:ext uri="{FF2B5EF4-FFF2-40B4-BE49-F238E27FC236}">
                <a16:creationId xmlns:a16="http://schemas.microsoft.com/office/drawing/2014/main" id="{7B9A1459-B44A-5E04-EC50-6122F630B4DC}"/>
              </a:ext>
            </a:extLst>
          </p:cNvPr>
          <p:cNvSpPr txBox="1">
            <a:spLocks/>
          </p:cNvSpPr>
          <p:nvPr/>
        </p:nvSpPr>
        <p:spPr>
          <a:xfrm>
            <a:off x="6244281" y="1239677"/>
            <a:ext cx="4880920" cy="473275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accent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accent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accent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accent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accent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2800" b="1" u="sng" dirty="0"/>
              <a:t>Medicare Advantage (MA) Plans</a:t>
            </a:r>
          </a:p>
          <a:p>
            <a:pPr lvl="1">
              <a:buFont typeface="Wingdings" panose="05000000000000000000" pitchFamily="2" charset="2"/>
              <a:buChar char="§"/>
            </a:pPr>
            <a:r>
              <a:rPr lang="en-US" sz="2800" dirty="0"/>
              <a:t>MA plans must include the OTP benefit (effective as of January 1, 2020)</a:t>
            </a:r>
          </a:p>
          <a:p>
            <a:pPr lvl="2">
              <a:buFont typeface="Wingdings" panose="05000000000000000000" pitchFamily="2" charset="2"/>
              <a:buChar char="§"/>
            </a:pPr>
            <a:r>
              <a:rPr lang="en-US" sz="2800" dirty="0"/>
              <a:t>Contract with OTP providers in service area or agree to pay an OTP on noncontract basis</a:t>
            </a:r>
          </a:p>
          <a:p>
            <a:pPr lvl="2">
              <a:buFont typeface="Wingdings" panose="05000000000000000000" pitchFamily="2" charset="2"/>
              <a:buChar char="§"/>
            </a:pPr>
            <a:r>
              <a:rPr lang="en-US" sz="2800" dirty="0"/>
              <a:t>May require enrollees to receive OTP services though contracted OTP facilities</a:t>
            </a:r>
          </a:p>
        </p:txBody>
      </p:sp>
      <p:sp>
        <p:nvSpPr>
          <p:cNvPr id="7" name="Slide Number Placeholder 3">
            <a:extLst>
              <a:ext uri="{FF2B5EF4-FFF2-40B4-BE49-F238E27FC236}">
                <a16:creationId xmlns:a16="http://schemas.microsoft.com/office/drawing/2014/main" id="{A2B35CB7-7453-459E-FAF9-9C3BDF1C9F5A}"/>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55</a:t>
            </a:fld>
            <a:endParaRPr lang="en-US" dirty="0">
              <a:latin typeface="Calibri" panose="020F0502020204030204"/>
              <a:cs typeface="Arial"/>
              <a:sym typeface="Arial"/>
            </a:endParaRPr>
          </a:p>
        </p:txBody>
      </p:sp>
      <p:sp>
        <p:nvSpPr>
          <p:cNvPr id="8" name="Footer Placeholder 7">
            <a:extLst>
              <a:ext uri="{FF2B5EF4-FFF2-40B4-BE49-F238E27FC236}">
                <a16:creationId xmlns:a16="http://schemas.microsoft.com/office/drawing/2014/main" id="{5C6DDA4D-02BC-4106-E1F1-63BD00AE895B}"/>
              </a:ext>
            </a:extLst>
          </p:cNvPr>
          <p:cNvSpPr>
            <a:spLocks noGrp="1"/>
          </p:cNvSpPr>
          <p:nvPr>
            <p:ph type="ftr" sz="quarter" idx="3"/>
          </p:nvPr>
        </p:nvSpPr>
        <p:spPr/>
        <p:txBody>
          <a:bodyPr/>
          <a:lstStyle/>
          <a:p>
            <a:r>
              <a:rPr lang="en-US" dirty="0"/>
              <a:t>SOURCES: CMS; Medicare.gov</a:t>
            </a:r>
          </a:p>
        </p:txBody>
      </p:sp>
    </p:spTree>
    <p:extLst>
      <p:ext uri="{BB962C8B-B14F-4D97-AF65-F5344CB8AC3E}">
        <p14:creationId xmlns:p14="http://schemas.microsoft.com/office/powerpoint/2010/main" val="30449793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DB81F-2DAA-805B-DE79-D3715DF20802}"/>
              </a:ext>
            </a:extLst>
          </p:cNvPr>
          <p:cNvSpPr>
            <a:spLocks noGrp="1"/>
          </p:cNvSpPr>
          <p:nvPr>
            <p:ph type="title"/>
          </p:nvPr>
        </p:nvSpPr>
        <p:spPr>
          <a:xfrm>
            <a:off x="1097280" y="570075"/>
            <a:ext cx="10058400" cy="837659"/>
          </a:xfrm>
        </p:spPr>
        <p:txBody>
          <a:bodyPr anchor="t">
            <a:normAutofit/>
          </a:bodyPr>
          <a:lstStyle/>
          <a:p>
            <a:r>
              <a:rPr lang="en-US" dirty="0"/>
              <a:t>HCV Testing in OTPs in the U.S.</a:t>
            </a:r>
          </a:p>
        </p:txBody>
      </p:sp>
      <p:sp>
        <p:nvSpPr>
          <p:cNvPr id="3" name="Content Placeholder 2">
            <a:extLst>
              <a:ext uri="{FF2B5EF4-FFF2-40B4-BE49-F238E27FC236}">
                <a16:creationId xmlns:a16="http://schemas.microsoft.com/office/drawing/2014/main" id="{3D0C30F4-F05A-E0D2-440D-EC2378948F34}"/>
              </a:ext>
            </a:extLst>
          </p:cNvPr>
          <p:cNvSpPr>
            <a:spLocks noGrp="1"/>
          </p:cNvSpPr>
          <p:nvPr>
            <p:ph sz="half" idx="1"/>
          </p:nvPr>
        </p:nvSpPr>
        <p:spPr>
          <a:xfrm>
            <a:off x="1036320" y="1661068"/>
            <a:ext cx="4977302" cy="4327840"/>
          </a:xfrm>
        </p:spPr>
        <p:txBody>
          <a:bodyPr>
            <a:normAutofit/>
          </a:bodyPr>
          <a:lstStyle/>
          <a:p>
            <a:pPr>
              <a:buFont typeface="Wingdings" panose="05000000000000000000" pitchFamily="2" charset="2"/>
              <a:buChar char="§"/>
            </a:pPr>
            <a:r>
              <a:rPr lang="en-US" sz="2200" dirty="0"/>
              <a:t>  Facilities that offer medications for OUD treatment i.e., methadone, buprenorphine, and/or naltrexone are ideal settings to co-locate HCV services </a:t>
            </a:r>
          </a:p>
          <a:p>
            <a:pPr lvl="1">
              <a:buFont typeface="Wingdings" panose="05000000000000000000" pitchFamily="2" charset="2"/>
              <a:buChar char="§"/>
            </a:pPr>
            <a:r>
              <a:rPr lang="en-US" sz="2200" dirty="0"/>
              <a:t>They serve high-risk populations and medication for OUD is associated with improved HCV treatment outcomes</a:t>
            </a:r>
          </a:p>
          <a:p>
            <a:pPr marL="91440" lvl="1" indent="-91440">
              <a:spcBef>
                <a:spcPts val="1200"/>
              </a:spcBef>
              <a:spcAft>
                <a:spcPts val="200"/>
              </a:spcAft>
              <a:buSzPct val="100000"/>
              <a:buFont typeface="Wingdings" panose="05000000000000000000" pitchFamily="2" charset="2"/>
              <a:buChar char="§"/>
            </a:pPr>
            <a:r>
              <a:rPr lang="en-US" sz="2200" dirty="0"/>
              <a:t>  SAMHSA recommend that OTPs screen high-risk patients for HCV</a:t>
            </a:r>
          </a:p>
          <a:p>
            <a:pPr marL="91440" lvl="1" indent="-91440">
              <a:spcBef>
                <a:spcPts val="1200"/>
              </a:spcBef>
              <a:spcAft>
                <a:spcPts val="200"/>
              </a:spcAft>
              <a:buSzPct val="100000"/>
              <a:buFont typeface="Wingdings" panose="05000000000000000000" pitchFamily="2" charset="2"/>
              <a:buChar char="§"/>
            </a:pPr>
            <a:r>
              <a:rPr lang="en-US" sz="2200" dirty="0"/>
              <a:t>  OTPs in 2020 – </a:t>
            </a:r>
            <a:r>
              <a:rPr lang="en-US" sz="2200" b="1" dirty="0"/>
              <a:t>65% offered HCV testing and 10.7% offered treatment</a:t>
            </a:r>
          </a:p>
          <a:p>
            <a:pPr lvl="1">
              <a:buFont typeface="Wingdings" panose="05000000000000000000" pitchFamily="2" charset="2"/>
              <a:buChar char="§"/>
            </a:pPr>
            <a:endParaRPr lang="en-US" sz="2200" dirty="0"/>
          </a:p>
        </p:txBody>
      </p:sp>
      <p:pic>
        <p:nvPicPr>
          <p:cNvPr id="6" name="Picture 5" descr="Photo of a person holding a HCV test in their hands">
            <a:extLst>
              <a:ext uri="{FF2B5EF4-FFF2-40B4-BE49-F238E27FC236}">
                <a16:creationId xmlns:a16="http://schemas.microsoft.com/office/drawing/2014/main" id="{42A63DD5-33FC-18CD-B921-55F556955719}"/>
              </a:ext>
            </a:extLst>
          </p:cNvPr>
          <p:cNvPicPr>
            <a:picLocks noChangeAspect="1"/>
          </p:cNvPicPr>
          <p:nvPr/>
        </p:nvPicPr>
        <p:blipFill rotWithShape="1">
          <a:blip r:embed="rId3"/>
          <a:srcRect r="6329"/>
          <a:stretch/>
        </p:blipFill>
        <p:spPr>
          <a:xfrm>
            <a:off x="6522690" y="1661068"/>
            <a:ext cx="5222270" cy="3718560"/>
          </a:xfrm>
          <a:prstGeom prst="rect">
            <a:avLst/>
          </a:prstGeom>
        </p:spPr>
      </p:pic>
      <p:sp>
        <p:nvSpPr>
          <p:cNvPr id="5" name="Slide Number Placeholder 3">
            <a:extLst>
              <a:ext uri="{FF2B5EF4-FFF2-40B4-BE49-F238E27FC236}">
                <a16:creationId xmlns:a16="http://schemas.microsoft.com/office/drawing/2014/main" id="{20D20F91-376F-BB86-5EF9-E1346E62B7D4}"/>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56</a:t>
            </a:fld>
            <a:endParaRPr lang="en-US" dirty="0">
              <a:latin typeface="Calibri" panose="020F0502020204030204"/>
              <a:cs typeface="Arial"/>
              <a:sym typeface="Arial"/>
            </a:endParaRPr>
          </a:p>
        </p:txBody>
      </p:sp>
      <p:sp>
        <p:nvSpPr>
          <p:cNvPr id="7" name="Footer Placeholder 6">
            <a:extLst>
              <a:ext uri="{FF2B5EF4-FFF2-40B4-BE49-F238E27FC236}">
                <a16:creationId xmlns:a16="http://schemas.microsoft.com/office/drawing/2014/main" id="{B48F1994-9E54-3117-42F6-CC72F6B373FB}"/>
              </a:ext>
            </a:extLst>
          </p:cNvPr>
          <p:cNvSpPr>
            <a:spLocks noGrp="1"/>
          </p:cNvSpPr>
          <p:nvPr>
            <p:ph type="ftr" sz="quarter" idx="3"/>
          </p:nvPr>
        </p:nvSpPr>
        <p:spPr/>
        <p:txBody>
          <a:bodyPr/>
          <a:lstStyle/>
          <a:p>
            <a:r>
              <a:rPr lang="fr-FR"/>
              <a:t>SOURCE: Patel et al., 2022</a:t>
            </a:r>
            <a:endParaRPr lang="en-US"/>
          </a:p>
        </p:txBody>
      </p:sp>
    </p:spTree>
    <p:extLst>
      <p:ext uri="{BB962C8B-B14F-4D97-AF65-F5344CB8AC3E}">
        <p14:creationId xmlns:p14="http://schemas.microsoft.com/office/powerpoint/2010/main" val="31174851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A80BD8-EDC7-19C3-4F31-927C530146F8}"/>
              </a:ext>
            </a:extLst>
          </p:cNvPr>
          <p:cNvSpPr>
            <a:spLocks noGrp="1"/>
          </p:cNvSpPr>
          <p:nvPr>
            <p:ph type="title"/>
          </p:nvPr>
        </p:nvSpPr>
        <p:spPr/>
        <p:txBody>
          <a:bodyPr>
            <a:normAutofit fontScale="90000"/>
          </a:bodyPr>
          <a:lstStyle/>
          <a:p>
            <a:r>
              <a:rPr lang="en-US" dirty="0"/>
              <a:t>Top Tips for Treating HCV in OTPs and Other SUD Treatment Settings</a:t>
            </a:r>
          </a:p>
        </p:txBody>
      </p:sp>
      <p:sp>
        <p:nvSpPr>
          <p:cNvPr id="6" name="Content Placeholder 5">
            <a:extLst>
              <a:ext uri="{FF2B5EF4-FFF2-40B4-BE49-F238E27FC236}">
                <a16:creationId xmlns:a16="http://schemas.microsoft.com/office/drawing/2014/main" id="{77920A20-E47A-33CA-C218-2AF8CAEAE9DB}"/>
              </a:ext>
            </a:extLst>
          </p:cNvPr>
          <p:cNvSpPr>
            <a:spLocks noGrp="1"/>
          </p:cNvSpPr>
          <p:nvPr>
            <p:ph idx="1"/>
          </p:nvPr>
        </p:nvSpPr>
        <p:spPr/>
        <p:txBody>
          <a:bodyPr/>
          <a:lstStyle/>
          <a:p>
            <a:pPr>
              <a:buFont typeface="Arial" panose="020B0604020202020204" pitchFamily="34" charset="0"/>
              <a:buChar char="•"/>
            </a:pPr>
            <a:r>
              <a:rPr lang="en-US" dirty="0"/>
              <a:t> Intake labs with single blood draw are critical</a:t>
            </a:r>
          </a:p>
          <a:p>
            <a:pPr>
              <a:buFont typeface="Arial" panose="020B0604020202020204" pitchFamily="34" charset="0"/>
              <a:buChar char="•"/>
            </a:pPr>
            <a:r>
              <a:rPr lang="en-US" dirty="0"/>
              <a:t> Embedded care navigators increase treatment</a:t>
            </a:r>
          </a:p>
          <a:p>
            <a:pPr>
              <a:buFont typeface="Arial" panose="020B0604020202020204" pitchFamily="34" charset="0"/>
              <a:buChar char="•"/>
            </a:pPr>
            <a:r>
              <a:rPr lang="en-US" dirty="0"/>
              <a:t> Insurance or lack thereof can complicate medications</a:t>
            </a:r>
          </a:p>
          <a:p>
            <a:pPr>
              <a:buFont typeface="Arial" panose="020B0604020202020204" pitchFamily="34" charset="0"/>
              <a:buChar char="•"/>
            </a:pPr>
            <a:r>
              <a:rPr lang="en-US" dirty="0"/>
              <a:t> Find the window of opportunity to treat</a:t>
            </a:r>
          </a:p>
          <a:p>
            <a:pPr>
              <a:buFont typeface="Arial" panose="020B0604020202020204" pitchFamily="34" charset="0"/>
              <a:buChar char="•"/>
            </a:pPr>
            <a:r>
              <a:rPr lang="en-US" dirty="0"/>
              <a:t> Involve counselors include engagement as treatment</a:t>
            </a:r>
          </a:p>
          <a:p>
            <a:pPr>
              <a:buFont typeface="Arial" panose="020B0604020202020204" pitchFamily="34" charset="0"/>
              <a:buChar char="•"/>
            </a:pPr>
            <a:r>
              <a:rPr lang="en-US" dirty="0"/>
              <a:t> OTP dispensary can assist with medication delivery</a:t>
            </a:r>
          </a:p>
        </p:txBody>
      </p:sp>
      <p:sp>
        <p:nvSpPr>
          <p:cNvPr id="2" name="Slide Number Placeholder 3">
            <a:extLst>
              <a:ext uri="{FF2B5EF4-FFF2-40B4-BE49-F238E27FC236}">
                <a16:creationId xmlns:a16="http://schemas.microsoft.com/office/drawing/2014/main" id="{3AFB9D44-34B9-CDBD-0310-7989705C8A92}"/>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57</a:t>
            </a:fld>
            <a:endParaRPr lang="en-US" dirty="0">
              <a:latin typeface="Calibri" panose="020F0502020204030204"/>
              <a:cs typeface="Arial"/>
              <a:sym typeface="Arial"/>
            </a:endParaRPr>
          </a:p>
        </p:txBody>
      </p:sp>
      <p:sp>
        <p:nvSpPr>
          <p:cNvPr id="3" name="Footer Placeholder 2">
            <a:extLst>
              <a:ext uri="{FF2B5EF4-FFF2-40B4-BE49-F238E27FC236}">
                <a16:creationId xmlns:a16="http://schemas.microsoft.com/office/drawing/2014/main" id="{D9EC044C-3BAF-86ED-E93A-6DD49FBEEB60}"/>
              </a:ext>
            </a:extLst>
          </p:cNvPr>
          <p:cNvSpPr>
            <a:spLocks noGrp="1"/>
          </p:cNvSpPr>
          <p:nvPr>
            <p:ph type="ftr" sz="quarter" idx="3"/>
          </p:nvPr>
        </p:nvSpPr>
        <p:spPr/>
        <p:txBody>
          <a:bodyPr/>
          <a:lstStyle/>
          <a:p>
            <a:r>
              <a:rPr lang="en-US"/>
              <a:t>SOURCE: Rowan, 2025</a:t>
            </a:r>
          </a:p>
        </p:txBody>
      </p:sp>
    </p:spTree>
    <p:extLst>
      <p:ext uri="{BB962C8B-B14F-4D97-AF65-F5344CB8AC3E}">
        <p14:creationId xmlns:p14="http://schemas.microsoft.com/office/powerpoint/2010/main" val="11568298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49C3D-B778-7063-443C-8D1860B70BE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65FE8EC-1D59-8B0D-6C95-9AACE2F50063}"/>
              </a:ext>
            </a:extLst>
          </p:cNvPr>
          <p:cNvSpPr>
            <a:spLocks noGrp="1"/>
          </p:cNvSpPr>
          <p:nvPr>
            <p:ph type="title"/>
          </p:nvPr>
        </p:nvSpPr>
        <p:spPr/>
        <p:txBody>
          <a:bodyPr>
            <a:normAutofit fontScale="90000"/>
          </a:bodyPr>
          <a:lstStyle/>
          <a:p>
            <a:r>
              <a:rPr lang="en-US" dirty="0"/>
              <a:t>Barriers to Treating HCV in OTPs and Other SUD Treatment Settings</a:t>
            </a:r>
          </a:p>
        </p:txBody>
      </p:sp>
      <p:sp>
        <p:nvSpPr>
          <p:cNvPr id="6" name="Content Placeholder 5">
            <a:extLst>
              <a:ext uri="{FF2B5EF4-FFF2-40B4-BE49-F238E27FC236}">
                <a16:creationId xmlns:a16="http://schemas.microsoft.com/office/drawing/2014/main" id="{075303F1-1F47-50A6-CFD5-45FD63B855CF}"/>
              </a:ext>
            </a:extLst>
          </p:cNvPr>
          <p:cNvSpPr>
            <a:spLocks noGrp="1"/>
          </p:cNvSpPr>
          <p:nvPr>
            <p:ph idx="1"/>
          </p:nvPr>
        </p:nvSpPr>
        <p:spPr/>
        <p:txBody>
          <a:bodyPr/>
          <a:lstStyle/>
          <a:p>
            <a:pPr>
              <a:buFont typeface="Arial" panose="020B0604020202020204" pitchFamily="34" charset="0"/>
              <a:buChar char="•"/>
            </a:pPr>
            <a:r>
              <a:rPr lang="en-US" dirty="0"/>
              <a:t> Most people are not ready if still in active withdrawal</a:t>
            </a:r>
          </a:p>
          <a:p>
            <a:pPr>
              <a:buFont typeface="Arial" panose="020B0604020202020204" pitchFamily="34" charset="0"/>
              <a:buChar char="•"/>
            </a:pPr>
            <a:r>
              <a:rPr lang="en-US" dirty="0"/>
              <a:t> The quality of your care navigator is critical</a:t>
            </a:r>
          </a:p>
          <a:p>
            <a:pPr>
              <a:buFont typeface="Arial" panose="020B0604020202020204" pitchFamily="34" charset="0"/>
              <a:buChar char="•"/>
            </a:pPr>
            <a:r>
              <a:rPr lang="en-US" dirty="0"/>
              <a:t> SUD treatment is often run by psychiatry not medicine</a:t>
            </a:r>
          </a:p>
          <a:p>
            <a:pPr>
              <a:buFont typeface="Arial" panose="020B0604020202020204" pitchFamily="34" charset="0"/>
              <a:buChar char="•"/>
            </a:pPr>
            <a:r>
              <a:rPr lang="en-US" dirty="0"/>
              <a:t> Be careful to decouple offerings, need non-punitive approach</a:t>
            </a:r>
          </a:p>
          <a:p>
            <a:pPr>
              <a:buFont typeface="Arial" panose="020B0604020202020204" pitchFamily="34" charset="0"/>
              <a:buChar char="•"/>
            </a:pPr>
            <a:r>
              <a:rPr lang="en-US" dirty="0"/>
              <a:t> Many clients know people treated in the interferon days</a:t>
            </a:r>
          </a:p>
          <a:p>
            <a:pPr>
              <a:buFont typeface="Arial" panose="020B0604020202020204" pitchFamily="34" charset="0"/>
              <a:buChar char="•"/>
            </a:pPr>
            <a:r>
              <a:rPr lang="en-US" dirty="0"/>
              <a:t> Some clients may be cautious about potential for reinfection</a:t>
            </a:r>
          </a:p>
        </p:txBody>
      </p:sp>
      <p:sp>
        <p:nvSpPr>
          <p:cNvPr id="2" name="Slide Number Placeholder 3">
            <a:extLst>
              <a:ext uri="{FF2B5EF4-FFF2-40B4-BE49-F238E27FC236}">
                <a16:creationId xmlns:a16="http://schemas.microsoft.com/office/drawing/2014/main" id="{5F158B19-0FA3-7A03-24FF-C82353DE58A3}"/>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58</a:t>
            </a:fld>
            <a:endParaRPr lang="en-US" dirty="0">
              <a:latin typeface="Calibri" panose="020F0502020204030204"/>
              <a:cs typeface="Arial"/>
              <a:sym typeface="Arial"/>
            </a:endParaRPr>
          </a:p>
        </p:txBody>
      </p:sp>
      <p:sp>
        <p:nvSpPr>
          <p:cNvPr id="3" name="Footer Placeholder 2">
            <a:extLst>
              <a:ext uri="{FF2B5EF4-FFF2-40B4-BE49-F238E27FC236}">
                <a16:creationId xmlns:a16="http://schemas.microsoft.com/office/drawing/2014/main" id="{195D92E0-6A81-7107-EEE1-59A5A9EE536E}"/>
              </a:ext>
            </a:extLst>
          </p:cNvPr>
          <p:cNvSpPr>
            <a:spLocks noGrp="1"/>
          </p:cNvSpPr>
          <p:nvPr>
            <p:ph type="ftr" sz="quarter" idx="3"/>
          </p:nvPr>
        </p:nvSpPr>
        <p:spPr/>
        <p:txBody>
          <a:bodyPr/>
          <a:lstStyle/>
          <a:p>
            <a:r>
              <a:rPr lang="en-US"/>
              <a:t>SOURCES: Rowan, 2025; ORN, 2024</a:t>
            </a:r>
          </a:p>
        </p:txBody>
      </p:sp>
    </p:spTree>
    <p:extLst>
      <p:ext uri="{BB962C8B-B14F-4D97-AF65-F5344CB8AC3E}">
        <p14:creationId xmlns:p14="http://schemas.microsoft.com/office/powerpoint/2010/main" val="24416224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0312-E766-0B3C-8FE4-5FF3616A5E4B}"/>
              </a:ext>
            </a:extLst>
          </p:cNvPr>
          <p:cNvSpPr>
            <a:spLocks noGrp="1"/>
          </p:cNvSpPr>
          <p:nvPr>
            <p:ph type="title"/>
          </p:nvPr>
        </p:nvSpPr>
        <p:spPr/>
        <p:txBody>
          <a:bodyPr/>
          <a:lstStyle/>
          <a:p>
            <a:r>
              <a:rPr lang="en-US" dirty="0"/>
              <a:t>MOUD as HCV Prevention</a:t>
            </a:r>
          </a:p>
        </p:txBody>
      </p:sp>
      <p:sp>
        <p:nvSpPr>
          <p:cNvPr id="3" name="Content Placeholder 2">
            <a:extLst>
              <a:ext uri="{FF2B5EF4-FFF2-40B4-BE49-F238E27FC236}">
                <a16:creationId xmlns:a16="http://schemas.microsoft.com/office/drawing/2014/main" id="{18B47C52-7ADC-4125-1869-B311368BB0AC}"/>
              </a:ext>
            </a:extLst>
          </p:cNvPr>
          <p:cNvSpPr>
            <a:spLocks noGrp="1"/>
          </p:cNvSpPr>
          <p:nvPr>
            <p:ph idx="1"/>
          </p:nvPr>
        </p:nvSpPr>
        <p:spPr/>
        <p:txBody>
          <a:bodyPr>
            <a:normAutofit/>
          </a:bodyPr>
          <a:lstStyle/>
          <a:p>
            <a:r>
              <a:rPr lang="en-US" sz="3200" dirty="0"/>
              <a:t>Methadone and buprenorphine reduce frequency of opioid injection</a:t>
            </a:r>
          </a:p>
          <a:p>
            <a:r>
              <a:rPr lang="en-US" sz="3200" dirty="0"/>
              <a:t>Reduced high-risk behaviors</a:t>
            </a:r>
          </a:p>
          <a:p>
            <a:r>
              <a:rPr lang="en-US" sz="3200" dirty="0"/>
              <a:t>Improved engagement in health care</a:t>
            </a:r>
          </a:p>
          <a:p>
            <a:r>
              <a:rPr lang="en-US" sz="3200" dirty="0"/>
              <a:t>Lower re-infection rates</a:t>
            </a:r>
          </a:p>
        </p:txBody>
      </p:sp>
      <p:sp>
        <p:nvSpPr>
          <p:cNvPr id="5" name="Slide Number Placeholder 3">
            <a:extLst>
              <a:ext uri="{FF2B5EF4-FFF2-40B4-BE49-F238E27FC236}">
                <a16:creationId xmlns:a16="http://schemas.microsoft.com/office/drawing/2014/main" id="{86DC7B4E-5876-B652-BDF9-214D3EF77CD6}"/>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59</a:t>
            </a:fld>
            <a:endParaRPr lang="en-US" dirty="0">
              <a:latin typeface="Calibri" panose="020F0502020204030204"/>
              <a:cs typeface="Arial"/>
              <a:sym typeface="Arial"/>
            </a:endParaRPr>
          </a:p>
        </p:txBody>
      </p:sp>
      <p:sp>
        <p:nvSpPr>
          <p:cNvPr id="4" name="Footer Placeholder 3">
            <a:extLst>
              <a:ext uri="{FF2B5EF4-FFF2-40B4-BE49-F238E27FC236}">
                <a16:creationId xmlns:a16="http://schemas.microsoft.com/office/drawing/2014/main" id="{7A170479-5975-3D05-80F9-505729A5B543}"/>
              </a:ext>
            </a:extLst>
          </p:cNvPr>
          <p:cNvSpPr>
            <a:spLocks noGrp="1"/>
          </p:cNvSpPr>
          <p:nvPr>
            <p:ph type="ftr" sz="quarter" idx="3"/>
          </p:nvPr>
        </p:nvSpPr>
        <p:spPr/>
        <p:txBody>
          <a:bodyPr/>
          <a:lstStyle/>
          <a:p>
            <a:r>
              <a:rPr lang="da-DK"/>
              <a:t>SOURCES: Spaderna et al., 2023; Springer &amp; del Rio, 2020</a:t>
            </a:r>
            <a:endParaRPr lang="en-US"/>
          </a:p>
        </p:txBody>
      </p:sp>
    </p:spTree>
    <p:extLst>
      <p:ext uri="{BB962C8B-B14F-4D97-AF65-F5344CB8AC3E}">
        <p14:creationId xmlns:p14="http://schemas.microsoft.com/office/powerpoint/2010/main" val="2257070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57375-5C4A-AC0A-8EF5-55601BC9B44A}"/>
              </a:ext>
            </a:extLst>
          </p:cNvPr>
          <p:cNvSpPr>
            <a:spLocks noGrp="1"/>
          </p:cNvSpPr>
          <p:nvPr>
            <p:ph type="title"/>
          </p:nvPr>
        </p:nvSpPr>
        <p:spPr/>
        <p:txBody>
          <a:bodyPr/>
          <a:lstStyle/>
          <a:p>
            <a:r>
              <a:rPr lang="en-US" dirty="0"/>
              <a:t>Common Terms and Abbreviations</a:t>
            </a:r>
          </a:p>
        </p:txBody>
      </p:sp>
      <p:sp>
        <p:nvSpPr>
          <p:cNvPr id="3" name="Content Placeholder 2">
            <a:extLst>
              <a:ext uri="{FF2B5EF4-FFF2-40B4-BE49-F238E27FC236}">
                <a16:creationId xmlns:a16="http://schemas.microsoft.com/office/drawing/2014/main" id="{DEDF2BED-9F40-FEDD-B2F6-D725558C93AD}"/>
              </a:ext>
            </a:extLst>
          </p:cNvPr>
          <p:cNvSpPr>
            <a:spLocks noGrp="1"/>
          </p:cNvSpPr>
          <p:nvPr>
            <p:ph idx="1"/>
          </p:nvPr>
        </p:nvSpPr>
        <p:spPr/>
        <p:txBody>
          <a:bodyPr>
            <a:noAutofit/>
          </a:bodyPr>
          <a:lstStyle/>
          <a:p>
            <a:r>
              <a:rPr lang="en-US" sz="3200" b="1" dirty="0"/>
              <a:t>DAA</a:t>
            </a:r>
            <a:r>
              <a:rPr lang="en-US" sz="3200" dirty="0"/>
              <a:t> – Direct Acting Antivirals</a:t>
            </a:r>
          </a:p>
          <a:p>
            <a:r>
              <a:rPr lang="en-US" sz="3200" b="1" dirty="0"/>
              <a:t>HCV</a:t>
            </a:r>
            <a:r>
              <a:rPr lang="en-US" sz="3200" dirty="0"/>
              <a:t> – Hepatitis C Virus</a:t>
            </a:r>
          </a:p>
          <a:p>
            <a:r>
              <a:rPr lang="en-US" sz="3200" b="1" dirty="0"/>
              <a:t>OBOT</a:t>
            </a:r>
            <a:r>
              <a:rPr lang="en-US" sz="3200" dirty="0"/>
              <a:t> – Office-Based Opioid Treatment</a:t>
            </a:r>
          </a:p>
          <a:p>
            <a:r>
              <a:rPr lang="en-US" sz="3200" b="1" dirty="0"/>
              <a:t>OTP</a:t>
            </a:r>
            <a:r>
              <a:rPr lang="en-US" sz="3200" dirty="0"/>
              <a:t> – Opioid Treatment Program</a:t>
            </a:r>
          </a:p>
          <a:p>
            <a:r>
              <a:rPr lang="en-US" sz="3200" b="1" dirty="0"/>
              <a:t>OUD</a:t>
            </a:r>
            <a:r>
              <a:rPr lang="en-US" sz="3200" dirty="0"/>
              <a:t> – Opioid Use Disorder</a:t>
            </a:r>
          </a:p>
          <a:p>
            <a:r>
              <a:rPr lang="en-US" sz="3200" b="1" dirty="0"/>
              <a:t>PWID</a:t>
            </a:r>
            <a:r>
              <a:rPr lang="en-US" sz="3200" dirty="0"/>
              <a:t> – People Who Inject Drugs</a:t>
            </a:r>
          </a:p>
          <a:p>
            <a:r>
              <a:rPr lang="en-US" sz="3200" b="1" dirty="0"/>
              <a:t>PWUD</a:t>
            </a:r>
            <a:r>
              <a:rPr lang="en-US" sz="3200" dirty="0"/>
              <a:t> – People Who Use Drugs</a:t>
            </a:r>
          </a:p>
        </p:txBody>
      </p:sp>
      <p:sp>
        <p:nvSpPr>
          <p:cNvPr id="4" name="Slide Number Placeholder 3">
            <a:extLst>
              <a:ext uri="{FF2B5EF4-FFF2-40B4-BE49-F238E27FC236}">
                <a16:creationId xmlns:a16="http://schemas.microsoft.com/office/drawing/2014/main" id="{1C6D48A9-6815-EA54-4B82-C8997425E984}"/>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6</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8597795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0F088A-3C2F-9899-84A6-05A0B763D37A}"/>
              </a:ext>
            </a:extLst>
          </p:cNvPr>
          <p:cNvSpPr>
            <a:spLocks noGrp="1"/>
          </p:cNvSpPr>
          <p:nvPr>
            <p:ph type="title"/>
          </p:nvPr>
        </p:nvSpPr>
        <p:spPr/>
        <p:txBody>
          <a:bodyPr/>
          <a:lstStyle/>
          <a:p>
            <a:r>
              <a:rPr lang="en-US" dirty="0"/>
              <a:t>Implementing Integrated HCV + OUD Care Models</a:t>
            </a:r>
          </a:p>
        </p:txBody>
      </p:sp>
      <p:sp>
        <p:nvSpPr>
          <p:cNvPr id="6" name="Text Placeholder 5">
            <a:extLst>
              <a:ext uri="{FF2B5EF4-FFF2-40B4-BE49-F238E27FC236}">
                <a16:creationId xmlns:a16="http://schemas.microsoft.com/office/drawing/2014/main" id="{EC446BD0-ECE6-706D-5D5B-BF8CAD1265A7}"/>
              </a:ext>
            </a:extLst>
          </p:cNvPr>
          <p:cNvSpPr>
            <a:spLocks noGrp="1"/>
          </p:cNvSpPr>
          <p:nvPr>
            <p:ph type="body" idx="1"/>
          </p:nvPr>
        </p:nvSpPr>
        <p:spPr/>
        <p:txBody>
          <a:bodyPr/>
          <a:lstStyle/>
          <a:p>
            <a:r>
              <a:rPr lang="en-US" dirty="0"/>
              <a:t>Part five</a:t>
            </a:r>
          </a:p>
        </p:txBody>
      </p:sp>
      <p:sp>
        <p:nvSpPr>
          <p:cNvPr id="2" name="Slide Number Placeholder 1">
            <a:extLst>
              <a:ext uri="{FF2B5EF4-FFF2-40B4-BE49-F238E27FC236}">
                <a16:creationId xmlns:a16="http://schemas.microsoft.com/office/drawing/2014/main" id="{50F73685-2D4E-BB9B-64B8-70A77DB3C702}"/>
              </a:ext>
            </a:extLst>
          </p:cNvPr>
          <p:cNvSpPr>
            <a:spLocks noGrp="1"/>
          </p:cNvSpPr>
          <p:nvPr>
            <p:ph type="sldNum" sz="quarter" idx="12"/>
          </p:nvPr>
        </p:nvSpPr>
        <p:spPr/>
        <p:txBody>
          <a:bodyPr/>
          <a:lstStyle/>
          <a:p>
            <a:fld id="{152B26A1-16F3-4AD8-B521-FD82B2C76541}" type="slidenum">
              <a:rPr lang="en-US" smtClean="0"/>
              <a:t>60</a:t>
            </a:fld>
            <a:endParaRPr lang="en-US"/>
          </a:p>
        </p:txBody>
      </p:sp>
    </p:spTree>
    <p:extLst>
      <p:ext uri="{BB962C8B-B14F-4D97-AF65-F5344CB8AC3E}">
        <p14:creationId xmlns:p14="http://schemas.microsoft.com/office/powerpoint/2010/main" val="5685591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7D3E0-9582-5A56-7684-489E75BFFD14}"/>
              </a:ext>
            </a:extLst>
          </p:cNvPr>
          <p:cNvSpPr>
            <a:spLocks noGrp="1"/>
          </p:cNvSpPr>
          <p:nvPr>
            <p:ph type="title"/>
          </p:nvPr>
        </p:nvSpPr>
        <p:spPr/>
        <p:txBody>
          <a:bodyPr/>
          <a:lstStyle/>
          <a:p>
            <a:r>
              <a:rPr lang="en-US" dirty="0"/>
              <a:t>HCV Care Cascade</a:t>
            </a:r>
          </a:p>
        </p:txBody>
      </p:sp>
      <p:pic>
        <p:nvPicPr>
          <p:cNvPr id="5" name="Content Placeholder 4" descr="The cascade of care is a way to organize and assess how a linkage model moves patients through a sequence of engagement in care, from prevention to screening to treatment to cure (if applicable). By identifying the key steps between engagement in care and treatment (or cure), care cascades can help conceptualize interventions and identify key evaluation activities and metrics at each step of the cascade.&#10;">
            <a:extLst>
              <a:ext uri="{FF2B5EF4-FFF2-40B4-BE49-F238E27FC236}">
                <a16:creationId xmlns:a16="http://schemas.microsoft.com/office/drawing/2014/main" id="{B2CB471F-958D-8A4D-58D7-01BEDA061E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7735" y="2435202"/>
            <a:ext cx="11056530" cy="2521034"/>
          </a:xfrm>
        </p:spPr>
      </p:pic>
      <p:sp>
        <p:nvSpPr>
          <p:cNvPr id="3" name="Slide Number Placeholder 3">
            <a:extLst>
              <a:ext uri="{FF2B5EF4-FFF2-40B4-BE49-F238E27FC236}">
                <a16:creationId xmlns:a16="http://schemas.microsoft.com/office/drawing/2014/main" id="{0E330654-AF49-63C6-169F-861882BA181E}"/>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61</a:t>
            </a:fld>
            <a:endParaRPr lang="en-US" dirty="0">
              <a:latin typeface="Calibri" panose="020F0502020204030204"/>
              <a:cs typeface="Arial"/>
              <a:sym typeface="Arial"/>
            </a:endParaRPr>
          </a:p>
        </p:txBody>
      </p:sp>
      <p:sp>
        <p:nvSpPr>
          <p:cNvPr id="4" name="Footer Placeholder 3">
            <a:extLst>
              <a:ext uri="{FF2B5EF4-FFF2-40B4-BE49-F238E27FC236}">
                <a16:creationId xmlns:a16="http://schemas.microsoft.com/office/drawing/2014/main" id="{764AC254-AC98-B76E-9357-3016B2E89163}"/>
              </a:ext>
            </a:extLst>
          </p:cNvPr>
          <p:cNvSpPr>
            <a:spLocks noGrp="1"/>
          </p:cNvSpPr>
          <p:nvPr>
            <p:ph type="ftr" sz="quarter" idx="3"/>
          </p:nvPr>
        </p:nvSpPr>
        <p:spPr/>
        <p:txBody>
          <a:bodyPr/>
          <a:lstStyle/>
          <a:p>
            <a:r>
              <a:rPr lang="en-US"/>
              <a:t>SOURCE: ORN, 2024</a:t>
            </a:r>
          </a:p>
        </p:txBody>
      </p:sp>
    </p:spTree>
    <p:extLst>
      <p:ext uri="{BB962C8B-B14F-4D97-AF65-F5344CB8AC3E}">
        <p14:creationId xmlns:p14="http://schemas.microsoft.com/office/powerpoint/2010/main" val="11314027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C71AF-A9E1-11FC-194F-5D0356FB4BD8}"/>
              </a:ext>
            </a:extLst>
          </p:cNvPr>
          <p:cNvSpPr>
            <a:spLocks noGrp="1"/>
          </p:cNvSpPr>
          <p:nvPr>
            <p:ph type="title"/>
          </p:nvPr>
        </p:nvSpPr>
        <p:spPr/>
        <p:txBody>
          <a:bodyPr>
            <a:normAutofit fontScale="90000"/>
          </a:bodyPr>
          <a:lstStyle/>
          <a:p>
            <a:r>
              <a:rPr lang="en-US" dirty="0"/>
              <a:t>Accessible Hepatitis C Care for People Who Inject Drugs: A Randomized Clinical Trial</a:t>
            </a:r>
          </a:p>
        </p:txBody>
      </p:sp>
      <p:sp>
        <p:nvSpPr>
          <p:cNvPr id="6" name="Content Placeholder 5">
            <a:extLst>
              <a:ext uri="{FF2B5EF4-FFF2-40B4-BE49-F238E27FC236}">
                <a16:creationId xmlns:a16="http://schemas.microsoft.com/office/drawing/2014/main" id="{9829763E-A214-86F4-F65B-C51038541D52}"/>
              </a:ext>
            </a:extLst>
          </p:cNvPr>
          <p:cNvSpPr>
            <a:spLocks noGrp="1"/>
          </p:cNvSpPr>
          <p:nvPr>
            <p:ph idx="1"/>
          </p:nvPr>
        </p:nvSpPr>
        <p:spPr/>
        <p:txBody>
          <a:bodyPr>
            <a:normAutofit/>
          </a:bodyPr>
          <a:lstStyle/>
          <a:p>
            <a:pPr>
              <a:buFont typeface="Arial" panose="020B0604020202020204" pitchFamily="34" charset="0"/>
              <a:buChar char="•"/>
            </a:pPr>
            <a:r>
              <a:rPr lang="en-US" sz="3200" dirty="0"/>
              <a:t>  In a randomized sustained virologic response with treatment within 12 months was achieved by:</a:t>
            </a:r>
          </a:p>
          <a:p>
            <a:pPr>
              <a:buFont typeface="Arial" panose="020B0604020202020204" pitchFamily="34" charset="0"/>
              <a:buChar char="•"/>
            </a:pPr>
            <a:r>
              <a:rPr lang="en-US" sz="3200" dirty="0"/>
              <a:t>  67% of patients in the accessible care group </a:t>
            </a:r>
          </a:p>
          <a:p>
            <a:pPr>
              <a:buFont typeface="Arial" panose="020B0604020202020204" pitchFamily="34" charset="0"/>
              <a:buChar char="•"/>
            </a:pPr>
            <a:r>
              <a:rPr lang="en-US" sz="3200" dirty="0"/>
              <a:t>  Only 23% of people in usual care had the same result.</a:t>
            </a:r>
          </a:p>
        </p:txBody>
      </p:sp>
      <p:sp>
        <p:nvSpPr>
          <p:cNvPr id="4" name="Footer Placeholder 3">
            <a:extLst>
              <a:ext uri="{FF2B5EF4-FFF2-40B4-BE49-F238E27FC236}">
                <a16:creationId xmlns:a16="http://schemas.microsoft.com/office/drawing/2014/main" id="{ED147778-3779-CC88-F24F-15FE7AFB40CD}"/>
              </a:ext>
            </a:extLst>
          </p:cNvPr>
          <p:cNvSpPr>
            <a:spLocks noGrp="1"/>
          </p:cNvSpPr>
          <p:nvPr>
            <p:ph type="ftr" sz="quarter" idx="3"/>
          </p:nvPr>
        </p:nvSpPr>
        <p:spPr/>
        <p:txBody>
          <a:bodyPr/>
          <a:lstStyle/>
          <a:p>
            <a:r>
              <a:rPr lang="fr-FR"/>
              <a:t>SOURCE: Eckhardt et al., 2022</a:t>
            </a:r>
            <a:endParaRPr lang="en-US"/>
          </a:p>
        </p:txBody>
      </p:sp>
      <p:sp>
        <p:nvSpPr>
          <p:cNvPr id="3" name="Slide Number Placeholder 3">
            <a:extLst>
              <a:ext uri="{FF2B5EF4-FFF2-40B4-BE49-F238E27FC236}">
                <a16:creationId xmlns:a16="http://schemas.microsoft.com/office/drawing/2014/main" id="{9DE36B7A-EFC0-17BA-7DDB-63AA2CA8D50E}"/>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62</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3810643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2B372-C333-E11D-8875-6B3EE9480858}"/>
              </a:ext>
            </a:extLst>
          </p:cNvPr>
          <p:cNvSpPr>
            <a:spLocks noGrp="1"/>
          </p:cNvSpPr>
          <p:nvPr>
            <p:ph type="title"/>
          </p:nvPr>
        </p:nvSpPr>
        <p:spPr/>
        <p:txBody>
          <a:bodyPr>
            <a:normAutofit fontScale="90000"/>
          </a:bodyPr>
          <a:lstStyle/>
          <a:p>
            <a:r>
              <a:rPr lang="en-US" dirty="0"/>
              <a:t>Integrating HCV Treatment into OUD Care**</a:t>
            </a:r>
          </a:p>
        </p:txBody>
      </p:sp>
      <p:pic>
        <p:nvPicPr>
          <p:cNvPr id="5" name="Content Placeholder 4" descr="This graphic provides a spectrum of ways that OTPs might integrate infectious disease, and more specifically HCV, treatment, ranging from less to more integration. ">
            <a:extLst>
              <a:ext uri="{FF2B5EF4-FFF2-40B4-BE49-F238E27FC236}">
                <a16:creationId xmlns:a16="http://schemas.microsoft.com/office/drawing/2014/main" id="{2CD16DA9-D0D8-6E34-7CB8-D05E4CBFFF5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4473" y="1344359"/>
            <a:ext cx="12007170" cy="4075539"/>
          </a:xfrm>
        </p:spPr>
      </p:pic>
      <p:sp>
        <p:nvSpPr>
          <p:cNvPr id="4" name="TextBox 3">
            <a:extLst>
              <a:ext uri="{FF2B5EF4-FFF2-40B4-BE49-F238E27FC236}">
                <a16:creationId xmlns:a16="http://schemas.microsoft.com/office/drawing/2014/main" id="{9DBE653F-E0CD-6122-7E78-7777FD989687}"/>
              </a:ext>
            </a:extLst>
          </p:cNvPr>
          <p:cNvSpPr txBox="1"/>
          <p:nvPr/>
        </p:nvSpPr>
        <p:spPr>
          <a:xfrm>
            <a:off x="576649" y="5865341"/>
            <a:ext cx="2529016" cy="369332"/>
          </a:xfrm>
          <a:prstGeom prst="rect">
            <a:avLst/>
          </a:prstGeom>
          <a:noFill/>
        </p:spPr>
        <p:txBody>
          <a:bodyPr wrap="square" rtlCol="0">
            <a:spAutoFit/>
          </a:bodyPr>
          <a:lstStyle/>
          <a:p>
            <a:r>
              <a:rPr lang="en-US" i="1" dirty="0"/>
              <a:t>**Refer to Handouts</a:t>
            </a:r>
          </a:p>
        </p:txBody>
      </p:sp>
      <p:sp>
        <p:nvSpPr>
          <p:cNvPr id="6" name="Footer Placeholder 5">
            <a:extLst>
              <a:ext uri="{FF2B5EF4-FFF2-40B4-BE49-F238E27FC236}">
                <a16:creationId xmlns:a16="http://schemas.microsoft.com/office/drawing/2014/main" id="{CE910B3F-E874-C972-8286-C7A32170D00F}"/>
              </a:ext>
            </a:extLst>
          </p:cNvPr>
          <p:cNvSpPr>
            <a:spLocks noGrp="1"/>
          </p:cNvSpPr>
          <p:nvPr>
            <p:ph type="ftr" sz="quarter" idx="3"/>
          </p:nvPr>
        </p:nvSpPr>
        <p:spPr/>
        <p:txBody>
          <a:bodyPr/>
          <a:lstStyle/>
          <a:p>
            <a:r>
              <a:rPr lang="en-US"/>
              <a:t>ORN, 2024</a:t>
            </a:r>
          </a:p>
        </p:txBody>
      </p:sp>
      <p:sp>
        <p:nvSpPr>
          <p:cNvPr id="3" name="Slide Number Placeholder 3">
            <a:extLst>
              <a:ext uri="{FF2B5EF4-FFF2-40B4-BE49-F238E27FC236}">
                <a16:creationId xmlns:a16="http://schemas.microsoft.com/office/drawing/2014/main" id="{72008D56-835A-0B9F-6195-84D743DA81CD}"/>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63</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9420566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46E91-A60D-034E-765C-E5DFC4C24E0C}"/>
              </a:ext>
            </a:extLst>
          </p:cNvPr>
          <p:cNvSpPr>
            <a:spLocks noGrp="1"/>
          </p:cNvSpPr>
          <p:nvPr>
            <p:ph type="title"/>
          </p:nvPr>
        </p:nvSpPr>
        <p:spPr/>
        <p:txBody>
          <a:bodyPr>
            <a:normAutofit fontScale="90000"/>
          </a:bodyPr>
          <a:lstStyle/>
          <a:p>
            <a:r>
              <a:rPr lang="en-US" dirty="0"/>
              <a:t>Lessons from the Field:</a:t>
            </a:r>
            <a:br>
              <a:rPr lang="en-US" dirty="0"/>
            </a:br>
            <a:r>
              <a:rPr lang="en-US" dirty="0"/>
              <a:t>Additional Tips for Integrated Services</a:t>
            </a:r>
          </a:p>
        </p:txBody>
      </p:sp>
      <p:sp>
        <p:nvSpPr>
          <p:cNvPr id="3" name="Content Placeholder 2">
            <a:extLst>
              <a:ext uri="{FF2B5EF4-FFF2-40B4-BE49-F238E27FC236}">
                <a16:creationId xmlns:a16="http://schemas.microsoft.com/office/drawing/2014/main" id="{5CB4D0E4-812D-240E-43B0-5F0413F36DCB}"/>
              </a:ext>
            </a:extLst>
          </p:cNvPr>
          <p:cNvSpPr>
            <a:spLocks noGrp="1"/>
          </p:cNvSpPr>
          <p:nvPr>
            <p:ph idx="1"/>
          </p:nvPr>
        </p:nvSpPr>
        <p:spPr/>
        <p:txBody>
          <a:bodyPr/>
          <a:lstStyle/>
          <a:p>
            <a:pPr marL="457200" indent="-457200">
              <a:buFont typeface="+mj-lt"/>
              <a:buAutoNum type="arabicPeriod"/>
            </a:pPr>
            <a:r>
              <a:rPr lang="en-US" dirty="0"/>
              <a:t>Be aware of state policies and resources related to HCV screening and linkage.</a:t>
            </a:r>
          </a:p>
          <a:p>
            <a:pPr marL="457200" indent="-457200">
              <a:buFont typeface="+mj-lt"/>
              <a:buAutoNum type="arabicPeriod"/>
            </a:pPr>
            <a:r>
              <a:rPr lang="en-US" dirty="0"/>
              <a:t>Universal screening simplifies and streamlines integration.</a:t>
            </a:r>
          </a:p>
          <a:p>
            <a:pPr marL="457200" indent="-457200">
              <a:buFont typeface="+mj-lt"/>
              <a:buAutoNum type="arabicPeriod"/>
            </a:pPr>
            <a:r>
              <a:rPr lang="en-US" dirty="0"/>
              <a:t>Drivers of effective workflow are diverse.</a:t>
            </a:r>
          </a:p>
          <a:p>
            <a:pPr marL="457200" indent="-457200">
              <a:buFont typeface="+mj-lt"/>
              <a:buAutoNum type="arabicPeriod"/>
            </a:pPr>
            <a:r>
              <a:rPr lang="en-US" dirty="0"/>
              <a:t>Anticipating and addressing patient barriers to care is key to patient success.</a:t>
            </a:r>
          </a:p>
        </p:txBody>
      </p:sp>
      <p:sp>
        <p:nvSpPr>
          <p:cNvPr id="5" name="Slide Number Placeholder 3">
            <a:extLst>
              <a:ext uri="{FF2B5EF4-FFF2-40B4-BE49-F238E27FC236}">
                <a16:creationId xmlns:a16="http://schemas.microsoft.com/office/drawing/2014/main" id="{5687EA40-5E83-6C5B-0FA0-F19B1760EB3A}"/>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64</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12755357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3E875-9470-E89A-227F-C02FCA708954}"/>
              </a:ext>
            </a:extLst>
          </p:cNvPr>
          <p:cNvSpPr>
            <a:spLocks noGrp="1"/>
          </p:cNvSpPr>
          <p:nvPr>
            <p:ph type="title"/>
          </p:nvPr>
        </p:nvSpPr>
        <p:spPr/>
        <p:txBody>
          <a:bodyPr/>
          <a:lstStyle/>
          <a:p>
            <a:r>
              <a:rPr lang="en-US" dirty="0"/>
              <a:t>Integrated Care Models</a:t>
            </a:r>
          </a:p>
        </p:txBody>
      </p:sp>
      <p:sp>
        <p:nvSpPr>
          <p:cNvPr id="3" name="Content Placeholder 2">
            <a:extLst>
              <a:ext uri="{FF2B5EF4-FFF2-40B4-BE49-F238E27FC236}">
                <a16:creationId xmlns:a16="http://schemas.microsoft.com/office/drawing/2014/main" id="{2E623BEE-9F8D-E02A-A994-1F9664ABD942}"/>
              </a:ext>
            </a:extLst>
          </p:cNvPr>
          <p:cNvSpPr>
            <a:spLocks noGrp="1"/>
          </p:cNvSpPr>
          <p:nvPr>
            <p:ph idx="1"/>
          </p:nvPr>
        </p:nvSpPr>
        <p:spPr/>
        <p:txBody>
          <a:bodyPr>
            <a:normAutofit/>
          </a:bodyPr>
          <a:lstStyle/>
          <a:p>
            <a:pPr>
              <a:buFont typeface="Arial" panose="020B0604020202020204" pitchFamily="34" charset="0"/>
              <a:buChar char="•"/>
            </a:pPr>
            <a:r>
              <a:rPr lang="en-US" sz="3000" dirty="0"/>
              <a:t>  Co-located or shared-care models</a:t>
            </a:r>
          </a:p>
          <a:p>
            <a:pPr>
              <a:buFont typeface="Arial" panose="020B0604020202020204" pitchFamily="34" charset="0"/>
              <a:buChar char="•"/>
            </a:pPr>
            <a:r>
              <a:rPr lang="en-US" sz="3000" dirty="0"/>
              <a:t>  Care coordination and navigation</a:t>
            </a:r>
          </a:p>
          <a:p>
            <a:pPr>
              <a:buFont typeface="Arial" panose="020B0604020202020204" pitchFamily="34" charset="0"/>
              <a:buChar char="•"/>
            </a:pPr>
            <a:r>
              <a:rPr lang="en-US" sz="3000" dirty="0"/>
              <a:t>  OTP-Integrated Facilitated Telemedicine for HCV Treatment</a:t>
            </a:r>
          </a:p>
          <a:p>
            <a:pPr>
              <a:buFont typeface="Arial" panose="020B0604020202020204" pitchFamily="34" charset="0"/>
              <a:buChar char="•"/>
            </a:pPr>
            <a:r>
              <a:rPr lang="en-US" sz="3000" dirty="0"/>
              <a:t>  Peer-Assisted Telemedicine for Hepatitis C (PATHS)</a:t>
            </a:r>
          </a:p>
        </p:txBody>
      </p:sp>
      <p:sp>
        <p:nvSpPr>
          <p:cNvPr id="5" name="Slide Number Placeholder 3">
            <a:extLst>
              <a:ext uri="{FF2B5EF4-FFF2-40B4-BE49-F238E27FC236}">
                <a16:creationId xmlns:a16="http://schemas.microsoft.com/office/drawing/2014/main" id="{1F5C801B-25FF-58B9-EE2C-40E869577615}"/>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65</a:t>
            </a:fld>
            <a:endParaRPr lang="en-US" dirty="0">
              <a:latin typeface="Calibri" panose="020F0502020204030204"/>
              <a:cs typeface="Arial"/>
              <a:sym typeface="Arial"/>
            </a:endParaRPr>
          </a:p>
        </p:txBody>
      </p:sp>
      <p:sp>
        <p:nvSpPr>
          <p:cNvPr id="4" name="Footer Placeholder 3">
            <a:extLst>
              <a:ext uri="{FF2B5EF4-FFF2-40B4-BE49-F238E27FC236}">
                <a16:creationId xmlns:a16="http://schemas.microsoft.com/office/drawing/2014/main" id="{CAE88FD7-CDC6-A0A3-6CA8-D501226281D4}"/>
              </a:ext>
            </a:extLst>
          </p:cNvPr>
          <p:cNvSpPr>
            <a:spLocks noGrp="1"/>
          </p:cNvSpPr>
          <p:nvPr>
            <p:ph type="ftr" sz="quarter" idx="3"/>
          </p:nvPr>
        </p:nvSpPr>
        <p:spPr/>
        <p:txBody>
          <a:bodyPr/>
          <a:lstStyle/>
          <a:p>
            <a:r>
              <a:rPr lang="da-DK" dirty="0"/>
              <a:t>SOURCES: Cunningham et al, 2023; Spencer et al., 2024; Talal et al., 2025</a:t>
            </a:r>
            <a:endParaRPr lang="en-US" dirty="0"/>
          </a:p>
        </p:txBody>
      </p:sp>
    </p:spTree>
    <p:extLst>
      <p:ext uri="{BB962C8B-B14F-4D97-AF65-F5344CB8AC3E}">
        <p14:creationId xmlns:p14="http://schemas.microsoft.com/office/powerpoint/2010/main" val="18186303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E1A8F-D8A4-3E95-7578-EE28461C0FDB}"/>
              </a:ext>
            </a:extLst>
          </p:cNvPr>
          <p:cNvSpPr>
            <a:spLocks noGrp="1"/>
          </p:cNvSpPr>
          <p:nvPr>
            <p:ph type="title"/>
          </p:nvPr>
        </p:nvSpPr>
        <p:spPr/>
        <p:txBody>
          <a:bodyPr/>
          <a:lstStyle/>
          <a:p>
            <a:r>
              <a:rPr lang="en-US" dirty="0"/>
              <a:t>Telehealth and Mobile Health</a:t>
            </a:r>
          </a:p>
        </p:txBody>
      </p:sp>
      <p:sp>
        <p:nvSpPr>
          <p:cNvPr id="3" name="Content Placeholder 2">
            <a:extLst>
              <a:ext uri="{FF2B5EF4-FFF2-40B4-BE49-F238E27FC236}">
                <a16:creationId xmlns:a16="http://schemas.microsoft.com/office/drawing/2014/main" id="{031B433F-302C-7BC1-5986-3118AA8C62B8}"/>
              </a:ext>
            </a:extLst>
          </p:cNvPr>
          <p:cNvSpPr>
            <a:spLocks noGrp="1"/>
          </p:cNvSpPr>
          <p:nvPr>
            <p:ph idx="1"/>
          </p:nvPr>
        </p:nvSpPr>
        <p:spPr>
          <a:xfrm>
            <a:off x="363557" y="1551595"/>
            <a:ext cx="11655845" cy="4672935"/>
          </a:xfrm>
        </p:spPr>
        <p:txBody>
          <a:bodyPr>
            <a:noAutofit/>
          </a:bodyPr>
          <a:lstStyle/>
          <a:p>
            <a:r>
              <a:rPr lang="en-US" b="1" i="1" dirty="0"/>
              <a:t>Teleconsultation</a:t>
            </a:r>
            <a:r>
              <a:rPr lang="en-US" b="1" dirty="0"/>
              <a:t>: </a:t>
            </a:r>
            <a:r>
              <a:rPr lang="en-US" dirty="0"/>
              <a:t>Used by the Veterans Health Administration (VA), providers in under- resourced areas are linked with specialists who can support cases and share the most updated evidence-based practice around OUD and infectious disease. </a:t>
            </a:r>
          </a:p>
          <a:p>
            <a:r>
              <a:rPr lang="en-US" b="1" i="1" dirty="0"/>
              <a:t>Televisits</a:t>
            </a:r>
            <a:r>
              <a:rPr lang="en-US" b="1" dirty="0"/>
              <a:t>: </a:t>
            </a:r>
            <a:r>
              <a:rPr lang="en-US" dirty="0"/>
              <a:t>Patients in rural or remote areas can use video technology to meet virtually with their provider one-on-one. Televisits can also work in urban areas, such as through partnerships between clinicians and community organizations that do not have the ability to screen or treat infectious disease. </a:t>
            </a:r>
          </a:p>
          <a:p>
            <a:r>
              <a:rPr lang="en-US" b="1" i="1" dirty="0"/>
              <a:t>Telemonitoring</a:t>
            </a:r>
            <a:r>
              <a:rPr lang="en-US" b="1" dirty="0"/>
              <a:t>:</a:t>
            </a:r>
            <a:r>
              <a:rPr lang="en-US" dirty="0"/>
              <a:t> Patients are monitored remotely through specific apps or tablets that provide data reflecting disease progression, signs, and symptoms.</a:t>
            </a:r>
          </a:p>
          <a:p>
            <a:r>
              <a:rPr lang="en-US" b="1" i="1" dirty="0"/>
              <a:t>Hybrid Consultations</a:t>
            </a:r>
            <a:r>
              <a:rPr lang="en-US" b="1" dirty="0"/>
              <a:t>: </a:t>
            </a:r>
            <a:r>
              <a:rPr lang="en-US" dirty="0"/>
              <a:t>A specialist is virtually present to consult with a less-specialized provider and the patient. The virtual specialist can advise the provider on specific exams, tests, and other parts of the treatment plan. </a:t>
            </a:r>
          </a:p>
        </p:txBody>
      </p:sp>
      <p:sp>
        <p:nvSpPr>
          <p:cNvPr id="4" name="Slide Number Placeholder 3">
            <a:extLst>
              <a:ext uri="{FF2B5EF4-FFF2-40B4-BE49-F238E27FC236}">
                <a16:creationId xmlns:a16="http://schemas.microsoft.com/office/drawing/2014/main" id="{038563CF-494C-4720-DDB8-9CD8C49952B2}"/>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66</a:t>
            </a:fld>
            <a:endParaRPr lang="en-US" dirty="0">
              <a:latin typeface="Calibri" panose="020F0502020204030204"/>
              <a:cs typeface="Arial"/>
              <a:sym typeface="Arial"/>
            </a:endParaRPr>
          </a:p>
        </p:txBody>
      </p:sp>
      <p:sp>
        <p:nvSpPr>
          <p:cNvPr id="5" name="Footer Placeholder 4">
            <a:extLst>
              <a:ext uri="{FF2B5EF4-FFF2-40B4-BE49-F238E27FC236}">
                <a16:creationId xmlns:a16="http://schemas.microsoft.com/office/drawing/2014/main" id="{0A807D80-65F7-9F49-FF65-C705B99ECF0E}"/>
              </a:ext>
            </a:extLst>
          </p:cNvPr>
          <p:cNvSpPr>
            <a:spLocks noGrp="1"/>
          </p:cNvSpPr>
          <p:nvPr>
            <p:ph type="ftr" sz="quarter" idx="3"/>
          </p:nvPr>
        </p:nvSpPr>
        <p:spPr/>
        <p:txBody>
          <a:bodyPr/>
          <a:lstStyle/>
          <a:p>
            <a:r>
              <a:rPr lang="da-DK"/>
              <a:t>SOURCES: Cunningham et al, 2023; Spencer et al., 2024; Talal et al., 2025</a:t>
            </a:r>
            <a:endParaRPr lang="en-US"/>
          </a:p>
        </p:txBody>
      </p:sp>
    </p:spTree>
    <p:extLst>
      <p:ext uri="{BB962C8B-B14F-4D97-AF65-F5344CB8AC3E}">
        <p14:creationId xmlns:p14="http://schemas.microsoft.com/office/powerpoint/2010/main" val="26667687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BD5B-2DAF-7F2E-F117-0664A22CD356}"/>
              </a:ext>
            </a:extLst>
          </p:cNvPr>
          <p:cNvSpPr>
            <a:spLocks noGrp="1"/>
          </p:cNvSpPr>
          <p:nvPr>
            <p:ph type="title"/>
          </p:nvPr>
        </p:nvSpPr>
        <p:spPr/>
        <p:txBody>
          <a:bodyPr/>
          <a:lstStyle/>
          <a:p>
            <a:r>
              <a:rPr lang="en-US" dirty="0"/>
              <a:t>The TEAM-C Study</a:t>
            </a:r>
          </a:p>
        </p:txBody>
      </p:sp>
      <p:sp>
        <p:nvSpPr>
          <p:cNvPr id="6" name="Content Placeholder 5">
            <a:extLst>
              <a:ext uri="{FF2B5EF4-FFF2-40B4-BE49-F238E27FC236}">
                <a16:creationId xmlns:a16="http://schemas.microsoft.com/office/drawing/2014/main" id="{0DB7B8C8-E56C-9493-0F27-1D2045BE67B1}"/>
              </a:ext>
            </a:extLst>
          </p:cNvPr>
          <p:cNvSpPr>
            <a:spLocks noGrp="1"/>
          </p:cNvSpPr>
          <p:nvPr>
            <p:ph idx="1"/>
          </p:nvPr>
        </p:nvSpPr>
        <p:spPr>
          <a:xfrm>
            <a:off x="372369" y="1417608"/>
            <a:ext cx="11514831" cy="4862005"/>
          </a:xfrm>
        </p:spPr>
        <p:txBody>
          <a:bodyPr>
            <a:noAutofit/>
          </a:bodyPr>
          <a:lstStyle/>
          <a:p>
            <a:pPr>
              <a:buFont typeface="Arial" panose="020B0604020202020204" pitchFamily="34" charset="0"/>
              <a:buChar char="•"/>
            </a:pPr>
            <a:r>
              <a:rPr lang="en-US" sz="2800" dirty="0"/>
              <a:t>  The research team compared two ways to provide HCV care to patients in OTPs:</a:t>
            </a:r>
          </a:p>
          <a:p>
            <a:pPr marL="658368" lvl="1" indent="-457200">
              <a:buFont typeface="+mj-lt"/>
              <a:buAutoNum type="arabicPeriod"/>
            </a:pPr>
            <a:r>
              <a:rPr lang="en-US" sz="2800" b="1" dirty="0"/>
              <a:t>Usual Care: </a:t>
            </a:r>
            <a:r>
              <a:rPr lang="en-US" sz="2800" dirty="0"/>
              <a:t>Patients received a referral to an off-site HCV specialist.</a:t>
            </a:r>
          </a:p>
          <a:p>
            <a:pPr marL="658368" lvl="1" indent="-457200">
              <a:buFont typeface="+mj-lt"/>
              <a:buAutoNum type="arabicPeriod"/>
            </a:pPr>
            <a:r>
              <a:rPr lang="en-US" sz="2800" b="1" dirty="0"/>
              <a:t>Supported Telehealth: </a:t>
            </a:r>
            <a:r>
              <a:rPr lang="en-US" sz="2800" dirty="0"/>
              <a:t>Case manager helped patients connect with off-site HCV specialist in telehealth appointment. Patients then received HCV medicine from nurse @ OTP.</a:t>
            </a:r>
          </a:p>
          <a:p>
            <a:pPr>
              <a:buFont typeface="Arial" panose="020B0604020202020204" pitchFamily="34" charset="0"/>
              <a:buChar char="•"/>
            </a:pPr>
            <a:r>
              <a:rPr lang="en-US" sz="2800" dirty="0"/>
              <a:t>  Three months after completing treatment:</a:t>
            </a:r>
          </a:p>
          <a:p>
            <a:pPr lvl="2">
              <a:buFont typeface="Arial" panose="020B0604020202020204" pitchFamily="34" charset="0"/>
              <a:buChar char="•"/>
            </a:pPr>
            <a:r>
              <a:rPr lang="en-US" sz="2800" b="1" dirty="0"/>
              <a:t>90% of patients with HCV who received treatment through supported telehealth had their HCV cured</a:t>
            </a:r>
            <a:r>
              <a:rPr lang="en-US" sz="2800" dirty="0"/>
              <a:t> vs. 39% of patients who received usual care.</a:t>
            </a:r>
          </a:p>
          <a:p>
            <a:pPr>
              <a:buFont typeface="Arial" panose="020B0604020202020204" pitchFamily="34" charset="0"/>
              <a:buChar char="•"/>
            </a:pPr>
            <a:r>
              <a:rPr lang="en-US" sz="2800" dirty="0"/>
              <a:t>  The two approaches </a:t>
            </a:r>
            <a:r>
              <a:rPr lang="en-US" sz="2800" b="1" dirty="0"/>
              <a:t>did not differ in patient-reported satisfaction </a:t>
            </a:r>
            <a:r>
              <a:rPr lang="en-US" sz="2800" dirty="0"/>
              <a:t>with care.</a:t>
            </a:r>
          </a:p>
        </p:txBody>
      </p:sp>
      <p:sp>
        <p:nvSpPr>
          <p:cNvPr id="3" name="Slide Number Placeholder 3">
            <a:extLst>
              <a:ext uri="{FF2B5EF4-FFF2-40B4-BE49-F238E27FC236}">
                <a16:creationId xmlns:a16="http://schemas.microsoft.com/office/drawing/2014/main" id="{8FDE5D61-F460-8522-EAB3-2890CF2CABB5}"/>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67</a:t>
            </a:fld>
            <a:endParaRPr lang="en-US" dirty="0">
              <a:latin typeface="Calibri" panose="020F0502020204030204"/>
              <a:cs typeface="Arial"/>
              <a:sym typeface="Arial"/>
            </a:endParaRPr>
          </a:p>
        </p:txBody>
      </p:sp>
      <p:sp>
        <p:nvSpPr>
          <p:cNvPr id="4" name="Footer Placeholder 3">
            <a:extLst>
              <a:ext uri="{FF2B5EF4-FFF2-40B4-BE49-F238E27FC236}">
                <a16:creationId xmlns:a16="http://schemas.microsoft.com/office/drawing/2014/main" id="{BE26DECE-86EE-E5BE-D22D-13AC2C61FB7F}"/>
              </a:ext>
            </a:extLst>
          </p:cNvPr>
          <p:cNvSpPr>
            <a:spLocks noGrp="1"/>
          </p:cNvSpPr>
          <p:nvPr>
            <p:ph type="ftr" sz="quarter" idx="3"/>
          </p:nvPr>
        </p:nvSpPr>
        <p:spPr/>
        <p:txBody>
          <a:bodyPr/>
          <a:lstStyle/>
          <a:p>
            <a:r>
              <a:rPr lang="en-US"/>
              <a:t>SOURCE: PCORI, 2024</a:t>
            </a:r>
          </a:p>
        </p:txBody>
      </p:sp>
    </p:spTree>
    <p:extLst>
      <p:ext uri="{BB962C8B-B14F-4D97-AF65-F5344CB8AC3E}">
        <p14:creationId xmlns:p14="http://schemas.microsoft.com/office/powerpoint/2010/main" val="33820620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59C6A-B7E6-CB6F-68DD-5B6D3D8DAE3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EA0E446-E5A7-0D5C-3A8D-F396384CB1FB}"/>
              </a:ext>
            </a:extLst>
          </p:cNvPr>
          <p:cNvSpPr>
            <a:spLocks noGrp="1"/>
          </p:cNvSpPr>
          <p:nvPr>
            <p:ph type="title"/>
          </p:nvPr>
        </p:nvSpPr>
        <p:spPr/>
        <p:txBody>
          <a:bodyPr>
            <a:normAutofit/>
          </a:bodyPr>
          <a:lstStyle/>
          <a:p>
            <a:r>
              <a:rPr lang="en-US" sz="5000" dirty="0"/>
              <a:t>Audience Q&amp;A/Discussion, Concluding Thoughts, and Resources for Continued Learning</a:t>
            </a:r>
          </a:p>
        </p:txBody>
      </p:sp>
      <p:sp>
        <p:nvSpPr>
          <p:cNvPr id="6" name="Text Placeholder 5">
            <a:extLst>
              <a:ext uri="{FF2B5EF4-FFF2-40B4-BE49-F238E27FC236}">
                <a16:creationId xmlns:a16="http://schemas.microsoft.com/office/drawing/2014/main" id="{BCA0E712-B72E-2167-FED1-AF7EB827722B}"/>
              </a:ext>
            </a:extLst>
          </p:cNvPr>
          <p:cNvSpPr>
            <a:spLocks noGrp="1"/>
          </p:cNvSpPr>
          <p:nvPr>
            <p:ph type="body" idx="1"/>
          </p:nvPr>
        </p:nvSpPr>
        <p:spPr/>
        <p:txBody>
          <a:bodyPr/>
          <a:lstStyle/>
          <a:p>
            <a:r>
              <a:rPr lang="en-US" dirty="0"/>
              <a:t>Part Six</a:t>
            </a:r>
          </a:p>
        </p:txBody>
      </p:sp>
      <p:sp>
        <p:nvSpPr>
          <p:cNvPr id="2" name="Slide Number Placeholder 1">
            <a:extLst>
              <a:ext uri="{FF2B5EF4-FFF2-40B4-BE49-F238E27FC236}">
                <a16:creationId xmlns:a16="http://schemas.microsoft.com/office/drawing/2014/main" id="{3CED18A5-8080-931A-F32D-731F23ECE27C}"/>
              </a:ext>
            </a:extLst>
          </p:cNvPr>
          <p:cNvSpPr>
            <a:spLocks noGrp="1"/>
          </p:cNvSpPr>
          <p:nvPr>
            <p:ph type="sldNum" sz="quarter" idx="12"/>
          </p:nvPr>
        </p:nvSpPr>
        <p:spPr/>
        <p:txBody>
          <a:bodyPr/>
          <a:lstStyle/>
          <a:p>
            <a:fld id="{152B26A1-16F3-4AD8-B521-FD82B2C76541}" type="slidenum">
              <a:rPr lang="en-US" smtClean="0"/>
              <a:t>68</a:t>
            </a:fld>
            <a:endParaRPr lang="en-US"/>
          </a:p>
        </p:txBody>
      </p:sp>
    </p:spTree>
    <p:extLst>
      <p:ext uri="{BB962C8B-B14F-4D97-AF65-F5344CB8AC3E}">
        <p14:creationId xmlns:p14="http://schemas.microsoft.com/office/powerpoint/2010/main" val="5821461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AA05-CEC9-5138-1AD5-B7B99E999874}"/>
              </a:ext>
            </a:extLst>
          </p:cNvPr>
          <p:cNvSpPr>
            <a:spLocks noGrp="1"/>
          </p:cNvSpPr>
          <p:nvPr>
            <p:ph type="title"/>
          </p:nvPr>
        </p:nvSpPr>
        <p:spPr/>
        <p:txBody>
          <a:bodyPr/>
          <a:lstStyle/>
          <a:p>
            <a:r>
              <a:rPr lang="en-US" dirty="0"/>
              <a:t>Concluding Thoughts</a:t>
            </a:r>
          </a:p>
        </p:txBody>
      </p:sp>
      <p:sp>
        <p:nvSpPr>
          <p:cNvPr id="3" name="Content Placeholder 2">
            <a:extLst>
              <a:ext uri="{FF2B5EF4-FFF2-40B4-BE49-F238E27FC236}">
                <a16:creationId xmlns:a16="http://schemas.microsoft.com/office/drawing/2014/main" id="{1C712597-BCEF-2272-4E26-124159567BFF}"/>
              </a:ext>
            </a:extLst>
          </p:cNvPr>
          <p:cNvSpPr>
            <a:spLocks noGrp="1"/>
          </p:cNvSpPr>
          <p:nvPr>
            <p:ph idx="1"/>
          </p:nvPr>
        </p:nvSpPr>
        <p:spPr/>
        <p:txBody>
          <a:bodyPr>
            <a:normAutofit/>
          </a:bodyPr>
          <a:lstStyle/>
          <a:p>
            <a:pPr>
              <a:buFont typeface="Arial" panose="020B0604020202020204" pitchFamily="34" charset="0"/>
              <a:buChar char="•"/>
            </a:pPr>
            <a:r>
              <a:rPr lang="en-US" sz="2800" dirty="0"/>
              <a:t> HCV (and other infections) are common among people with SUD/OUD.</a:t>
            </a:r>
          </a:p>
          <a:p>
            <a:pPr>
              <a:buFont typeface="Arial" panose="020B0604020202020204" pitchFamily="34" charset="0"/>
              <a:buChar char="•"/>
            </a:pPr>
            <a:r>
              <a:rPr lang="en-US" sz="2800" dirty="0"/>
              <a:t> People with SUD/OUD are at elevated risk for HCV.</a:t>
            </a:r>
          </a:p>
          <a:p>
            <a:pPr>
              <a:buFont typeface="Arial" panose="020B0604020202020204" pitchFamily="34" charset="0"/>
              <a:buChar char="•"/>
            </a:pPr>
            <a:r>
              <a:rPr lang="en-US" sz="2800" dirty="0"/>
              <a:t> Treatment for HCV is short, well-tolerated, and curative.</a:t>
            </a:r>
          </a:p>
          <a:p>
            <a:pPr>
              <a:buFont typeface="Arial" panose="020B0604020202020204" pitchFamily="34" charset="0"/>
              <a:buChar char="•"/>
            </a:pPr>
            <a:r>
              <a:rPr lang="en-US" sz="2800" dirty="0"/>
              <a:t> Integrated and innovative care models can successfully support people with SUD/OUD to improve their overall physical and behavioral health.</a:t>
            </a:r>
          </a:p>
          <a:p>
            <a:pPr>
              <a:buFont typeface="Arial" panose="020B0604020202020204" pitchFamily="34" charset="0"/>
              <a:buChar char="•"/>
            </a:pPr>
            <a:r>
              <a:rPr lang="en-US" sz="2800" dirty="0"/>
              <a:t> More funding and effort is needed to reach HCV elimination.</a:t>
            </a:r>
          </a:p>
        </p:txBody>
      </p:sp>
      <p:sp>
        <p:nvSpPr>
          <p:cNvPr id="4" name="Slide Number Placeholder 3">
            <a:extLst>
              <a:ext uri="{FF2B5EF4-FFF2-40B4-BE49-F238E27FC236}">
                <a16:creationId xmlns:a16="http://schemas.microsoft.com/office/drawing/2014/main" id="{D6CD3A1F-E851-C604-9D40-0B70216E9236}"/>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69</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607206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00BE-9BB9-C636-7FA4-84A460DB9E27}"/>
              </a:ext>
            </a:extLst>
          </p:cNvPr>
          <p:cNvSpPr>
            <a:spLocks noGrp="1"/>
          </p:cNvSpPr>
          <p:nvPr>
            <p:ph type="title"/>
          </p:nvPr>
        </p:nvSpPr>
        <p:spPr/>
        <p:txBody>
          <a:bodyPr/>
          <a:lstStyle/>
          <a:p>
            <a:r>
              <a:rPr lang="en-US" dirty="0"/>
              <a:t>Polling Question #1</a:t>
            </a:r>
          </a:p>
        </p:txBody>
      </p:sp>
      <p:sp>
        <p:nvSpPr>
          <p:cNvPr id="3" name="Content Placeholder 2">
            <a:extLst>
              <a:ext uri="{FF2B5EF4-FFF2-40B4-BE49-F238E27FC236}">
                <a16:creationId xmlns:a16="http://schemas.microsoft.com/office/drawing/2014/main" id="{CBFC59F0-38F2-F15B-F3F9-EED140E5D6DF}"/>
              </a:ext>
            </a:extLst>
          </p:cNvPr>
          <p:cNvSpPr>
            <a:spLocks noGrp="1"/>
          </p:cNvSpPr>
          <p:nvPr>
            <p:ph idx="1"/>
          </p:nvPr>
        </p:nvSpPr>
        <p:spPr/>
        <p:txBody>
          <a:bodyPr/>
          <a:lstStyle/>
          <a:p>
            <a:r>
              <a:rPr lang="en-US" dirty="0"/>
              <a:t>How often do you encounter patients with both opioid use disorder and hepatitis C?</a:t>
            </a:r>
          </a:p>
          <a:p>
            <a:endParaRPr lang="en-US" dirty="0"/>
          </a:p>
          <a:p>
            <a:r>
              <a:rPr lang="en-US" dirty="0"/>
              <a:t>A. Frequently</a:t>
            </a:r>
          </a:p>
          <a:p>
            <a:r>
              <a:rPr lang="en-US" dirty="0"/>
              <a:t>B. Occasionally</a:t>
            </a:r>
          </a:p>
          <a:p>
            <a:r>
              <a:rPr lang="en-US" dirty="0"/>
              <a:t>C. Rarely</a:t>
            </a:r>
          </a:p>
          <a:p>
            <a:r>
              <a:rPr lang="en-US" dirty="0"/>
              <a:t>D. Never</a:t>
            </a:r>
          </a:p>
        </p:txBody>
      </p:sp>
      <p:sp>
        <p:nvSpPr>
          <p:cNvPr id="4" name="Slide Number Placeholder 3">
            <a:extLst>
              <a:ext uri="{FF2B5EF4-FFF2-40B4-BE49-F238E27FC236}">
                <a16:creationId xmlns:a16="http://schemas.microsoft.com/office/drawing/2014/main" id="{21B45B85-5F9B-E798-4362-CF99B6DCDD08}"/>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7</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36066333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43157-E5F0-346E-F55A-CA1D4CBA95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04BB9A-AFE4-DB2E-4300-A8DC42844D34}"/>
              </a:ext>
            </a:extLst>
          </p:cNvPr>
          <p:cNvSpPr>
            <a:spLocks noGrp="1"/>
          </p:cNvSpPr>
          <p:nvPr>
            <p:ph type="title"/>
          </p:nvPr>
        </p:nvSpPr>
        <p:spPr/>
        <p:txBody>
          <a:bodyPr/>
          <a:lstStyle/>
          <a:p>
            <a:r>
              <a:rPr lang="en-US" dirty="0"/>
              <a:t>Final Q&amp;A</a:t>
            </a:r>
          </a:p>
        </p:txBody>
      </p:sp>
      <p:sp>
        <p:nvSpPr>
          <p:cNvPr id="3" name="Content Placeholder 2">
            <a:extLst>
              <a:ext uri="{FF2B5EF4-FFF2-40B4-BE49-F238E27FC236}">
                <a16:creationId xmlns:a16="http://schemas.microsoft.com/office/drawing/2014/main" id="{C73F7E4E-E695-50B2-35AB-1209775E2E0C}"/>
              </a:ext>
            </a:extLst>
          </p:cNvPr>
          <p:cNvSpPr>
            <a:spLocks noGrp="1"/>
          </p:cNvSpPr>
          <p:nvPr>
            <p:ph idx="1"/>
          </p:nvPr>
        </p:nvSpPr>
        <p:spPr/>
        <p:txBody>
          <a:bodyPr>
            <a:normAutofit/>
          </a:bodyPr>
          <a:lstStyle/>
          <a:p>
            <a:pPr marL="0" indent="0">
              <a:buNone/>
            </a:pPr>
            <a:endParaRPr lang="en-US" sz="3600" dirty="0"/>
          </a:p>
          <a:p>
            <a:pPr marL="0" indent="0">
              <a:buNone/>
            </a:pPr>
            <a:endParaRPr lang="en-US" sz="3600" dirty="0"/>
          </a:p>
          <a:p>
            <a:pPr marL="0" indent="0" algn="ctr">
              <a:buNone/>
            </a:pPr>
            <a:r>
              <a:rPr lang="en-US" sz="4000" i="1" dirty="0"/>
              <a:t>What final questions do you have as we wrap up our time together?</a:t>
            </a:r>
          </a:p>
        </p:txBody>
      </p:sp>
      <p:sp>
        <p:nvSpPr>
          <p:cNvPr id="4" name="Slide Number Placeholder 3">
            <a:extLst>
              <a:ext uri="{FF2B5EF4-FFF2-40B4-BE49-F238E27FC236}">
                <a16:creationId xmlns:a16="http://schemas.microsoft.com/office/drawing/2014/main" id="{55BCD31E-62AE-941B-F418-2D10F8093B95}"/>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70</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41579476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A5F23-28F0-A3B5-3C64-13708627B50B}"/>
              </a:ext>
            </a:extLst>
          </p:cNvPr>
          <p:cNvSpPr>
            <a:spLocks noGrp="1"/>
          </p:cNvSpPr>
          <p:nvPr>
            <p:ph type="title"/>
          </p:nvPr>
        </p:nvSpPr>
        <p:spPr/>
        <p:txBody>
          <a:bodyPr/>
          <a:lstStyle/>
          <a:p>
            <a:r>
              <a:rPr lang="en-US" dirty="0"/>
              <a:t>Nevada-Specific Resources</a:t>
            </a:r>
          </a:p>
        </p:txBody>
      </p:sp>
      <p:sp>
        <p:nvSpPr>
          <p:cNvPr id="3" name="Content Placeholder 2">
            <a:extLst>
              <a:ext uri="{FF2B5EF4-FFF2-40B4-BE49-F238E27FC236}">
                <a16:creationId xmlns:a16="http://schemas.microsoft.com/office/drawing/2014/main" id="{3450B850-1DDA-F762-FA93-7C8538F12E36}"/>
              </a:ext>
            </a:extLst>
          </p:cNvPr>
          <p:cNvSpPr>
            <a:spLocks noGrp="1"/>
          </p:cNvSpPr>
          <p:nvPr>
            <p:ph idx="1"/>
          </p:nvPr>
        </p:nvSpPr>
        <p:spPr>
          <a:xfrm>
            <a:off x="1097279" y="1845734"/>
            <a:ext cx="10328601" cy="4159650"/>
          </a:xfrm>
        </p:spPr>
        <p:txBody>
          <a:bodyPr>
            <a:noAutofit/>
          </a:bodyPr>
          <a:lstStyle/>
          <a:p>
            <a:pPr>
              <a:buFont typeface="Arial" panose="020B0604020202020204" pitchFamily="34" charset="0"/>
              <a:buChar char="•"/>
            </a:pPr>
            <a:r>
              <a:rPr lang="en-US" sz="2600" dirty="0"/>
              <a:t>  Southern Nevada Health District – </a:t>
            </a:r>
            <a:r>
              <a:rPr lang="en-US" sz="2600" dirty="0">
                <a:hlinkClick r:id="rId2"/>
              </a:rPr>
              <a:t>https://www.southernnevadahealthdistrict.org/hepatitis-awareness/</a:t>
            </a:r>
            <a:r>
              <a:rPr lang="en-US" sz="2600" dirty="0"/>
              <a:t> </a:t>
            </a:r>
          </a:p>
          <a:p>
            <a:pPr>
              <a:buFont typeface="Arial" panose="020B0604020202020204" pitchFamily="34" charset="0"/>
              <a:buChar char="•"/>
            </a:pPr>
            <a:r>
              <a:rPr lang="en-US" sz="2600" dirty="0"/>
              <a:t>Hep C Patient Resources in Clark County - </a:t>
            </a:r>
            <a:r>
              <a:rPr lang="en-US" sz="2600" dirty="0">
                <a:hlinkClick r:id="rId3"/>
              </a:rPr>
              <a:t>https://www.leg.state.nv.us/App/InterimCommittee/REL/Document/20894</a:t>
            </a:r>
            <a:r>
              <a:rPr lang="en-US" sz="2600" dirty="0"/>
              <a:t> </a:t>
            </a:r>
          </a:p>
          <a:p>
            <a:pPr>
              <a:buFont typeface="Arial" panose="020B0604020202020204" pitchFamily="34" charset="0"/>
              <a:buChar char="•"/>
            </a:pPr>
            <a:r>
              <a:rPr lang="en-US" sz="2600" dirty="0"/>
              <a:t>  State of Nevada Resource Directory – </a:t>
            </a:r>
            <a:r>
              <a:rPr lang="en-US" sz="2600" dirty="0">
                <a:hlinkClick r:id="rId4"/>
              </a:rPr>
              <a:t>https://www.dpbh.nv.gov/siteassets/programs/hepatitis/dta/training/nvhepatitisresourcedirectory.pdf</a:t>
            </a:r>
            <a:r>
              <a:rPr lang="en-US" sz="2600" dirty="0"/>
              <a:t> </a:t>
            </a:r>
          </a:p>
          <a:p>
            <a:pPr>
              <a:buFont typeface="Arial" panose="020B0604020202020204" pitchFamily="34" charset="0"/>
              <a:buChar char="•"/>
            </a:pPr>
            <a:r>
              <a:rPr lang="en-US" sz="2600" dirty="0"/>
              <a:t>  Contact your health care provider or the Southern Nevada Health District Office of Epidemiology and Disease Surveillance at (702) 759-1300.</a:t>
            </a:r>
          </a:p>
          <a:p>
            <a:br>
              <a:rPr lang="en-US" sz="2600" dirty="0"/>
            </a:br>
            <a:endParaRPr lang="en-US" sz="2600" dirty="0"/>
          </a:p>
          <a:p>
            <a:pPr marL="0" indent="0">
              <a:buNone/>
            </a:pPr>
            <a:endParaRPr lang="en-US" sz="2600" dirty="0"/>
          </a:p>
        </p:txBody>
      </p:sp>
      <p:sp>
        <p:nvSpPr>
          <p:cNvPr id="4" name="Slide Number Placeholder 3">
            <a:extLst>
              <a:ext uri="{FF2B5EF4-FFF2-40B4-BE49-F238E27FC236}">
                <a16:creationId xmlns:a16="http://schemas.microsoft.com/office/drawing/2014/main" id="{727C5468-079F-8820-1724-FB4A857DA224}"/>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71</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14819421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9FC3C3-B303-E129-CC21-304374FDCBEA}"/>
              </a:ext>
            </a:extLst>
          </p:cNvPr>
          <p:cNvSpPr>
            <a:spLocks noGrp="1"/>
          </p:cNvSpPr>
          <p:nvPr>
            <p:ph type="title"/>
          </p:nvPr>
        </p:nvSpPr>
        <p:spPr/>
        <p:txBody>
          <a:bodyPr/>
          <a:lstStyle/>
          <a:p>
            <a:r>
              <a:rPr lang="en-US" dirty="0"/>
              <a:t>Additional (National) Resources</a:t>
            </a:r>
          </a:p>
        </p:txBody>
      </p:sp>
      <p:sp>
        <p:nvSpPr>
          <p:cNvPr id="6" name="Content Placeholder 5">
            <a:extLst>
              <a:ext uri="{FF2B5EF4-FFF2-40B4-BE49-F238E27FC236}">
                <a16:creationId xmlns:a16="http://schemas.microsoft.com/office/drawing/2014/main" id="{813F77AF-C8FD-3DFD-8C17-6695E40EB588}"/>
              </a:ext>
            </a:extLst>
          </p:cNvPr>
          <p:cNvSpPr>
            <a:spLocks noGrp="1"/>
          </p:cNvSpPr>
          <p:nvPr>
            <p:ph idx="1"/>
          </p:nvPr>
        </p:nvSpPr>
        <p:spPr/>
        <p:txBody>
          <a:bodyPr/>
          <a:lstStyle/>
          <a:p>
            <a:r>
              <a:rPr lang="en-US" dirty="0"/>
              <a:t>Stop Hepatitis C – </a:t>
            </a:r>
            <a:r>
              <a:rPr lang="en-US" dirty="0">
                <a:hlinkClick r:id="rId3"/>
              </a:rPr>
              <a:t>https://www.stophepatitisc.com/for-professionals/education/</a:t>
            </a:r>
            <a:endParaRPr lang="en-US" dirty="0"/>
          </a:p>
          <a:p>
            <a:r>
              <a:rPr lang="en-US" dirty="0"/>
              <a:t>CDC Hepatitis C Resources for Health Care Professionals – </a:t>
            </a:r>
            <a:r>
              <a:rPr lang="en-US" dirty="0">
                <a:hlinkClick r:id="rId4"/>
              </a:rPr>
              <a:t>https://www.cdc.gov/hepatitis-c/hcp/resources/index.html</a:t>
            </a:r>
            <a:r>
              <a:rPr lang="en-US" dirty="0"/>
              <a:t> </a:t>
            </a:r>
          </a:p>
          <a:p>
            <a:r>
              <a:rPr lang="en-US" dirty="0"/>
              <a:t>CDC Hepatitis C Public Resources – </a:t>
            </a:r>
            <a:r>
              <a:rPr lang="en-US" dirty="0">
                <a:hlinkClick r:id="rId5"/>
              </a:rPr>
              <a:t>https://www.cdc.gov/hepatitis-c/public-resources/index.html</a:t>
            </a:r>
            <a:r>
              <a:rPr lang="en-US" dirty="0"/>
              <a:t>  </a:t>
            </a:r>
          </a:p>
          <a:p>
            <a:r>
              <a:rPr lang="en-US" dirty="0"/>
              <a:t>AASLD/IDSA – </a:t>
            </a:r>
            <a:r>
              <a:rPr lang="en-US" dirty="0">
                <a:hlinkClick r:id="rId6"/>
              </a:rPr>
              <a:t>https://www.hcvguidelines.org</a:t>
            </a:r>
            <a:endParaRPr lang="en-US" dirty="0"/>
          </a:p>
          <a:p>
            <a:r>
              <a:rPr lang="en-US" dirty="0"/>
              <a:t>Substance Use Disorder Keys to Education (SUD Keys) – Fentanyl/Overdose Prevention Mini-Decks (coming early 2026) - </a:t>
            </a:r>
            <a:r>
              <a:rPr lang="en-US" dirty="0">
                <a:hlinkClick r:id="rId7"/>
              </a:rPr>
              <a:t>https://mtplainsattc.org/sud-keys/</a:t>
            </a:r>
            <a:r>
              <a:rPr lang="en-US" dirty="0"/>
              <a:t> </a:t>
            </a:r>
          </a:p>
        </p:txBody>
      </p:sp>
      <p:sp>
        <p:nvSpPr>
          <p:cNvPr id="2" name="Slide Number Placeholder 3">
            <a:extLst>
              <a:ext uri="{FF2B5EF4-FFF2-40B4-BE49-F238E27FC236}">
                <a16:creationId xmlns:a16="http://schemas.microsoft.com/office/drawing/2014/main" id="{5A0C5C3C-4909-3FF8-3A66-85E038E436D4}"/>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72</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41540997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8A427-A9E7-E20F-DE75-A55ADC65CC23}"/>
              </a:ext>
            </a:extLst>
          </p:cNvPr>
          <p:cNvSpPr>
            <a:spLocks noGrp="1"/>
          </p:cNvSpPr>
          <p:nvPr>
            <p:ph type="title"/>
          </p:nvPr>
        </p:nvSpPr>
        <p:spPr>
          <a:xfrm>
            <a:off x="1127937" y="266300"/>
            <a:ext cx="10058400" cy="1093909"/>
          </a:xfrm>
        </p:spPr>
        <p:txBody>
          <a:bodyPr>
            <a:normAutofit fontScale="90000"/>
          </a:bodyPr>
          <a:lstStyle/>
          <a:p>
            <a:r>
              <a:rPr lang="en-US" dirty="0"/>
              <a:t>Awareness Campaign – </a:t>
            </a:r>
            <a:r>
              <a:rPr lang="en-US" i="1" dirty="0"/>
              <a:t>Know More Hepatitis </a:t>
            </a:r>
          </a:p>
        </p:txBody>
      </p:sp>
      <p:sp>
        <p:nvSpPr>
          <p:cNvPr id="3" name="Content Placeholder 2">
            <a:extLst>
              <a:ext uri="{FF2B5EF4-FFF2-40B4-BE49-F238E27FC236}">
                <a16:creationId xmlns:a16="http://schemas.microsoft.com/office/drawing/2014/main" id="{8896A3BD-50E7-A8A1-EE25-671847B6781A}"/>
              </a:ext>
            </a:extLst>
          </p:cNvPr>
          <p:cNvSpPr>
            <a:spLocks noGrp="1"/>
          </p:cNvSpPr>
          <p:nvPr>
            <p:ph idx="1"/>
          </p:nvPr>
        </p:nvSpPr>
        <p:spPr>
          <a:xfrm>
            <a:off x="1005663" y="1270250"/>
            <a:ext cx="10058400" cy="1093909"/>
          </a:xfrm>
        </p:spPr>
        <p:txBody>
          <a:bodyPr/>
          <a:lstStyle/>
          <a:p>
            <a:r>
              <a:rPr lang="en-US" dirty="0"/>
              <a:t>The CDC launched the </a:t>
            </a:r>
            <a:r>
              <a:rPr lang="en-US" i="1" dirty="0"/>
              <a:t>Know More Hepatitis </a:t>
            </a:r>
            <a:r>
              <a:rPr lang="en-US" dirty="0"/>
              <a:t>to inform people about the risks and reach those who may not be aware of their status. </a:t>
            </a:r>
          </a:p>
          <a:p>
            <a:endParaRPr lang="en-US" dirty="0"/>
          </a:p>
          <a:p>
            <a:endParaRPr lang="en-US" dirty="0"/>
          </a:p>
        </p:txBody>
      </p:sp>
      <p:pic>
        <p:nvPicPr>
          <p:cNvPr id="7" name="Picture 6" descr="Screenshot from the CDC website that deatils the Know More Hepatitis  Awareness Campaign ">
            <a:extLst>
              <a:ext uri="{FF2B5EF4-FFF2-40B4-BE49-F238E27FC236}">
                <a16:creationId xmlns:a16="http://schemas.microsoft.com/office/drawing/2014/main" id="{62EE5572-988D-072E-170C-8AC8BEEE5263}"/>
              </a:ext>
            </a:extLst>
          </p:cNvPr>
          <p:cNvPicPr>
            <a:picLocks noChangeAspect="1"/>
          </p:cNvPicPr>
          <p:nvPr/>
        </p:nvPicPr>
        <p:blipFill>
          <a:blip r:embed="rId3"/>
          <a:stretch>
            <a:fillRect/>
          </a:stretch>
        </p:blipFill>
        <p:spPr>
          <a:xfrm>
            <a:off x="1638743" y="2171295"/>
            <a:ext cx="8792240" cy="3607738"/>
          </a:xfrm>
          <a:prstGeom prst="rect">
            <a:avLst/>
          </a:prstGeom>
        </p:spPr>
      </p:pic>
      <p:sp>
        <p:nvSpPr>
          <p:cNvPr id="5" name="TextBox 4">
            <a:extLst>
              <a:ext uri="{FF2B5EF4-FFF2-40B4-BE49-F238E27FC236}">
                <a16:creationId xmlns:a16="http://schemas.microsoft.com/office/drawing/2014/main" id="{632F0E19-CA34-1932-3A8B-8E3D321EF84A}"/>
              </a:ext>
            </a:extLst>
          </p:cNvPr>
          <p:cNvSpPr txBox="1"/>
          <p:nvPr/>
        </p:nvSpPr>
        <p:spPr>
          <a:xfrm>
            <a:off x="143551" y="5914897"/>
            <a:ext cx="11904897" cy="369332"/>
          </a:xfrm>
          <a:prstGeom prst="rect">
            <a:avLst/>
          </a:prstGeom>
          <a:noFill/>
        </p:spPr>
        <p:txBody>
          <a:bodyPr wrap="square">
            <a:spAutoFit/>
          </a:bodyPr>
          <a:lstStyle/>
          <a:p>
            <a:r>
              <a:rPr lang="en-US" dirty="0">
                <a:hlinkClick r:id="rId4"/>
              </a:rPr>
              <a:t>https://www.cdc.gov/hepatitis-c/public-resources/?CDC_AAref_Val=https://www.cdc.gov/knowmorehepatitis/materials.htm</a:t>
            </a:r>
            <a:r>
              <a:rPr lang="en-US" dirty="0"/>
              <a:t> </a:t>
            </a:r>
          </a:p>
        </p:txBody>
      </p:sp>
      <p:sp>
        <p:nvSpPr>
          <p:cNvPr id="4" name="Slide Number Placeholder 3">
            <a:extLst>
              <a:ext uri="{FF2B5EF4-FFF2-40B4-BE49-F238E27FC236}">
                <a16:creationId xmlns:a16="http://schemas.microsoft.com/office/drawing/2014/main" id="{657E3718-8EA0-E4AC-E23E-DAE0E8D4D125}"/>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73</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8062716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B49FF-EC73-2FE0-3C34-A61CE0B8A3EF}"/>
              </a:ext>
            </a:extLst>
          </p:cNvPr>
          <p:cNvSpPr>
            <a:spLocks noGrp="1"/>
          </p:cNvSpPr>
          <p:nvPr>
            <p:ph type="title"/>
          </p:nvPr>
        </p:nvSpPr>
        <p:spPr>
          <a:xfrm>
            <a:off x="1066800" y="518993"/>
            <a:ext cx="10058400" cy="852608"/>
          </a:xfrm>
        </p:spPr>
        <p:txBody>
          <a:bodyPr/>
          <a:lstStyle/>
          <a:p>
            <a:r>
              <a:rPr lang="en-US" dirty="0"/>
              <a:t>Awareness Campaign - </a:t>
            </a:r>
            <a:r>
              <a:rPr lang="en-US" i="1" dirty="0"/>
              <a:t>NY Cures Hep C</a:t>
            </a:r>
          </a:p>
        </p:txBody>
      </p:sp>
      <p:pic>
        <p:nvPicPr>
          <p:cNvPr id="4" name="Picture 3" descr="Screenshot of the NY CURES Hep C Awareness Campaign">
            <a:extLst>
              <a:ext uri="{FF2B5EF4-FFF2-40B4-BE49-F238E27FC236}">
                <a16:creationId xmlns:a16="http://schemas.microsoft.com/office/drawing/2014/main" id="{3DDA4025-5878-98BD-3E62-45DD8D504D36}"/>
              </a:ext>
            </a:extLst>
          </p:cNvPr>
          <p:cNvPicPr>
            <a:picLocks noChangeAspect="1"/>
          </p:cNvPicPr>
          <p:nvPr/>
        </p:nvPicPr>
        <p:blipFill>
          <a:blip r:embed="rId3"/>
          <a:stretch>
            <a:fillRect/>
          </a:stretch>
        </p:blipFill>
        <p:spPr>
          <a:xfrm>
            <a:off x="1066800" y="2137508"/>
            <a:ext cx="2582983" cy="2582983"/>
          </a:xfrm>
          <a:prstGeom prst="rect">
            <a:avLst/>
          </a:prstGeom>
        </p:spPr>
      </p:pic>
      <p:pic>
        <p:nvPicPr>
          <p:cNvPr id="6" name="Picture 5" descr="Screenshot of a YouTube video from the NY CURES Hep C Awareness Campaign">
            <a:hlinkClick r:id="rId4"/>
            <a:extLst>
              <a:ext uri="{FF2B5EF4-FFF2-40B4-BE49-F238E27FC236}">
                <a16:creationId xmlns:a16="http://schemas.microsoft.com/office/drawing/2014/main" id="{6FA50C51-0E32-3CC2-FB77-FEBCF9D09191}"/>
              </a:ext>
            </a:extLst>
          </p:cNvPr>
          <p:cNvPicPr>
            <a:picLocks noChangeAspect="1"/>
          </p:cNvPicPr>
          <p:nvPr/>
        </p:nvPicPr>
        <p:blipFill>
          <a:blip r:embed="rId5"/>
          <a:stretch>
            <a:fillRect/>
          </a:stretch>
        </p:blipFill>
        <p:spPr>
          <a:xfrm>
            <a:off x="4563218" y="1788071"/>
            <a:ext cx="6069613" cy="3534206"/>
          </a:xfrm>
          <a:prstGeom prst="rect">
            <a:avLst/>
          </a:prstGeom>
        </p:spPr>
      </p:pic>
      <p:sp>
        <p:nvSpPr>
          <p:cNvPr id="8" name="TextBox 7">
            <a:extLst>
              <a:ext uri="{FF2B5EF4-FFF2-40B4-BE49-F238E27FC236}">
                <a16:creationId xmlns:a16="http://schemas.microsoft.com/office/drawing/2014/main" id="{4C6C09B4-34B1-5BB7-8E3A-B0B9857E281C}"/>
              </a:ext>
            </a:extLst>
          </p:cNvPr>
          <p:cNvSpPr txBox="1"/>
          <p:nvPr/>
        </p:nvSpPr>
        <p:spPr>
          <a:xfrm>
            <a:off x="2192215" y="5769704"/>
            <a:ext cx="8440616" cy="307777"/>
          </a:xfrm>
          <a:prstGeom prst="rect">
            <a:avLst/>
          </a:prstGeom>
          <a:noFill/>
        </p:spPr>
        <p:txBody>
          <a:bodyPr wrap="square">
            <a:spAutoFit/>
          </a:bodyPr>
          <a:lstStyle/>
          <a:p>
            <a:r>
              <a:rPr lang="en-US" sz="1400" dirty="0"/>
              <a:t>Source: </a:t>
            </a:r>
            <a:r>
              <a:rPr lang="en-US" sz="1400" dirty="0">
                <a:hlinkClick r:id="rId6"/>
              </a:rPr>
              <a:t>https://www.health.ny.gov/diseases/communicable/hepatitis/hepatitis_c/nycures/videos_to_share.htm</a:t>
            </a:r>
            <a:r>
              <a:rPr lang="en-US" sz="1400" dirty="0"/>
              <a:t> </a:t>
            </a:r>
          </a:p>
        </p:txBody>
      </p:sp>
      <p:sp>
        <p:nvSpPr>
          <p:cNvPr id="3" name="Slide Number Placeholder 3">
            <a:extLst>
              <a:ext uri="{FF2B5EF4-FFF2-40B4-BE49-F238E27FC236}">
                <a16:creationId xmlns:a16="http://schemas.microsoft.com/office/drawing/2014/main" id="{D5ED628A-98E1-2092-4AC2-2A41BDE5E3F3}"/>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74</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21365471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4A988-64E5-6ACB-8E50-B4D0E2F89C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ED7437-F01D-36AA-7D90-CCE229D55226}"/>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77863513-0833-CC31-CAA7-A78FA199A793}"/>
              </a:ext>
            </a:extLst>
          </p:cNvPr>
          <p:cNvSpPr>
            <a:spLocks noGrp="1"/>
          </p:cNvSpPr>
          <p:nvPr>
            <p:ph idx="1"/>
          </p:nvPr>
        </p:nvSpPr>
        <p:spPr/>
        <p:txBody>
          <a:bodyPr>
            <a:normAutofit/>
          </a:bodyPr>
          <a:lstStyle/>
          <a:p>
            <a:pPr marL="0" indent="0">
              <a:buNone/>
            </a:pPr>
            <a:endParaRPr lang="en-US" sz="3600" dirty="0"/>
          </a:p>
          <a:p>
            <a:pPr marL="0" indent="0" algn="ctr">
              <a:buNone/>
            </a:pPr>
            <a:r>
              <a:rPr lang="en-US" sz="4000" dirty="0"/>
              <a:t>Beth A. Rutkowski, MPH</a:t>
            </a:r>
          </a:p>
          <a:p>
            <a:pPr marL="0" indent="0" algn="ctr">
              <a:buNone/>
            </a:pPr>
            <a:r>
              <a:rPr lang="en-US" sz="4000" dirty="0">
                <a:hlinkClick r:id="rId3"/>
              </a:rPr>
              <a:t>brutkowski@mednet.ucla.edu</a:t>
            </a:r>
            <a:endParaRPr lang="en-US" sz="4000" dirty="0"/>
          </a:p>
          <a:p>
            <a:pPr marL="0" indent="0" algn="ctr">
              <a:buNone/>
            </a:pPr>
            <a:r>
              <a:rPr lang="en-US" sz="4000" dirty="0"/>
              <a:t>(310) 388-7647</a:t>
            </a:r>
          </a:p>
        </p:txBody>
      </p:sp>
      <p:sp>
        <p:nvSpPr>
          <p:cNvPr id="4" name="Slide Number Placeholder 3">
            <a:extLst>
              <a:ext uri="{FF2B5EF4-FFF2-40B4-BE49-F238E27FC236}">
                <a16:creationId xmlns:a16="http://schemas.microsoft.com/office/drawing/2014/main" id="{2A0634E3-BC5C-E304-E31B-A85D5ABB18AE}"/>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75</a:t>
            </a:fld>
            <a:endParaRPr lang="en-US" dirty="0">
              <a:latin typeface="Calibri" panose="020F0502020204030204"/>
              <a:cs typeface="Arial"/>
              <a:sym typeface="Arial"/>
            </a:endParaRPr>
          </a:p>
        </p:txBody>
      </p:sp>
    </p:spTree>
    <p:extLst>
      <p:ext uri="{BB962C8B-B14F-4D97-AF65-F5344CB8AC3E}">
        <p14:creationId xmlns:p14="http://schemas.microsoft.com/office/powerpoint/2010/main" val="3462615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C2FF5-B289-519E-3916-40D5C7EABBD8}"/>
              </a:ext>
            </a:extLst>
          </p:cNvPr>
          <p:cNvSpPr>
            <a:spLocks noGrp="1"/>
          </p:cNvSpPr>
          <p:nvPr>
            <p:ph type="title"/>
          </p:nvPr>
        </p:nvSpPr>
        <p:spPr/>
        <p:txBody>
          <a:bodyPr/>
          <a:lstStyle/>
          <a:p>
            <a:r>
              <a:rPr lang="en-US" dirty="0"/>
              <a:t>A  Toolkit to Guide Your </a:t>
            </a:r>
            <a:br>
              <a:rPr lang="en-US" dirty="0"/>
            </a:br>
            <a:r>
              <a:rPr lang="en-US" dirty="0"/>
              <a:t>HCV Testing and Treatment Services</a:t>
            </a:r>
          </a:p>
        </p:txBody>
      </p:sp>
      <p:pic>
        <p:nvPicPr>
          <p:cNvPr id="5" name="Content Placeholder 4" descr="Screenshot of the cover page of Your Guide to Integrating Infectious Disease Testing and Treatment Services in Opioid Treatment Programs released by the Opioid Response Network in August 2024.">
            <a:hlinkClick r:id="rId3"/>
            <a:extLst>
              <a:ext uri="{FF2B5EF4-FFF2-40B4-BE49-F238E27FC236}">
                <a16:creationId xmlns:a16="http://schemas.microsoft.com/office/drawing/2014/main" id="{D703B4F8-8FFC-3CF3-E8B5-09D9AF32F907}"/>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036907" y="1791547"/>
            <a:ext cx="3172629" cy="4234193"/>
          </a:xfrm>
        </p:spPr>
      </p:pic>
      <p:sp>
        <p:nvSpPr>
          <p:cNvPr id="6" name="Content Placeholder 5">
            <a:extLst>
              <a:ext uri="{FF2B5EF4-FFF2-40B4-BE49-F238E27FC236}">
                <a16:creationId xmlns:a16="http://schemas.microsoft.com/office/drawing/2014/main" id="{A7E56B57-4E75-AA74-A10C-EC7DEC8601A6}"/>
              </a:ext>
            </a:extLst>
          </p:cNvPr>
          <p:cNvSpPr>
            <a:spLocks noGrp="1"/>
          </p:cNvSpPr>
          <p:nvPr>
            <p:ph sz="half" idx="2"/>
          </p:nvPr>
        </p:nvSpPr>
        <p:spPr>
          <a:xfrm>
            <a:off x="4967416" y="1737360"/>
            <a:ext cx="6738552" cy="4342567"/>
          </a:xfrm>
        </p:spPr>
        <p:txBody>
          <a:bodyPr>
            <a:normAutofit/>
          </a:bodyPr>
          <a:lstStyle/>
          <a:p>
            <a:pPr>
              <a:buFont typeface="Arial" panose="020B0604020202020204" pitchFamily="34" charset="0"/>
              <a:buChar char="•"/>
            </a:pPr>
            <a:r>
              <a:rPr lang="en-US" sz="2800" dirty="0"/>
              <a:t>  </a:t>
            </a:r>
            <a:r>
              <a:rPr lang="en-US" sz="2800" i="1" dirty="0"/>
              <a:t>Your Guide to Integrating Infectious Disease Testing and Treatment Services in Opioid Treatment Programs</a:t>
            </a:r>
            <a:r>
              <a:rPr lang="en-US" sz="2800" dirty="0"/>
              <a:t> is a continuation and expansion of work previously conducted by the Addiction Technology Transfer Center (ATTC) Network Coordinating Office (NCO), funded by SAMHSA. </a:t>
            </a:r>
          </a:p>
          <a:p>
            <a:pPr>
              <a:buFont typeface="Arial" panose="020B0604020202020204" pitchFamily="34" charset="0"/>
              <a:buChar char="•"/>
            </a:pPr>
            <a:r>
              <a:rPr lang="en-US" sz="2800" dirty="0"/>
              <a:t>  An earlier version of this guide, </a:t>
            </a:r>
            <a:r>
              <a:rPr lang="en-US" sz="2800" i="1" dirty="0"/>
              <a:t>Your Guide to Integrating HCV Services into Opioid Treatment Programs</a:t>
            </a:r>
            <a:r>
              <a:rPr lang="en-US" sz="2800" dirty="0"/>
              <a:t>, was published in 2020. </a:t>
            </a:r>
          </a:p>
        </p:txBody>
      </p:sp>
      <p:sp>
        <p:nvSpPr>
          <p:cNvPr id="3" name="Slide Number Placeholder 3">
            <a:extLst>
              <a:ext uri="{FF2B5EF4-FFF2-40B4-BE49-F238E27FC236}">
                <a16:creationId xmlns:a16="http://schemas.microsoft.com/office/drawing/2014/main" id="{C5AEA0DE-EC80-3B12-2212-136FAEA1D335}"/>
              </a:ext>
            </a:extLst>
          </p:cNvPr>
          <p:cNvSpPr txBox="1">
            <a:spLocks/>
          </p:cNvSpPr>
          <p:nvPr/>
        </p:nvSpPr>
        <p:spPr>
          <a:xfrm>
            <a:off x="9900461" y="6459788"/>
            <a:ext cx="1312025" cy="365125"/>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788" b="1" kern="1200">
                <a:solidFill>
                  <a:srgbClr val="FFFFFF"/>
                </a:solidFill>
                <a:latin typeface="Arial" panose="020B0604020202020204" pitchFamily="34" charset="0"/>
                <a:ea typeface="+mn-ea"/>
                <a:cs typeface="+mn-cs"/>
              </a:defRPr>
            </a:lvl1pPr>
            <a:lvl2pPr marL="4572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4400" b="1" kern="1200">
                <a:solidFill>
                  <a:srgbClr val="FFCC00"/>
                </a:solidFill>
                <a:latin typeface="Arial" panose="020B0604020202020204" pitchFamily="34" charset="0"/>
                <a:ea typeface="+mn-ea"/>
                <a:cs typeface="+mn-cs"/>
              </a:defRPr>
            </a:lvl5pPr>
            <a:lvl6pPr marL="2286000" algn="l" defTabSz="914400" rtl="0" eaLnBrk="1" latinLnBrk="0" hangingPunct="1">
              <a:defRPr sz="4400" b="1" kern="1200">
                <a:solidFill>
                  <a:srgbClr val="FFCC00"/>
                </a:solidFill>
                <a:latin typeface="Arial" panose="020B0604020202020204" pitchFamily="34" charset="0"/>
                <a:ea typeface="+mn-ea"/>
                <a:cs typeface="+mn-cs"/>
              </a:defRPr>
            </a:lvl6pPr>
            <a:lvl7pPr marL="2743200" algn="l" defTabSz="914400" rtl="0" eaLnBrk="1" latinLnBrk="0" hangingPunct="1">
              <a:defRPr sz="4400" b="1" kern="1200">
                <a:solidFill>
                  <a:srgbClr val="FFCC00"/>
                </a:solidFill>
                <a:latin typeface="Arial" panose="020B0604020202020204" pitchFamily="34" charset="0"/>
                <a:ea typeface="+mn-ea"/>
                <a:cs typeface="+mn-cs"/>
              </a:defRPr>
            </a:lvl7pPr>
            <a:lvl8pPr marL="3200400" algn="l" defTabSz="914400" rtl="0" eaLnBrk="1" latinLnBrk="0" hangingPunct="1">
              <a:defRPr sz="4400" b="1" kern="1200">
                <a:solidFill>
                  <a:srgbClr val="FFCC00"/>
                </a:solidFill>
                <a:latin typeface="Arial" panose="020B0604020202020204" pitchFamily="34" charset="0"/>
                <a:ea typeface="+mn-ea"/>
                <a:cs typeface="+mn-cs"/>
              </a:defRPr>
            </a:lvl8pPr>
            <a:lvl9pPr marL="3657600" algn="l" defTabSz="914400" rtl="0" eaLnBrk="1" latinLnBrk="0" hangingPunct="1">
              <a:defRPr sz="4400" b="1" kern="1200">
                <a:solidFill>
                  <a:srgbClr val="FFCC00"/>
                </a:solidFill>
                <a:latin typeface="Arial" panose="020B0604020202020204" pitchFamily="34" charset="0"/>
                <a:ea typeface="+mn-ea"/>
                <a:cs typeface="+mn-cs"/>
              </a:defRPr>
            </a:lvl9pPr>
          </a:lstStyle>
          <a:p>
            <a:pPr defTabSz="914148">
              <a:defRPr/>
            </a:pPr>
            <a:fld id="{152B26A1-16F3-4AD8-B521-FD82B2C76541}" type="slidenum">
              <a:rPr lang="en-US" smtClean="0"/>
              <a:pPr defTabSz="914148">
                <a:defRPr/>
              </a:pPr>
              <a:t>8</a:t>
            </a:fld>
            <a:endParaRPr lang="en-US" dirty="0">
              <a:latin typeface="Calibri" panose="020F0502020204030204"/>
              <a:cs typeface="Arial"/>
              <a:sym typeface="Arial"/>
            </a:endParaRPr>
          </a:p>
        </p:txBody>
      </p:sp>
      <p:sp>
        <p:nvSpPr>
          <p:cNvPr id="4" name="Footer Placeholder 3">
            <a:extLst>
              <a:ext uri="{FF2B5EF4-FFF2-40B4-BE49-F238E27FC236}">
                <a16:creationId xmlns:a16="http://schemas.microsoft.com/office/drawing/2014/main" id="{4E35B919-9A7C-EB86-360D-D9D8C076C06D}"/>
              </a:ext>
            </a:extLst>
          </p:cNvPr>
          <p:cNvSpPr>
            <a:spLocks noGrp="1"/>
          </p:cNvSpPr>
          <p:nvPr>
            <p:ph type="ftr" sz="quarter" idx="3"/>
          </p:nvPr>
        </p:nvSpPr>
        <p:spPr/>
        <p:txBody>
          <a:bodyPr/>
          <a:lstStyle/>
          <a:p>
            <a:r>
              <a:rPr lang="en-US"/>
              <a:t>SOURCE: ORN, 2024</a:t>
            </a:r>
          </a:p>
        </p:txBody>
      </p:sp>
    </p:spTree>
    <p:extLst>
      <p:ext uri="{BB962C8B-B14F-4D97-AF65-F5344CB8AC3E}">
        <p14:creationId xmlns:p14="http://schemas.microsoft.com/office/powerpoint/2010/main" val="3690755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7BB655-8CFC-907C-1FF7-C3899BB8788C}"/>
              </a:ext>
            </a:extLst>
          </p:cNvPr>
          <p:cNvSpPr>
            <a:spLocks noGrp="1"/>
          </p:cNvSpPr>
          <p:nvPr>
            <p:ph type="title"/>
          </p:nvPr>
        </p:nvSpPr>
        <p:spPr/>
        <p:txBody>
          <a:bodyPr/>
          <a:lstStyle/>
          <a:p>
            <a:r>
              <a:rPr lang="en-US" dirty="0"/>
              <a:t>Epidemiology and Intersection of HCV and OUD</a:t>
            </a:r>
          </a:p>
        </p:txBody>
      </p:sp>
      <p:sp>
        <p:nvSpPr>
          <p:cNvPr id="6" name="Text Placeholder 5">
            <a:extLst>
              <a:ext uri="{FF2B5EF4-FFF2-40B4-BE49-F238E27FC236}">
                <a16:creationId xmlns:a16="http://schemas.microsoft.com/office/drawing/2014/main" id="{63D09AE4-FD6F-B0FB-F75F-2973634FC7E2}"/>
              </a:ext>
            </a:extLst>
          </p:cNvPr>
          <p:cNvSpPr>
            <a:spLocks noGrp="1"/>
          </p:cNvSpPr>
          <p:nvPr>
            <p:ph type="body" idx="1"/>
          </p:nvPr>
        </p:nvSpPr>
        <p:spPr/>
        <p:txBody>
          <a:bodyPr/>
          <a:lstStyle/>
          <a:p>
            <a:r>
              <a:rPr lang="en-US" dirty="0"/>
              <a:t>Part one</a:t>
            </a:r>
          </a:p>
        </p:txBody>
      </p:sp>
      <p:sp>
        <p:nvSpPr>
          <p:cNvPr id="2" name="Slide Number Placeholder 1">
            <a:extLst>
              <a:ext uri="{FF2B5EF4-FFF2-40B4-BE49-F238E27FC236}">
                <a16:creationId xmlns:a16="http://schemas.microsoft.com/office/drawing/2014/main" id="{E8225B1D-B613-78D1-48BF-C841524CC135}"/>
              </a:ext>
            </a:extLst>
          </p:cNvPr>
          <p:cNvSpPr>
            <a:spLocks noGrp="1"/>
          </p:cNvSpPr>
          <p:nvPr>
            <p:ph type="sldNum" sz="quarter" idx="12"/>
          </p:nvPr>
        </p:nvSpPr>
        <p:spPr/>
        <p:txBody>
          <a:bodyPr/>
          <a:lstStyle/>
          <a:p>
            <a:fld id="{152B26A1-16F3-4AD8-B521-FD82B2C76541}" type="slidenum">
              <a:rPr lang="en-US" smtClean="0"/>
              <a:t>9</a:t>
            </a:fld>
            <a:endParaRPr lang="en-US"/>
          </a:p>
        </p:txBody>
      </p:sp>
    </p:spTree>
    <p:extLst>
      <p:ext uri="{BB962C8B-B14F-4D97-AF65-F5344CB8AC3E}">
        <p14:creationId xmlns:p14="http://schemas.microsoft.com/office/powerpoint/2010/main" val="7445301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LC theme SOR3">
  <a:themeElements>
    <a:clrScheme name="Custom 10">
      <a:dk1>
        <a:srgbClr val="0B6183"/>
      </a:dk1>
      <a:lt1>
        <a:srgbClr val="FFFFFF"/>
      </a:lt1>
      <a:dk2>
        <a:srgbClr val="FFFFFF"/>
      </a:dk2>
      <a:lt2>
        <a:srgbClr val="FFFFFF"/>
      </a:lt2>
      <a:accent1>
        <a:srgbClr val="1773B1"/>
      </a:accent1>
      <a:accent2>
        <a:srgbClr val="0B6183"/>
      </a:accent2>
      <a:accent3>
        <a:srgbClr val="321175"/>
      </a:accent3>
      <a:accent4>
        <a:srgbClr val="69138F"/>
      </a:accent4>
      <a:accent5>
        <a:srgbClr val="E34BB8"/>
      </a:accent5>
      <a:accent6>
        <a:srgbClr val="F36DCD"/>
      </a:accent6>
      <a:hlink>
        <a:srgbClr val="2998E3"/>
      </a:hlink>
      <a:folHlink>
        <a:srgbClr val="469CB0"/>
      </a:folHlink>
    </a:clrScheme>
    <a:fontScheme name="Custom 1">
      <a:majorFont>
        <a:latin typeface="Calibri"/>
        <a:ea typeface=""/>
        <a:cs typeface=""/>
      </a:majorFont>
      <a:minorFont>
        <a:latin typeface="Calibr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LC theme SOR3" id="{BE00BAD2-2F5D-4C2F-9341-2F9FAB946B76}" vid="{C5BB481E-8E7F-4B07-9F68-3C4F86ED99F1}"/>
    </a:ext>
  </a:extLst>
</a:theme>
</file>

<file path=ppt/theme/theme2.xml><?xml version="1.0" encoding="utf-8"?>
<a:theme xmlns:a="http://schemas.openxmlformats.org/drawingml/2006/main" name="PSI webinar">
  <a:themeElements>
    <a:clrScheme name="WPSI">
      <a:dk1>
        <a:srgbClr val="0E2532"/>
      </a:dk1>
      <a:lt1>
        <a:srgbClr val="E5F2F7"/>
      </a:lt1>
      <a:dk2>
        <a:srgbClr val="1D4A65"/>
      </a:dk2>
      <a:lt2>
        <a:srgbClr val="E5F2F7"/>
      </a:lt2>
      <a:accent1>
        <a:srgbClr val="1D98D5"/>
      </a:accent1>
      <a:accent2>
        <a:srgbClr val="1D4A65"/>
      </a:accent2>
      <a:accent3>
        <a:srgbClr val="2B6D95"/>
      </a:accent3>
      <a:accent4>
        <a:srgbClr val="2E82A4"/>
      </a:accent4>
      <a:accent5>
        <a:srgbClr val="1C90CA"/>
      </a:accent5>
      <a:accent6>
        <a:srgbClr val="1D4A65"/>
      </a:accent6>
      <a:hlink>
        <a:srgbClr val="3494BA"/>
      </a:hlink>
      <a:folHlink>
        <a:srgbClr val="7FC1D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SI webinar" id="{CD59A492-11ED-420E-B7AD-F0B45BE32CAF}" vid="{9A73BF32-26DE-4865-ABC2-D16C7CFC01E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0">
    <a:dk1>
      <a:srgbClr val="0B6183"/>
    </a:dk1>
    <a:lt1>
      <a:srgbClr val="FFFFFF"/>
    </a:lt1>
    <a:dk2>
      <a:srgbClr val="FFFFFF"/>
    </a:dk2>
    <a:lt2>
      <a:srgbClr val="FFFFFF"/>
    </a:lt2>
    <a:accent1>
      <a:srgbClr val="1773B1"/>
    </a:accent1>
    <a:accent2>
      <a:srgbClr val="0B6183"/>
    </a:accent2>
    <a:accent3>
      <a:srgbClr val="321175"/>
    </a:accent3>
    <a:accent4>
      <a:srgbClr val="69138F"/>
    </a:accent4>
    <a:accent5>
      <a:srgbClr val="E34BB8"/>
    </a:accent5>
    <a:accent6>
      <a:srgbClr val="F36DCD"/>
    </a:accent6>
    <a:hlink>
      <a:srgbClr val="2998E3"/>
    </a:hlink>
    <a:folHlink>
      <a:srgbClr val="469CB0"/>
    </a:folHlink>
  </a:clrScheme>
</a:themeOverride>
</file>

<file path=ppt/theme/themeOverride2.xml><?xml version="1.0" encoding="utf-8"?>
<a:themeOverride xmlns:a="http://schemas.openxmlformats.org/drawingml/2006/main">
  <a:clrScheme name="Custom 10">
    <a:dk1>
      <a:srgbClr val="0B6183"/>
    </a:dk1>
    <a:lt1>
      <a:srgbClr val="FFFFFF"/>
    </a:lt1>
    <a:dk2>
      <a:srgbClr val="FFFFFF"/>
    </a:dk2>
    <a:lt2>
      <a:srgbClr val="FFFFFF"/>
    </a:lt2>
    <a:accent1>
      <a:srgbClr val="1773B1"/>
    </a:accent1>
    <a:accent2>
      <a:srgbClr val="0B6183"/>
    </a:accent2>
    <a:accent3>
      <a:srgbClr val="321175"/>
    </a:accent3>
    <a:accent4>
      <a:srgbClr val="69138F"/>
    </a:accent4>
    <a:accent5>
      <a:srgbClr val="E34BB8"/>
    </a:accent5>
    <a:accent6>
      <a:srgbClr val="F36DCD"/>
    </a:accent6>
    <a:hlink>
      <a:srgbClr val="2998E3"/>
    </a:hlink>
    <a:folHlink>
      <a:srgbClr val="469CB0"/>
    </a:folHlink>
  </a:clrScheme>
</a:themeOverride>
</file>

<file path=ppt/theme/themeOverride3.xml><?xml version="1.0" encoding="utf-8"?>
<a:themeOverride xmlns:a="http://schemas.openxmlformats.org/drawingml/2006/main">
  <a:clrScheme name="Custom 10">
    <a:dk1>
      <a:srgbClr val="0B6183"/>
    </a:dk1>
    <a:lt1>
      <a:srgbClr val="FFFFFF"/>
    </a:lt1>
    <a:dk2>
      <a:srgbClr val="FFFFFF"/>
    </a:dk2>
    <a:lt2>
      <a:srgbClr val="FFFFFF"/>
    </a:lt2>
    <a:accent1>
      <a:srgbClr val="1773B1"/>
    </a:accent1>
    <a:accent2>
      <a:srgbClr val="0B6183"/>
    </a:accent2>
    <a:accent3>
      <a:srgbClr val="321175"/>
    </a:accent3>
    <a:accent4>
      <a:srgbClr val="69138F"/>
    </a:accent4>
    <a:accent5>
      <a:srgbClr val="E34BB8"/>
    </a:accent5>
    <a:accent6>
      <a:srgbClr val="F36DCD"/>
    </a:accent6>
    <a:hlink>
      <a:srgbClr val="2998E3"/>
    </a:hlink>
    <a:folHlink>
      <a:srgbClr val="469CB0"/>
    </a:folHlink>
  </a:clrScheme>
</a:themeOverride>
</file>

<file path=docProps/app.xml><?xml version="1.0" encoding="utf-8"?>
<Properties xmlns="http://schemas.openxmlformats.org/officeDocument/2006/extended-properties" xmlns:vt="http://schemas.openxmlformats.org/officeDocument/2006/docPropsVTypes">
  <Template>LC theme SOR3</Template>
  <TotalTime>2630</TotalTime>
  <Words>16609</Words>
  <Application>Microsoft Office PowerPoint</Application>
  <PresentationFormat>Widescreen</PresentationFormat>
  <Paragraphs>1222</Paragraphs>
  <Slides>75</Slides>
  <Notes>72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75</vt:i4>
      </vt:variant>
    </vt:vector>
  </HeadingPairs>
  <TitlesOfParts>
    <vt:vector size="88" baseType="lpstr">
      <vt:lpstr>Arial</vt:lpstr>
      <vt:lpstr>Calibri</vt:lpstr>
      <vt:lpstr>Courier New</vt:lpstr>
      <vt:lpstr>Helvetica Neue</vt:lpstr>
      <vt:lpstr>HelveticaNeueLT Com 55 Roman</vt:lpstr>
      <vt:lpstr>Nunito</vt:lpstr>
      <vt:lpstr>Raleway</vt:lpstr>
      <vt:lpstr>Roboto</vt:lpstr>
      <vt:lpstr>Times New Roman</vt:lpstr>
      <vt:lpstr>Trebuchet MS</vt:lpstr>
      <vt:lpstr>Wingdings</vt:lpstr>
      <vt:lpstr>LC theme SOR3</vt:lpstr>
      <vt:lpstr>PSI webinar</vt:lpstr>
      <vt:lpstr>Identifying, Addressing, and Treating the Dual Epidemics of Hepatitis C Virus and Opioid Use Disorder</vt:lpstr>
      <vt:lpstr>Welcome!</vt:lpstr>
      <vt:lpstr>Disclosures</vt:lpstr>
      <vt:lpstr>Acknowledgements</vt:lpstr>
      <vt:lpstr>Learning Objectives</vt:lpstr>
      <vt:lpstr>Common Terms and Abbreviations</vt:lpstr>
      <vt:lpstr>Polling Question #1</vt:lpstr>
      <vt:lpstr>A  Toolkit to Guide Your  HCV Testing and Treatment Services</vt:lpstr>
      <vt:lpstr>Epidemiology and Intersection of HCV and OUD</vt:lpstr>
      <vt:lpstr>The Syndemic of Substance Use, HIV, HCV, and Syphilis</vt:lpstr>
      <vt:lpstr>What are Opioids?</vt:lpstr>
      <vt:lpstr>How Do Opioids Work?</vt:lpstr>
      <vt:lpstr>Acute Effects of Opioids</vt:lpstr>
      <vt:lpstr>Long-Term Effects of Opioids</vt:lpstr>
      <vt:lpstr>Opioid Withdrawal (1)</vt:lpstr>
      <vt:lpstr>Opioid Withdrawal (2)</vt:lpstr>
      <vt:lpstr>Drivers of Drug Poisoning Deaths Evolve  from Opioids to Stimulants</vt:lpstr>
      <vt:lpstr>Drug Poisoning Deaths  Involving Fentanyl and Stimulants, 1999-2023</vt:lpstr>
      <vt:lpstr>Hepatitis C Virus (HCV) – An Overview </vt:lpstr>
      <vt:lpstr>Hepatitis C Virus (HCV) – An Overview (2) </vt:lpstr>
      <vt:lpstr>Hepatitis C Virus (HCV) – An Overview (3) </vt:lpstr>
      <vt:lpstr>Risk Factors for HCV Exposure</vt:lpstr>
      <vt:lpstr>Number of Reported Cases and Estimated Infections of Acute Hepatitis C – US, 2016-2023</vt:lpstr>
      <vt:lpstr>Hepatitis C in Nevada</vt:lpstr>
      <vt:lpstr>Acute* HCV Infection</vt:lpstr>
      <vt:lpstr>Chronic* HCV Infection</vt:lpstr>
      <vt:lpstr>Chronic HCV Infection “Extrahepatic” Manifestations</vt:lpstr>
      <vt:lpstr>HCV-Associated Liver Damage</vt:lpstr>
      <vt:lpstr>Screening, Diagnosis, and Linkage to Care</vt:lpstr>
      <vt:lpstr>Polling Question #2</vt:lpstr>
      <vt:lpstr>Key Points for Clinical Screening and Diagnosis for HCV</vt:lpstr>
      <vt:lpstr>One-Time Testing For People with Recognized Risk Factors or Exposures</vt:lpstr>
      <vt:lpstr>The Need for “Test and Treat” in Settings with High Infection Burden and/or Low Access</vt:lpstr>
      <vt:lpstr>Bridging the Gap to a Cure</vt:lpstr>
      <vt:lpstr>HCV Testing </vt:lpstr>
      <vt:lpstr>How to Interpret HCV Test Results (1)</vt:lpstr>
      <vt:lpstr>How to Interpret HCV Test Results (2)</vt:lpstr>
      <vt:lpstr>Understanding Screening Results</vt:lpstr>
      <vt:lpstr>Non-reactive Counseling Messages</vt:lpstr>
      <vt:lpstr>Reactive Counseling Messages</vt:lpstr>
      <vt:lpstr>Linkage to Care</vt:lpstr>
      <vt:lpstr>Treatment of HCV in People Who Use Drugs</vt:lpstr>
      <vt:lpstr>The Realities of HCV Treatment for  People Who Use Drugs</vt:lpstr>
      <vt:lpstr>Treatment Options – We Can Say Cure</vt:lpstr>
      <vt:lpstr>Treatment Success</vt:lpstr>
      <vt:lpstr>Barriers to HCV Treatment</vt:lpstr>
      <vt:lpstr>Helping Patients Stay Well (1)</vt:lpstr>
      <vt:lpstr>Helping Patients Stay Well (2)</vt:lpstr>
      <vt:lpstr>HCV Treatment Barriers (CHATBOX)</vt:lpstr>
      <vt:lpstr>The Role of OTPs in Addressing HCV (and Other Infectious Diseases)</vt:lpstr>
      <vt:lpstr>Medications for Opioid Use Disorders: Antagonists,  Partial Agonists, and Full Opioid Agonists</vt:lpstr>
      <vt:lpstr>OBOTs and OTPs</vt:lpstr>
      <vt:lpstr>OTP Requirements</vt:lpstr>
      <vt:lpstr>More about OTPs</vt:lpstr>
      <vt:lpstr>Medicaid &amp; Medicare Advantage Plans: OTPs</vt:lpstr>
      <vt:lpstr>HCV Testing in OTPs in the U.S.</vt:lpstr>
      <vt:lpstr>Top Tips for Treating HCV in OTPs and Other SUD Treatment Settings</vt:lpstr>
      <vt:lpstr>Barriers to Treating HCV in OTPs and Other SUD Treatment Settings</vt:lpstr>
      <vt:lpstr>MOUD as HCV Prevention</vt:lpstr>
      <vt:lpstr>Implementing Integrated HCV + OUD Care Models</vt:lpstr>
      <vt:lpstr>HCV Care Cascade</vt:lpstr>
      <vt:lpstr>Accessible Hepatitis C Care for People Who Inject Drugs: A Randomized Clinical Trial</vt:lpstr>
      <vt:lpstr>Integrating HCV Treatment into OUD Care**</vt:lpstr>
      <vt:lpstr>Lessons from the Field: Additional Tips for Integrated Services</vt:lpstr>
      <vt:lpstr>Integrated Care Models</vt:lpstr>
      <vt:lpstr>Telehealth and Mobile Health</vt:lpstr>
      <vt:lpstr>The TEAM-C Study</vt:lpstr>
      <vt:lpstr>Audience Q&amp;A/Discussion, Concluding Thoughts, and Resources for Continued Learning</vt:lpstr>
      <vt:lpstr>Concluding Thoughts</vt:lpstr>
      <vt:lpstr>Final Q&amp;A</vt:lpstr>
      <vt:lpstr>Nevada-Specific Resources</vt:lpstr>
      <vt:lpstr>Additional (National) Resources</vt:lpstr>
      <vt:lpstr>Awareness Campaign – Know More Hepatitis </vt:lpstr>
      <vt:lpstr>Awareness Campaign - NY Cures Hep C</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4th Annual Guam Conference   Hepatitis C Virus and the Importance of Integrated OTP Treatment</dc:title>
  <dc:creator>Frable, Christian P.</dc:creator>
  <cp:lastModifiedBy>Chloe Mullen</cp:lastModifiedBy>
  <cp:revision>122</cp:revision>
  <dcterms:created xsi:type="dcterms:W3CDTF">2023-08-16T22:26:42Z</dcterms:created>
  <dcterms:modified xsi:type="dcterms:W3CDTF">2025-12-09T17:56:41Z</dcterms:modified>
</cp:coreProperties>
</file>