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Lst>
  <p:sldSz cx="18288000" cy="10287000"/>
  <p:notesSz cx="6858000" cy="9144000"/>
  <p:embeddedFontLst>
    <p:embeddedFont>
      <p:font typeface="Arial Bold" panose="020B0704020202020204" pitchFamily="34" charset="0"/>
      <p:regular r:id="rId9"/>
      <p:bold r:id="rId10"/>
    </p:embeddedFont>
    <p:embeddedFont>
      <p:font typeface="Arial Bold Italics" panose="020B0604020202020204" charset="0"/>
      <p:regular r:id="rId11"/>
    </p:embeddedFont>
    <p:embeddedFont>
      <p:font typeface="Canva Sans" panose="020B0604020202020204" charset="0"/>
      <p:regular r:id="rId12"/>
    </p:embeddedFont>
    <p:embeddedFont>
      <p:font typeface="Myriad" panose="020B0604020202020204" charset="0"/>
      <p:regular r:id="rId13"/>
    </p:embeddedFont>
    <p:embeddedFont>
      <p:font typeface="Myriad Bold" panose="020B0604020202020204" charset="0"/>
      <p:regular r:id="rId14"/>
    </p:embeddedFont>
    <p:embeddedFont>
      <p:font typeface="Myriad Bold Italics" panose="020B0604020202020204" charset="0"/>
      <p:regular r:id="rId15"/>
    </p:embeddedFont>
    <p:embeddedFont>
      <p:font typeface="Myriad Condensed Bold" panose="020B0604020202020204" charset="0"/>
      <p:regular r:id="rId16"/>
    </p:embeddedFont>
    <p:embeddedFont>
      <p:font typeface="Myriad Italics" panose="020B0604020202020204" charset="0"/>
      <p:regular r:id="rId17"/>
    </p:embeddedFont>
    <p:embeddedFont>
      <p:font typeface="Myriad Light Italics" panose="020B0604020202020204"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99" autoAdjust="0"/>
    <p:restoredTop sz="86358" autoAdjust="0"/>
  </p:normalViewPr>
  <p:slideViewPr>
    <p:cSldViewPr>
      <p:cViewPr varScale="1">
        <p:scale>
          <a:sx n="54" d="100"/>
          <a:sy n="54" d="100"/>
        </p:scale>
        <p:origin x="54" y="57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5.fntdata"/><Relationship Id="rId18"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image" Target="../media/image4.jpeg"/><Relationship Id="rId21" Type="http://schemas.openxmlformats.org/officeDocument/2006/relationships/image" Target="../media/image22.jpeg"/><Relationship Id="rId7" Type="http://schemas.openxmlformats.org/officeDocument/2006/relationships/image" Target="../media/image8.jpeg"/><Relationship Id="rId12" Type="http://schemas.openxmlformats.org/officeDocument/2006/relationships/image" Target="../media/image13.jpeg"/><Relationship Id="rId17" Type="http://schemas.openxmlformats.org/officeDocument/2006/relationships/image" Target="../media/image18.jpeg"/><Relationship Id="rId25" Type="http://schemas.openxmlformats.org/officeDocument/2006/relationships/image" Target="../media/image26.jpeg"/><Relationship Id="rId2" Type="http://schemas.openxmlformats.org/officeDocument/2006/relationships/image" Target="../media/image3.jpeg"/><Relationship Id="rId16" Type="http://schemas.openxmlformats.org/officeDocument/2006/relationships/image" Target="../media/image17.jpeg"/><Relationship Id="rId20" Type="http://schemas.openxmlformats.org/officeDocument/2006/relationships/image" Target="../media/image21.jpeg"/><Relationship Id="rId29"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2.jpeg"/><Relationship Id="rId24" Type="http://schemas.openxmlformats.org/officeDocument/2006/relationships/image" Target="../media/image25.jpeg"/><Relationship Id="rId5" Type="http://schemas.openxmlformats.org/officeDocument/2006/relationships/image" Target="../media/image6.jpeg"/><Relationship Id="rId15" Type="http://schemas.openxmlformats.org/officeDocument/2006/relationships/image" Target="../media/image16.jpeg"/><Relationship Id="rId23" Type="http://schemas.openxmlformats.org/officeDocument/2006/relationships/image" Target="../media/image24.jpeg"/><Relationship Id="rId28" Type="http://schemas.openxmlformats.org/officeDocument/2006/relationships/image" Target="../media/image29.jpeg"/><Relationship Id="rId10" Type="http://schemas.openxmlformats.org/officeDocument/2006/relationships/image" Target="../media/image11.jpeg"/><Relationship Id="rId19" Type="http://schemas.openxmlformats.org/officeDocument/2006/relationships/image" Target="../media/image20.sv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jpeg"/><Relationship Id="rId22" Type="http://schemas.openxmlformats.org/officeDocument/2006/relationships/image" Target="../media/image23.jpeg"/><Relationship Id="rId27" Type="http://schemas.openxmlformats.org/officeDocument/2006/relationships/image" Target="../media/image28.jpeg"/></Relationships>
</file>

<file path=ppt/slides/_rels/slide3.xml.rels><?xml version="1.0" encoding="UTF-8" standalone="yes"?>
<Relationships xmlns="http://schemas.openxmlformats.org/package/2006/relationships"><Relationship Id="rId8" Type="http://schemas.openxmlformats.org/officeDocument/2006/relationships/image" Target="../media/image37.jpeg"/><Relationship Id="rId13" Type="http://schemas.openxmlformats.org/officeDocument/2006/relationships/image" Target="../media/image42.svg"/><Relationship Id="rId3" Type="http://schemas.openxmlformats.org/officeDocument/2006/relationships/image" Target="../media/image32.svg"/><Relationship Id="rId7" Type="http://schemas.openxmlformats.org/officeDocument/2006/relationships/image" Target="../media/image36.jpeg"/><Relationship Id="rId12" Type="http://schemas.openxmlformats.org/officeDocument/2006/relationships/image" Target="../media/image41.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jpeg"/><Relationship Id="rId11" Type="http://schemas.openxmlformats.org/officeDocument/2006/relationships/image" Target="../media/image40.jpeg"/><Relationship Id="rId5" Type="http://schemas.openxmlformats.org/officeDocument/2006/relationships/image" Target="../media/image34.jpeg"/><Relationship Id="rId10" Type="http://schemas.openxmlformats.org/officeDocument/2006/relationships/image" Target="../media/image39.jpeg"/><Relationship Id="rId4" Type="http://schemas.openxmlformats.org/officeDocument/2006/relationships/image" Target="../media/image33.jpeg"/><Relationship Id="rId9" Type="http://schemas.openxmlformats.org/officeDocument/2006/relationships/image" Target="../media/image38.jpeg"/><Relationship Id="rId14" Type="http://schemas.openxmlformats.org/officeDocument/2006/relationships/image" Target="../media/image43.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7.xml.rels><?xml version="1.0" encoding="UTF-8" standalone="yes"?>
<Relationships xmlns="http://schemas.openxmlformats.org/package/2006/relationships"><Relationship Id="rId8" Type="http://schemas.openxmlformats.org/officeDocument/2006/relationships/hyperlink" Target="https://nvmch.org/" TargetMode="External"/><Relationship Id="rId3" Type="http://schemas.openxmlformats.org/officeDocument/2006/relationships/image" Target="../media/image2.png"/><Relationship Id="rId7" Type="http://schemas.openxmlformats.org/officeDocument/2006/relationships/hyperlink" Target="https://www.clarkcountynv.gov/residents/family_services/parenting-classes" TargetMode="External"/><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hyperlink" Target="https://prd.icarol.com/resourceview.html?orgNum=89125&amp;id=70932880&amp;token=b80fef46-c078-40b8-93eb-bd5957603940#/" TargetMode="External"/><Relationship Id="rId5" Type="http://schemas.openxmlformats.org/officeDocument/2006/relationships/hyperlink" Target="https://www.nevada211.org/children-services/baby-first-services/" TargetMode="External"/><Relationship Id="rId10" Type="http://schemas.openxmlformats.org/officeDocument/2006/relationships/hyperlink" Target="https://letmommysleep.com/blog/2019/12/21/new-parent-support-in-the-las-vegas-valley/" TargetMode="External"/><Relationship Id="rId4" Type="http://schemas.openxmlformats.org/officeDocument/2006/relationships/hyperlink" Target="https://www.southernnevadahealthdistrict.org/programs/maternal-child-health/embracing-healthy-baby/" TargetMode="External"/><Relationship Id="rId9" Type="http://schemas.openxmlformats.org/officeDocument/2006/relationships/hyperlink" Target="https://nevadarighttolife.org/pregnant-and-need-hel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459442" y="8738866"/>
            <a:ext cx="4191282" cy="1146461"/>
            <a:chOff x="0" y="0"/>
            <a:chExt cx="5588376" cy="1528614"/>
          </a:xfrm>
        </p:grpSpPr>
        <p:sp>
          <p:nvSpPr>
            <p:cNvPr id="3" name="Freeform 3" descr="A black background with blue text  Description automatically generated"/>
            <p:cNvSpPr/>
            <p:nvPr/>
          </p:nvSpPr>
          <p:spPr>
            <a:xfrm>
              <a:off x="0" y="0"/>
              <a:ext cx="5588381" cy="1528572"/>
            </a:xfrm>
            <a:custGeom>
              <a:avLst/>
              <a:gdLst/>
              <a:ahLst/>
              <a:cxnLst/>
              <a:rect l="l" t="t" r="r" b="b"/>
              <a:pathLst>
                <a:path w="5588381" h="1528572">
                  <a:moveTo>
                    <a:pt x="0" y="0"/>
                  </a:moveTo>
                  <a:lnTo>
                    <a:pt x="5588381" y="0"/>
                  </a:lnTo>
                  <a:lnTo>
                    <a:pt x="5588381" y="1528572"/>
                  </a:lnTo>
                  <a:lnTo>
                    <a:pt x="0" y="1528572"/>
                  </a:lnTo>
                  <a:lnTo>
                    <a:pt x="0" y="0"/>
                  </a:lnTo>
                  <a:close/>
                </a:path>
              </a:pathLst>
            </a:custGeom>
            <a:blipFill>
              <a:blip r:embed="rId2"/>
              <a:stretch>
                <a:fillRect t="-178" b="-181"/>
              </a:stretch>
            </a:blipFill>
          </p:spPr>
          <p:txBody>
            <a:bodyPr/>
            <a:lstStyle/>
            <a:p>
              <a:endParaRPr lang="en-US"/>
            </a:p>
          </p:txBody>
        </p:sp>
      </p:grpSp>
      <p:grpSp>
        <p:nvGrpSpPr>
          <p:cNvPr id="4" name="Group 4">
            <a:extLst>
              <a:ext uri="{C183D7F6-B498-43B3-948B-1728B52AA6E4}">
                <adec:decorative xmlns:adec="http://schemas.microsoft.com/office/drawing/2017/decorative" val="1"/>
              </a:ext>
            </a:extLst>
          </p:cNvPr>
          <p:cNvGrpSpPr/>
          <p:nvPr/>
        </p:nvGrpSpPr>
        <p:grpSpPr>
          <a:xfrm>
            <a:off x="0" y="0"/>
            <a:ext cx="18288000" cy="10287000"/>
            <a:chOff x="0" y="0"/>
            <a:chExt cx="24384000" cy="13716000"/>
          </a:xfrm>
        </p:grpSpPr>
        <p:sp>
          <p:nvSpPr>
            <p:cNvPr id="5" name="Freeform 5"/>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path>
              </a:pathLst>
            </a:custGeom>
            <a:solidFill>
              <a:srgbClr val="FFFFFF"/>
            </a:solidFill>
          </p:spPr>
          <p:txBody>
            <a:bodyPr/>
            <a:lstStyle/>
            <a:p>
              <a:endParaRPr lang="en-US"/>
            </a:p>
          </p:txBody>
        </p:sp>
      </p:grpSp>
      <p:grpSp>
        <p:nvGrpSpPr>
          <p:cNvPr id="6" name="Group 6">
            <a:extLst>
              <a:ext uri="{C183D7F6-B498-43B3-948B-1728B52AA6E4}">
                <adec:decorative xmlns:adec="http://schemas.microsoft.com/office/drawing/2017/decorative" val="1"/>
              </a:ext>
            </a:extLst>
          </p:cNvPr>
          <p:cNvGrpSpPr/>
          <p:nvPr/>
        </p:nvGrpSpPr>
        <p:grpSpPr>
          <a:xfrm>
            <a:off x="0" y="0"/>
            <a:ext cx="18288000" cy="10287000"/>
            <a:chOff x="0" y="0"/>
            <a:chExt cx="24384000" cy="13716000"/>
          </a:xfrm>
        </p:grpSpPr>
        <p:sp>
          <p:nvSpPr>
            <p:cNvPr id="7" name="Freeform 7" descr="A mountain range with snow on the top  Description automatically generated"/>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3">
                <a:alphaModFix amt="75000"/>
              </a:blip>
              <a:stretch>
                <a:fillRect/>
              </a:stretch>
            </a:blipFill>
          </p:spPr>
          <p:txBody>
            <a:bodyPr/>
            <a:lstStyle/>
            <a:p>
              <a:endParaRPr lang="en-US"/>
            </a:p>
          </p:txBody>
        </p:sp>
      </p:grpSp>
      <p:grpSp>
        <p:nvGrpSpPr>
          <p:cNvPr id="8" name="Group 8" descr="Nevada Opioid Center of Excellence logo.">
            <a:extLst>
              <a:ext uri="{C183D7F6-B498-43B3-948B-1728B52AA6E4}">
                <adec:decorative xmlns:adec="http://schemas.microsoft.com/office/drawing/2017/decorative" val="0"/>
              </a:ext>
            </a:extLst>
          </p:cNvPr>
          <p:cNvGrpSpPr/>
          <p:nvPr/>
        </p:nvGrpSpPr>
        <p:grpSpPr>
          <a:xfrm>
            <a:off x="5416481" y="1580345"/>
            <a:ext cx="7455046" cy="2039155"/>
            <a:chOff x="0" y="-31178"/>
            <a:chExt cx="5588381" cy="1528572"/>
          </a:xfrm>
        </p:grpSpPr>
        <p:sp>
          <p:nvSpPr>
            <p:cNvPr id="9" name="Freeform 9" descr="A black background with blue text  Description automatically generated"/>
            <p:cNvSpPr/>
            <p:nvPr/>
          </p:nvSpPr>
          <p:spPr>
            <a:xfrm>
              <a:off x="0" y="-31178"/>
              <a:ext cx="5588381" cy="1528572"/>
            </a:xfrm>
            <a:custGeom>
              <a:avLst/>
              <a:gdLst/>
              <a:ahLst/>
              <a:cxnLst/>
              <a:rect l="l" t="t" r="r" b="b"/>
              <a:pathLst>
                <a:path w="5588381" h="1528572">
                  <a:moveTo>
                    <a:pt x="0" y="0"/>
                  </a:moveTo>
                  <a:lnTo>
                    <a:pt x="5588381" y="0"/>
                  </a:lnTo>
                  <a:lnTo>
                    <a:pt x="5588381" y="1528572"/>
                  </a:lnTo>
                  <a:lnTo>
                    <a:pt x="0" y="1528572"/>
                  </a:lnTo>
                  <a:lnTo>
                    <a:pt x="0" y="0"/>
                  </a:lnTo>
                  <a:close/>
                </a:path>
              </a:pathLst>
            </a:custGeom>
            <a:blipFill>
              <a:blip r:embed="rId2"/>
              <a:stretch>
                <a:fillRect t="-178" b="-181"/>
              </a:stretch>
            </a:blipFill>
          </p:spPr>
          <p:txBody>
            <a:bodyPr/>
            <a:lstStyle/>
            <a:p>
              <a:endParaRPr lang="en-US"/>
            </a:p>
          </p:txBody>
        </p:sp>
      </p:grpSp>
      <p:sp>
        <p:nvSpPr>
          <p:cNvPr id="10" name="TextBox 10"/>
          <p:cNvSpPr txBox="1"/>
          <p:nvPr/>
        </p:nvSpPr>
        <p:spPr>
          <a:xfrm>
            <a:off x="1504007" y="4036158"/>
            <a:ext cx="15279986" cy="5222142"/>
          </a:xfrm>
          <a:prstGeom prst="rect">
            <a:avLst/>
          </a:prstGeom>
        </p:spPr>
        <p:txBody>
          <a:bodyPr lIns="0" tIns="0" rIns="0" bIns="0" rtlCol="0" anchor="t">
            <a:spAutoFit/>
          </a:bodyPr>
          <a:lstStyle/>
          <a:p>
            <a:pPr algn="ctr">
              <a:lnSpc>
                <a:spcPts val="4203"/>
              </a:lnSpc>
            </a:pPr>
            <a:r>
              <a:rPr lang="en-US" sz="3891" b="1">
                <a:solidFill>
                  <a:srgbClr val="0A2040"/>
                </a:solidFill>
                <a:latin typeface="Myriad Bold"/>
                <a:ea typeface="Myriad Bold"/>
                <a:cs typeface="Myriad Bold"/>
                <a:sym typeface="Myriad Bold"/>
              </a:rPr>
              <a:t>The Nevada Opioid Center of Excellence (NOCE) is dedicated to developing and sharing evidence-based training and offering technical assistance to professionals and community members alike. Whether you’re a care provider or a concerned community member, NOCE provides resources to support those affected by opioid use. </a:t>
            </a:r>
          </a:p>
          <a:p>
            <a:pPr algn="ctr">
              <a:lnSpc>
                <a:spcPts val="4203"/>
              </a:lnSpc>
            </a:pPr>
            <a:r>
              <a:rPr lang="en-US" sz="3891" b="1">
                <a:solidFill>
                  <a:srgbClr val="0A2040"/>
                </a:solidFill>
                <a:latin typeface="Myriad Bold"/>
                <a:ea typeface="Myriad Bold"/>
                <a:cs typeface="Myriad Bold"/>
                <a:sym typeface="Myriad Bold"/>
              </a:rPr>
              <a:t>Visit our website at www.nvopioidcoe.org!</a:t>
            </a:r>
          </a:p>
          <a:p>
            <a:pPr algn="ctr">
              <a:lnSpc>
                <a:spcPts val="3645"/>
              </a:lnSpc>
            </a:pPr>
            <a:r>
              <a:rPr lang="en-US" sz="3375" b="1" i="1">
                <a:solidFill>
                  <a:srgbClr val="0A2040"/>
                </a:solidFill>
                <a:latin typeface="Myriad Bold Italics"/>
                <a:ea typeface="Myriad Bold Italics"/>
                <a:cs typeface="Myriad Bold Italics"/>
                <a:sym typeface="Myriad Bold Italics"/>
              </a:rPr>
              <a:t> </a:t>
            </a:r>
          </a:p>
          <a:p>
            <a:pPr algn="ctr">
              <a:lnSpc>
                <a:spcPts val="2914"/>
              </a:lnSpc>
            </a:pPr>
            <a:r>
              <a:rPr lang="en-US" sz="2698" i="1">
                <a:solidFill>
                  <a:srgbClr val="0A2040"/>
                </a:solidFill>
                <a:latin typeface="Myriad Light Italics"/>
                <a:ea typeface="Myriad Light Italics"/>
                <a:cs typeface="Myriad Light Italics"/>
                <a:sym typeface="Myriad Light Italics"/>
              </a:rPr>
              <a:t>Today’s presentation was made possible in whole or in part by the Nevada Department of Health and Human Services (DHHS) Director’s Office through the Fund for a Resilient Nevada, established in Nevada Revised Statutes 433.712 through 433.744. The opinions, findings, conclusions, and recommendations expressed in our courses are those of the author(s) and do not necessarily represent the official views of the Nevada Opioid Center of Excellence or its funders.</a:t>
            </a:r>
          </a:p>
        </p:txBody>
      </p:sp>
      <p:sp>
        <p:nvSpPr>
          <p:cNvPr id="11" name="Title 10">
            <a:extLst>
              <a:ext uri="{FF2B5EF4-FFF2-40B4-BE49-F238E27FC236}">
                <a16:creationId xmlns:a16="http://schemas.microsoft.com/office/drawing/2014/main" id="{2E479DA5-084B-AC25-DF7E-72B53AD649CC}"/>
              </a:ext>
              <a:ext uri="{C183D7F6-B498-43B3-948B-1728B52AA6E4}">
                <adec:decorative xmlns:adec="http://schemas.microsoft.com/office/drawing/2017/decorative" val="1"/>
              </a:ext>
            </a:extLst>
          </p:cNvPr>
          <p:cNvSpPr>
            <a:spLocks noGrp="1"/>
          </p:cNvSpPr>
          <p:nvPr>
            <p:ph type="title" idx="4294967295"/>
          </p:nvPr>
        </p:nvSpPr>
        <p:spPr>
          <a:xfrm>
            <a:off x="2971800" y="-1361672"/>
            <a:ext cx="8229600" cy="1143000"/>
          </a:xfrm>
        </p:spPr>
        <p:txBody>
          <a:bodyPr/>
          <a:lstStyle/>
          <a:p>
            <a:r>
              <a:rPr lang="en-US" dirty="0"/>
              <a:t>What is NOCE?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a:grpSpLocks noChangeAspect="1"/>
          </p:cNvGrpSpPr>
          <p:nvPr/>
        </p:nvGrpSpPr>
        <p:grpSpPr>
          <a:xfrm>
            <a:off x="6170852" y="-114300"/>
            <a:ext cx="12191810" cy="10524261"/>
            <a:chOff x="0" y="0"/>
            <a:chExt cx="7899400" cy="6818947"/>
          </a:xfrm>
        </p:grpSpPr>
        <p:sp>
          <p:nvSpPr>
            <p:cNvPr id="3" name="Freeform 3"/>
            <p:cNvSpPr/>
            <p:nvPr/>
          </p:nvSpPr>
          <p:spPr>
            <a:xfrm>
              <a:off x="63500" y="63500"/>
              <a:ext cx="7772400" cy="6662928"/>
            </a:xfrm>
            <a:custGeom>
              <a:avLst/>
              <a:gdLst/>
              <a:ahLst/>
              <a:cxnLst/>
              <a:rect l="l" t="t" r="r" b="b"/>
              <a:pathLst>
                <a:path w="7772400" h="6662928">
                  <a:moveTo>
                    <a:pt x="0" y="6662928"/>
                  </a:moveTo>
                  <a:lnTo>
                    <a:pt x="7772400" y="6662928"/>
                  </a:lnTo>
                  <a:lnTo>
                    <a:pt x="7772400" y="0"/>
                  </a:lnTo>
                  <a:lnTo>
                    <a:pt x="0" y="0"/>
                  </a:lnTo>
                  <a:close/>
                </a:path>
              </a:pathLst>
            </a:custGeom>
            <a:solidFill>
              <a:srgbClr val="001946"/>
            </a:solidFill>
          </p:spPr>
          <p:txBody>
            <a:bodyPr/>
            <a:lstStyle/>
            <a:p>
              <a:endParaRPr lang="en-US"/>
            </a:p>
          </p:txBody>
        </p:sp>
        <p:sp>
          <p:nvSpPr>
            <p:cNvPr id="4" name="Freeform 4"/>
            <p:cNvSpPr/>
            <p:nvPr/>
          </p:nvSpPr>
          <p:spPr>
            <a:xfrm>
              <a:off x="63500" y="206883"/>
              <a:ext cx="7772400" cy="6548628"/>
            </a:xfrm>
            <a:custGeom>
              <a:avLst/>
              <a:gdLst/>
              <a:ahLst/>
              <a:cxnLst/>
              <a:rect l="l" t="t" r="r" b="b"/>
              <a:pathLst>
                <a:path w="7772400" h="6548628">
                  <a:moveTo>
                    <a:pt x="0" y="6548628"/>
                  </a:moveTo>
                  <a:lnTo>
                    <a:pt x="7772400" y="6548628"/>
                  </a:lnTo>
                  <a:lnTo>
                    <a:pt x="7772400" y="0"/>
                  </a:lnTo>
                  <a:lnTo>
                    <a:pt x="0" y="0"/>
                  </a:lnTo>
                  <a:close/>
                </a:path>
              </a:pathLst>
            </a:custGeom>
            <a:solidFill>
              <a:srgbClr val="FFFFFF"/>
            </a:solidFill>
          </p:spPr>
          <p:txBody>
            <a:bodyPr/>
            <a:lstStyle/>
            <a:p>
              <a:endParaRPr lang="en-US"/>
            </a:p>
          </p:txBody>
        </p:sp>
        <p:sp>
          <p:nvSpPr>
            <p:cNvPr id="5" name="Freeform 5"/>
            <p:cNvSpPr/>
            <p:nvPr/>
          </p:nvSpPr>
          <p:spPr>
            <a:xfrm>
              <a:off x="63500" y="4126992"/>
              <a:ext cx="7772400" cy="2628519"/>
            </a:xfrm>
            <a:custGeom>
              <a:avLst/>
              <a:gdLst/>
              <a:ahLst/>
              <a:cxnLst/>
              <a:rect l="l" t="t" r="r" b="b"/>
              <a:pathLst>
                <a:path w="7772400" h="2628519">
                  <a:moveTo>
                    <a:pt x="6530340" y="0"/>
                  </a:moveTo>
                  <a:cubicBezTo>
                    <a:pt x="5787898" y="0"/>
                    <a:pt x="4940935" y="99695"/>
                    <a:pt x="3994277" y="359537"/>
                  </a:cubicBezTo>
                  <a:cubicBezTo>
                    <a:pt x="3072511" y="612521"/>
                    <a:pt x="2233295" y="710311"/>
                    <a:pt x="1486281" y="710311"/>
                  </a:cubicBezTo>
                  <a:cubicBezTo>
                    <a:pt x="940308" y="710311"/>
                    <a:pt x="443484" y="657987"/>
                    <a:pt x="0" y="575691"/>
                  </a:cubicBezTo>
                  <a:lnTo>
                    <a:pt x="0" y="2628519"/>
                  </a:lnTo>
                  <a:lnTo>
                    <a:pt x="7772400" y="2628519"/>
                  </a:lnTo>
                  <a:lnTo>
                    <a:pt x="7772400" y="97790"/>
                  </a:lnTo>
                  <a:lnTo>
                    <a:pt x="7772400" y="97790"/>
                  </a:lnTo>
                  <a:cubicBezTo>
                    <a:pt x="7398004" y="37211"/>
                    <a:pt x="6983730" y="0"/>
                    <a:pt x="6530340" y="0"/>
                  </a:cubicBezTo>
                  <a:close/>
                </a:path>
              </a:pathLst>
            </a:custGeom>
            <a:solidFill>
              <a:srgbClr val="001946"/>
            </a:solidFill>
          </p:spPr>
          <p:txBody>
            <a:bodyPr/>
            <a:lstStyle/>
            <a:p>
              <a:endParaRPr lang="en-US"/>
            </a:p>
          </p:txBody>
        </p:sp>
      </p:grpSp>
      <p:grpSp>
        <p:nvGrpSpPr>
          <p:cNvPr id="6" name="Group 6">
            <a:extLst>
              <a:ext uri="{C183D7F6-B498-43B3-948B-1728B52AA6E4}">
                <adec:decorative xmlns:adec="http://schemas.microsoft.com/office/drawing/2017/decorative" val="1"/>
              </a:ext>
            </a:extLst>
          </p:cNvPr>
          <p:cNvGrpSpPr/>
          <p:nvPr/>
        </p:nvGrpSpPr>
        <p:grpSpPr>
          <a:xfrm rot="208380">
            <a:off x="12498032" y="286763"/>
            <a:ext cx="2685246" cy="2348262"/>
            <a:chOff x="0" y="0"/>
            <a:chExt cx="2355520" cy="2059915"/>
          </a:xfrm>
        </p:grpSpPr>
        <p:sp>
          <p:nvSpPr>
            <p:cNvPr id="7" name="Freeform 7"/>
            <p:cNvSpPr/>
            <p:nvPr/>
          </p:nvSpPr>
          <p:spPr>
            <a:xfrm>
              <a:off x="0" y="127"/>
              <a:ext cx="2355596" cy="2059813"/>
            </a:xfrm>
            <a:custGeom>
              <a:avLst/>
              <a:gdLst/>
              <a:ahLst/>
              <a:cxnLst/>
              <a:rect l="l" t="t" r="r" b="b"/>
              <a:pathLst>
                <a:path w="2355596" h="2059813">
                  <a:moveTo>
                    <a:pt x="0" y="142875"/>
                  </a:moveTo>
                  <a:lnTo>
                    <a:pt x="0" y="2059813"/>
                  </a:lnTo>
                  <a:lnTo>
                    <a:pt x="637159" y="2059813"/>
                  </a:lnTo>
                  <a:lnTo>
                    <a:pt x="2355596" y="2059813"/>
                  </a:lnTo>
                  <a:lnTo>
                    <a:pt x="2355596" y="1221359"/>
                  </a:lnTo>
                  <a:lnTo>
                    <a:pt x="2355596" y="0"/>
                  </a:lnTo>
                  <a:close/>
                </a:path>
              </a:pathLst>
            </a:custGeom>
            <a:blipFill>
              <a:blip r:embed="rId2"/>
              <a:stretch>
                <a:fillRect l="-218" t="-7990" r="3" b="1"/>
              </a:stretch>
            </a:blipFill>
          </p:spPr>
          <p:txBody>
            <a:bodyPr/>
            <a:lstStyle/>
            <a:p>
              <a:endParaRPr lang="en-US"/>
            </a:p>
          </p:txBody>
        </p:sp>
      </p:grpSp>
      <p:grpSp>
        <p:nvGrpSpPr>
          <p:cNvPr id="8" name="Group 8">
            <a:extLst>
              <a:ext uri="{C183D7F6-B498-43B3-948B-1728B52AA6E4}">
                <adec:decorative xmlns:adec="http://schemas.microsoft.com/office/drawing/2017/decorative" val="1"/>
              </a:ext>
            </a:extLst>
          </p:cNvPr>
          <p:cNvGrpSpPr/>
          <p:nvPr/>
        </p:nvGrpSpPr>
        <p:grpSpPr>
          <a:xfrm rot="208380">
            <a:off x="15177429" y="309898"/>
            <a:ext cx="2688170" cy="2511050"/>
            <a:chOff x="0" y="0"/>
            <a:chExt cx="2358085" cy="2202713"/>
          </a:xfrm>
        </p:grpSpPr>
        <p:sp>
          <p:nvSpPr>
            <p:cNvPr id="9" name="Freeform 9"/>
            <p:cNvSpPr/>
            <p:nvPr/>
          </p:nvSpPr>
          <p:spPr>
            <a:xfrm>
              <a:off x="0" y="0"/>
              <a:ext cx="2358136" cy="2202688"/>
            </a:xfrm>
            <a:custGeom>
              <a:avLst/>
              <a:gdLst/>
              <a:ahLst/>
              <a:cxnLst/>
              <a:rect l="l" t="t" r="r" b="b"/>
              <a:pathLst>
                <a:path w="2358136" h="2202688">
                  <a:moveTo>
                    <a:pt x="0" y="143129"/>
                  </a:moveTo>
                  <a:lnTo>
                    <a:pt x="0" y="2202688"/>
                  </a:lnTo>
                  <a:lnTo>
                    <a:pt x="1368298" y="2202688"/>
                  </a:lnTo>
                  <a:lnTo>
                    <a:pt x="2358136" y="2202688"/>
                  </a:lnTo>
                  <a:lnTo>
                    <a:pt x="2358136" y="322834"/>
                  </a:lnTo>
                  <a:lnTo>
                    <a:pt x="2358136" y="0"/>
                  </a:lnTo>
                  <a:close/>
                </a:path>
              </a:pathLst>
            </a:custGeom>
            <a:blipFill>
              <a:blip r:embed="rId3"/>
              <a:stretch>
                <a:fillRect t="-983" r="2" b="-1"/>
              </a:stretch>
            </a:blipFill>
          </p:spPr>
          <p:txBody>
            <a:bodyPr/>
            <a:lstStyle/>
            <a:p>
              <a:endParaRPr lang="en-US"/>
            </a:p>
          </p:txBody>
        </p:sp>
      </p:grpSp>
      <p:grpSp>
        <p:nvGrpSpPr>
          <p:cNvPr id="10" name="Group 10">
            <a:extLst>
              <a:ext uri="{C183D7F6-B498-43B3-948B-1728B52AA6E4}">
                <adec:decorative xmlns:adec="http://schemas.microsoft.com/office/drawing/2017/decorative" val="1"/>
              </a:ext>
            </a:extLst>
          </p:cNvPr>
          <p:cNvGrpSpPr/>
          <p:nvPr/>
        </p:nvGrpSpPr>
        <p:grpSpPr>
          <a:xfrm rot="209220">
            <a:off x="17748460" y="366739"/>
            <a:ext cx="673201" cy="6095856"/>
            <a:chOff x="0" y="0"/>
            <a:chExt cx="590537" cy="5347335"/>
          </a:xfrm>
        </p:grpSpPr>
        <p:sp>
          <p:nvSpPr>
            <p:cNvPr id="11" name="Freeform 11"/>
            <p:cNvSpPr/>
            <p:nvPr/>
          </p:nvSpPr>
          <p:spPr>
            <a:xfrm>
              <a:off x="0" y="0"/>
              <a:ext cx="590550" cy="5347335"/>
            </a:xfrm>
            <a:custGeom>
              <a:avLst/>
              <a:gdLst/>
              <a:ahLst/>
              <a:cxnLst/>
              <a:rect l="l" t="t" r="r" b="b"/>
              <a:pathLst>
                <a:path w="590550" h="5347335">
                  <a:moveTo>
                    <a:pt x="0" y="16129"/>
                  </a:moveTo>
                  <a:lnTo>
                    <a:pt x="762" y="3451225"/>
                  </a:lnTo>
                  <a:lnTo>
                    <a:pt x="1270" y="5306060"/>
                  </a:lnTo>
                  <a:cubicBezTo>
                    <a:pt x="204851" y="5314315"/>
                    <a:pt x="401320" y="5328285"/>
                    <a:pt x="590550" y="5347335"/>
                  </a:cubicBezTo>
                  <a:lnTo>
                    <a:pt x="264795" y="0"/>
                  </a:lnTo>
                  <a:close/>
                </a:path>
              </a:pathLst>
            </a:custGeom>
            <a:blipFill>
              <a:blip r:embed="rId4"/>
              <a:stretch>
                <a:fillRect l="-1" t="-111" r="-806" b="-3668"/>
              </a:stretch>
            </a:blipFill>
          </p:spPr>
          <p:txBody>
            <a:bodyPr/>
            <a:lstStyle/>
            <a:p>
              <a:endParaRPr lang="en-US"/>
            </a:p>
          </p:txBody>
        </p:sp>
      </p:grpSp>
      <p:grpSp>
        <p:nvGrpSpPr>
          <p:cNvPr id="12" name="Group 12">
            <a:extLst>
              <a:ext uri="{C183D7F6-B498-43B3-948B-1728B52AA6E4}">
                <adec:decorative xmlns:adec="http://schemas.microsoft.com/office/drawing/2017/decorative" val="1"/>
              </a:ext>
            </a:extLst>
          </p:cNvPr>
          <p:cNvGrpSpPr/>
          <p:nvPr/>
        </p:nvGrpSpPr>
        <p:grpSpPr>
          <a:xfrm rot="208380">
            <a:off x="12350532" y="2624688"/>
            <a:ext cx="2685260" cy="2532795"/>
            <a:chOff x="0" y="0"/>
            <a:chExt cx="2355532" cy="2221789"/>
          </a:xfrm>
        </p:grpSpPr>
        <p:sp>
          <p:nvSpPr>
            <p:cNvPr id="13" name="Freeform 13"/>
            <p:cNvSpPr/>
            <p:nvPr/>
          </p:nvSpPr>
          <p:spPr>
            <a:xfrm>
              <a:off x="0" y="0"/>
              <a:ext cx="2355469" cy="2221738"/>
            </a:xfrm>
            <a:custGeom>
              <a:avLst/>
              <a:gdLst/>
              <a:ahLst/>
              <a:cxnLst/>
              <a:rect l="l" t="t" r="r" b="b"/>
              <a:pathLst>
                <a:path w="2355469" h="2221738">
                  <a:moveTo>
                    <a:pt x="0" y="0"/>
                  </a:moveTo>
                  <a:lnTo>
                    <a:pt x="0" y="2221738"/>
                  </a:lnTo>
                  <a:lnTo>
                    <a:pt x="2355469" y="2221738"/>
                  </a:lnTo>
                  <a:lnTo>
                    <a:pt x="2355469" y="0"/>
                  </a:lnTo>
                  <a:lnTo>
                    <a:pt x="0" y="0"/>
                  </a:lnTo>
                  <a:close/>
                </a:path>
              </a:pathLst>
            </a:custGeom>
            <a:blipFill>
              <a:blip r:embed="rId2"/>
              <a:stretch>
                <a:fillRect l="-217" r="-2" b="-2"/>
              </a:stretch>
            </a:blipFill>
          </p:spPr>
          <p:txBody>
            <a:bodyPr/>
            <a:lstStyle/>
            <a:p>
              <a:endParaRPr lang="en-US"/>
            </a:p>
          </p:txBody>
        </p:sp>
      </p:grpSp>
      <p:grpSp>
        <p:nvGrpSpPr>
          <p:cNvPr id="14" name="Group 14">
            <a:extLst>
              <a:ext uri="{C183D7F6-B498-43B3-948B-1728B52AA6E4}">
                <adec:decorative xmlns:adec="http://schemas.microsoft.com/office/drawing/2017/decorative" val="1"/>
              </a:ext>
            </a:extLst>
          </p:cNvPr>
          <p:cNvGrpSpPr/>
          <p:nvPr/>
        </p:nvGrpSpPr>
        <p:grpSpPr>
          <a:xfrm rot="208380">
            <a:off x="15025007" y="2802824"/>
            <a:ext cx="2688170" cy="2532810"/>
            <a:chOff x="0" y="0"/>
            <a:chExt cx="2358085" cy="2221802"/>
          </a:xfrm>
        </p:grpSpPr>
        <p:sp>
          <p:nvSpPr>
            <p:cNvPr id="15" name="Freeform 15"/>
            <p:cNvSpPr/>
            <p:nvPr/>
          </p:nvSpPr>
          <p:spPr>
            <a:xfrm>
              <a:off x="0" y="-127"/>
              <a:ext cx="2358009" cy="2221865"/>
            </a:xfrm>
            <a:custGeom>
              <a:avLst/>
              <a:gdLst/>
              <a:ahLst/>
              <a:cxnLst/>
              <a:rect l="l" t="t" r="r" b="b"/>
              <a:pathLst>
                <a:path w="2358009" h="2221865">
                  <a:moveTo>
                    <a:pt x="0" y="127"/>
                  </a:moveTo>
                  <a:lnTo>
                    <a:pt x="0" y="2221865"/>
                  </a:lnTo>
                  <a:lnTo>
                    <a:pt x="1334008" y="2221865"/>
                  </a:lnTo>
                  <a:lnTo>
                    <a:pt x="2358009" y="2221865"/>
                  </a:lnTo>
                  <a:lnTo>
                    <a:pt x="2358009" y="736981"/>
                  </a:lnTo>
                  <a:lnTo>
                    <a:pt x="2358009" y="0"/>
                  </a:lnTo>
                  <a:lnTo>
                    <a:pt x="860425" y="127"/>
                  </a:lnTo>
                  <a:lnTo>
                    <a:pt x="0" y="127"/>
                  </a:lnTo>
                  <a:close/>
                </a:path>
              </a:pathLst>
            </a:custGeom>
            <a:blipFill>
              <a:blip r:embed="rId5"/>
              <a:stretch>
                <a:fillRect t="5" r="-3" b="-2"/>
              </a:stretch>
            </a:blipFill>
          </p:spPr>
          <p:txBody>
            <a:bodyPr/>
            <a:lstStyle/>
            <a:p>
              <a:endParaRPr lang="en-US"/>
            </a:p>
          </p:txBody>
        </p:sp>
      </p:grpSp>
      <p:grpSp>
        <p:nvGrpSpPr>
          <p:cNvPr id="16" name="Group 16">
            <a:extLst>
              <a:ext uri="{C183D7F6-B498-43B3-948B-1728B52AA6E4}">
                <adec:decorative xmlns:adec="http://schemas.microsoft.com/office/drawing/2017/decorative" val="1"/>
              </a:ext>
            </a:extLst>
          </p:cNvPr>
          <p:cNvGrpSpPr/>
          <p:nvPr/>
        </p:nvGrpSpPr>
        <p:grpSpPr>
          <a:xfrm rot="208380">
            <a:off x="12217323" y="5127240"/>
            <a:ext cx="2013927" cy="1897874"/>
            <a:chOff x="0" y="0"/>
            <a:chExt cx="1766633" cy="1664830"/>
          </a:xfrm>
        </p:grpSpPr>
        <p:sp>
          <p:nvSpPr>
            <p:cNvPr id="17" name="Freeform 17"/>
            <p:cNvSpPr/>
            <p:nvPr/>
          </p:nvSpPr>
          <p:spPr>
            <a:xfrm>
              <a:off x="0" y="0"/>
              <a:ext cx="1766570" cy="1664843"/>
            </a:xfrm>
            <a:custGeom>
              <a:avLst/>
              <a:gdLst/>
              <a:ahLst/>
              <a:cxnLst/>
              <a:rect l="l" t="t" r="r" b="b"/>
              <a:pathLst>
                <a:path w="1766570" h="1664843">
                  <a:moveTo>
                    <a:pt x="0" y="0"/>
                  </a:moveTo>
                  <a:lnTo>
                    <a:pt x="0" y="1664843"/>
                  </a:lnTo>
                  <a:cubicBezTo>
                    <a:pt x="94615" y="1634871"/>
                    <a:pt x="189738" y="1603502"/>
                    <a:pt x="285496" y="1570863"/>
                  </a:cubicBezTo>
                  <a:cubicBezTo>
                    <a:pt x="735330" y="1417574"/>
                    <a:pt x="1169543" y="1293368"/>
                    <a:pt x="1587246" y="1194562"/>
                  </a:cubicBezTo>
                  <a:lnTo>
                    <a:pt x="1366266" y="533146"/>
                  </a:lnTo>
                  <a:lnTo>
                    <a:pt x="1766570" y="399161"/>
                  </a:lnTo>
                  <a:lnTo>
                    <a:pt x="1766570" y="0"/>
                  </a:lnTo>
                  <a:lnTo>
                    <a:pt x="0" y="0"/>
                  </a:lnTo>
                  <a:close/>
                </a:path>
              </a:pathLst>
            </a:custGeom>
            <a:blipFill>
              <a:blip r:embed="rId6"/>
              <a:stretch>
                <a:fillRect l="-291" r="-2" b="-244"/>
              </a:stretch>
            </a:blipFill>
          </p:spPr>
          <p:txBody>
            <a:bodyPr/>
            <a:lstStyle/>
            <a:p>
              <a:endParaRPr lang="en-US"/>
            </a:p>
          </p:txBody>
        </p:sp>
      </p:grpSp>
      <p:grpSp>
        <p:nvGrpSpPr>
          <p:cNvPr id="18" name="Group 18">
            <a:extLst>
              <a:ext uri="{C183D7F6-B498-43B3-948B-1728B52AA6E4}">
                <adec:decorative xmlns:adec="http://schemas.microsoft.com/office/drawing/2017/decorative" val="1"/>
              </a:ext>
            </a:extLst>
          </p:cNvPr>
          <p:cNvGrpSpPr/>
          <p:nvPr/>
        </p:nvGrpSpPr>
        <p:grpSpPr>
          <a:xfrm rot="208380">
            <a:off x="14258584" y="5299316"/>
            <a:ext cx="3359489" cy="639062"/>
            <a:chOff x="0" y="0"/>
            <a:chExt cx="2946972" cy="560591"/>
          </a:xfrm>
        </p:grpSpPr>
        <p:sp>
          <p:nvSpPr>
            <p:cNvPr id="19" name="Freeform 19"/>
            <p:cNvSpPr/>
            <p:nvPr/>
          </p:nvSpPr>
          <p:spPr>
            <a:xfrm>
              <a:off x="0" y="0"/>
              <a:ext cx="2947035" cy="560578"/>
            </a:xfrm>
            <a:custGeom>
              <a:avLst/>
              <a:gdLst/>
              <a:ahLst/>
              <a:cxnLst/>
              <a:rect l="l" t="t" r="r" b="b"/>
              <a:pathLst>
                <a:path w="2947035" h="560578">
                  <a:moveTo>
                    <a:pt x="0" y="0"/>
                  </a:moveTo>
                  <a:lnTo>
                    <a:pt x="0" y="256159"/>
                  </a:lnTo>
                  <a:lnTo>
                    <a:pt x="0" y="400939"/>
                  </a:lnTo>
                  <a:lnTo>
                    <a:pt x="962533" y="79248"/>
                  </a:lnTo>
                  <a:lnTo>
                    <a:pt x="1123442" y="560578"/>
                  </a:lnTo>
                  <a:lnTo>
                    <a:pt x="2947035" y="560578"/>
                  </a:lnTo>
                  <a:lnTo>
                    <a:pt x="2947035" y="0"/>
                  </a:lnTo>
                  <a:lnTo>
                    <a:pt x="0" y="0"/>
                  </a:lnTo>
                  <a:close/>
                </a:path>
              </a:pathLst>
            </a:custGeom>
            <a:blipFill>
              <a:blip r:embed="rId7"/>
              <a:stretch>
                <a:fillRect r="2" b="-2"/>
              </a:stretch>
            </a:blipFill>
          </p:spPr>
          <p:txBody>
            <a:bodyPr/>
            <a:lstStyle/>
            <a:p>
              <a:endParaRPr lang="en-US"/>
            </a:p>
          </p:txBody>
        </p:sp>
      </p:grpSp>
      <p:grpSp>
        <p:nvGrpSpPr>
          <p:cNvPr id="20" name="Group 20">
            <a:extLst>
              <a:ext uri="{C183D7F6-B498-43B3-948B-1728B52AA6E4}">
                <adec:decorative xmlns:adec="http://schemas.microsoft.com/office/drawing/2017/decorative" val="1"/>
              </a:ext>
            </a:extLst>
          </p:cNvPr>
          <p:cNvGrpSpPr/>
          <p:nvPr/>
        </p:nvGrpSpPr>
        <p:grpSpPr>
          <a:xfrm rot="208380">
            <a:off x="15503772" y="5961751"/>
            <a:ext cx="2080757" cy="441079"/>
            <a:chOff x="0" y="0"/>
            <a:chExt cx="1825257" cy="386918"/>
          </a:xfrm>
        </p:grpSpPr>
        <p:sp>
          <p:nvSpPr>
            <p:cNvPr id="21" name="Freeform 21"/>
            <p:cNvSpPr/>
            <p:nvPr/>
          </p:nvSpPr>
          <p:spPr>
            <a:xfrm>
              <a:off x="0" y="0"/>
              <a:ext cx="1825117" cy="386969"/>
            </a:xfrm>
            <a:custGeom>
              <a:avLst/>
              <a:gdLst/>
              <a:ahLst/>
              <a:cxnLst/>
              <a:rect l="l" t="t" r="r" b="b"/>
              <a:pathLst>
                <a:path w="1825117" h="386969">
                  <a:moveTo>
                    <a:pt x="0" y="0"/>
                  </a:moveTo>
                  <a:lnTo>
                    <a:pt x="129286" y="386969"/>
                  </a:lnTo>
                  <a:cubicBezTo>
                    <a:pt x="341122" y="362458"/>
                    <a:pt x="547497" y="344424"/>
                    <a:pt x="748411" y="332232"/>
                  </a:cubicBezTo>
                  <a:cubicBezTo>
                    <a:pt x="1126871" y="309245"/>
                    <a:pt x="1485900" y="306959"/>
                    <a:pt x="1825117" y="320929"/>
                  </a:cubicBezTo>
                  <a:lnTo>
                    <a:pt x="1825117" y="127"/>
                  </a:lnTo>
                  <a:lnTo>
                    <a:pt x="0" y="0"/>
                  </a:lnTo>
                  <a:close/>
                </a:path>
              </a:pathLst>
            </a:custGeom>
            <a:blipFill>
              <a:blip r:embed="rId8"/>
              <a:stretch>
                <a:fillRect l="-29193" r="-8" b="-44203"/>
              </a:stretch>
            </a:blipFill>
          </p:spPr>
          <p:txBody>
            <a:bodyPr/>
            <a:lstStyle/>
            <a:p>
              <a:endParaRPr lang="en-US"/>
            </a:p>
          </p:txBody>
        </p:sp>
      </p:grpSp>
      <p:grpSp>
        <p:nvGrpSpPr>
          <p:cNvPr id="22" name="Group 22">
            <a:extLst>
              <a:ext uri="{C183D7F6-B498-43B3-948B-1728B52AA6E4}">
                <adec:decorative xmlns:adec="http://schemas.microsoft.com/office/drawing/2017/decorative" val="1"/>
              </a:ext>
            </a:extLst>
          </p:cNvPr>
          <p:cNvGrpSpPr/>
          <p:nvPr/>
        </p:nvGrpSpPr>
        <p:grpSpPr>
          <a:xfrm rot="208380">
            <a:off x="12722508" y="6482423"/>
            <a:ext cx="1887884" cy="3293442"/>
            <a:chOff x="0" y="0"/>
            <a:chExt cx="1656067" cy="2889034"/>
          </a:xfrm>
        </p:grpSpPr>
        <p:sp>
          <p:nvSpPr>
            <p:cNvPr id="23" name="Freeform 23"/>
            <p:cNvSpPr/>
            <p:nvPr/>
          </p:nvSpPr>
          <p:spPr>
            <a:xfrm>
              <a:off x="0" y="0"/>
              <a:ext cx="1656080" cy="2888996"/>
            </a:xfrm>
            <a:custGeom>
              <a:avLst/>
              <a:gdLst/>
              <a:ahLst/>
              <a:cxnLst/>
              <a:rect l="l" t="t" r="r" b="b"/>
              <a:pathLst>
                <a:path w="1656080" h="2888996">
                  <a:moveTo>
                    <a:pt x="1042162" y="0"/>
                  </a:moveTo>
                  <a:cubicBezTo>
                    <a:pt x="705358" y="79756"/>
                    <a:pt x="357886" y="175895"/>
                    <a:pt x="0" y="290449"/>
                  </a:cubicBezTo>
                  <a:lnTo>
                    <a:pt x="0" y="371729"/>
                  </a:lnTo>
                  <a:lnTo>
                    <a:pt x="0" y="2888996"/>
                  </a:lnTo>
                  <a:lnTo>
                    <a:pt x="57023" y="2888996"/>
                  </a:lnTo>
                  <a:lnTo>
                    <a:pt x="1656080" y="2888996"/>
                  </a:lnTo>
                  <a:lnTo>
                    <a:pt x="1656080" y="1008634"/>
                  </a:lnTo>
                  <a:lnTo>
                    <a:pt x="1407160" y="1091819"/>
                  </a:lnTo>
                  <a:lnTo>
                    <a:pt x="1042162" y="0"/>
                  </a:lnTo>
                  <a:close/>
                </a:path>
              </a:pathLst>
            </a:custGeom>
            <a:blipFill>
              <a:blip r:embed="rId9"/>
              <a:stretch>
                <a:fillRect t="-12063" b="-1"/>
              </a:stretch>
            </a:blipFill>
          </p:spPr>
          <p:txBody>
            <a:bodyPr/>
            <a:lstStyle/>
            <a:p>
              <a:endParaRPr lang="en-US"/>
            </a:p>
          </p:txBody>
        </p:sp>
      </p:grpSp>
      <p:grpSp>
        <p:nvGrpSpPr>
          <p:cNvPr id="24" name="Group 24">
            <a:extLst>
              <a:ext uri="{C183D7F6-B498-43B3-948B-1728B52AA6E4}">
                <adec:decorative xmlns:adec="http://schemas.microsoft.com/office/drawing/2017/decorative" val="1"/>
              </a:ext>
            </a:extLst>
          </p:cNvPr>
          <p:cNvGrpSpPr/>
          <p:nvPr/>
        </p:nvGrpSpPr>
        <p:grpSpPr>
          <a:xfrm rot="208380">
            <a:off x="15265946" y="6285937"/>
            <a:ext cx="2515219" cy="2447652"/>
            <a:chOff x="0" y="0"/>
            <a:chExt cx="2206371" cy="2147100"/>
          </a:xfrm>
        </p:grpSpPr>
        <p:sp>
          <p:nvSpPr>
            <p:cNvPr id="25" name="Freeform 25"/>
            <p:cNvSpPr/>
            <p:nvPr/>
          </p:nvSpPr>
          <p:spPr>
            <a:xfrm>
              <a:off x="0" y="0"/>
              <a:ext cx="2206371" cy="2147189"/>
            </a:xfrm>
            <a:custGeom>
              <a:avLst/>
              <a:gdLst/>
              <a:ahLst/>
              <a:cxnLst/>
              <a:rect l="l" t="t" r="r" b="b"/>
              <a:pathLst>
                <a:path w="2206371" h="2147189">
                  <a:moveTo>
                    <a:pt x="885317" y="28575"/>
                  </a:moveTo>
                  <a:cubicBezTo>
                    <a:pt x="684276" y="40767"/>
                    <a:pt x="477901" y="58801"/>
                    <a:pt x="266192" y="83312"/>
                  </a:cubicBezTo>
                  <a:lnTo>
                    <a:pt x="563753" y="973455"/>
                  </a:lnTo>
                  <a:lnTo>
                    <a:pt x="0" y="1161923"/>
                  </a:lnTo>
                  <a:lnTo>
                    <a:pt x="0" y="1555242"/>
                  </a:lnTo>
                  <a:lnTo>
                    <a:pt x="0" y="2147189"/>
                  </a:lnTo>
                  <a:lnTo>
                    <a:pt x="2206371" y="2147189"/>
                  </a:lnTo>
                  <a:lnTo>
                    <a:pt x="2206371" y="1304671"/>
                  </a:lnTo>
                  <a:lnTo>
                    <a:pt x="2206371" y="30353"/>
                  </a:lnTo>
                  <a:cubicBezTo>
                    <a:pt x="1796542" y="3429"/>
                    <a:pt x="1355852" y="0"/>
                    <a:pt x="885317" y="28575"/>
                  </a:cubicBezTo>
                  <a:close/>
                </a:path>
              </a:pathLst>
            </a:custGeom>
            <a:blipFill>
              <a:blip r:embed="rId10"/>
              <a:stretch>
                <a:fillRect t="-1009" b="4"/>
              </a:stretch>
            </a:blipFill>
          </p:spPr>
          <p:txBody>
            <a:bodyPr/>
            <a:lstStyle/>
            <a:p>
              <a:endParaRPr lang="en-US"/>
            </a:p>
          </p:txBody>
        </p:sp>
      </p:grpSp>
      <p:grpSp>
        <p:nvGrpSpPr>
          <p:cNvPr id="26" name="Group 26">
            <a:extLst>
              <a:ext uri="{C183D7F6-B498-43B3-948B-1728B52AA6E4}">
                <adec:decorative xmlns:adec="http://schemas.microsoft.com/office/drawing/2017/decorative" val="1"/>
              </a:ext>
            </a:extLst>
          </p:cNvPr>
          <p:cNvGrpSpPr/>
          <p:nvPr/>
        </p:nvGrpSpPr>
        <p:grpSpPr>
          <a:xfrm rot="208440">
            <a:off x="17713267" y="6417282"/>
            <a:ext cx="1276488" cy="3909933"/>
            <a:chOff x="0" y="0"/>
            <a:chExt cx="1119746" cy="3429826"/>
          </a:xfrm>
        </p:grpSpPr>
        <p:sp>
          <p:nvSpPr>
            <p:cNvPr id="27" name="Freeform 27"/>
            <p:cNvSpPr/>
            <p:nvPr/>
          </p:nvSpPr>
          <p:spPr>
            <a:xfrm>
              <a:off x="0" y="0"/>
              <a:ext cx="1119668" cy="3429762"/>
            </a:xfrm>
            <a:custGeom>
              <a:avLst/>
              <a:gdLst/>
              <a:ahLst/>
              <a:cxnLst/>
              <a:rect l="l" t="t" r="r" b="b"/>
              <a:pathLst>
                <a:path w="1119668" h="3429762">
                  <a:moveTo>
                    <a:pt x="0" y="0"/>
                  </a:moveTo>
                  <a:lnTo>
                    <a:pt x="0" y="3193415"/>
                  </a:lnTo>
                  <a:lnTo>
                    <a:pt x="0" y="3429762"/>
                  </a:lnTo>
                  <a:lnTo>
                    <a:pt x="1119668" y="3396361"/>
                  </a:lnTo>
                  <a:lnTo>
                    <a:pt x="702963" y="28448"/>
                  </a:lnTo>
                  <a:cubicBezTo>
                    <a:pt x="473905" y="17145"/>
                    <a:pt x="239411" y="7620"/>
                    <a:pt x="0" y="0"/>
                  </a:cubicBezTo>
                  <a:close/>
                </a:path>
              </a:pathLst>
            </a:custGeom>
            <a:blipFill>
              <a:blip r:embed="rId11"/>
              <a:stretch>
                <a:fillRect t="-54446" r="-1106" b="-70011"/>
              </a:stretch>
            </a:blipFill>
          </p:spPr>
          <p:txBody>
            <a:bodyPr/>
            <a:lstStyle/>
            <a:p>
              <a:endParaRPr lang="en-US"/>
            </a:p>
          </p:txBody>
        </p:sp>
      </p:grpSp>
      <p:grpSp>
        <p:nvGrpSpPr>
          <p:cNvPr id="28" name="Group 28">
            <a:extLst>
              <a:ext uri="{C183D7F6-B498-43B3-948B-1728B52AA6E4}">
                <adec:decorative xmlns:adec="http://schemas.microsoft.com/office/drawing/2017/decorative" val="1"/>
              </a:ext>
            </a:extLst>
          </p:cNvPr>
          <p:cNvGrpSpPr/>
          <p:nvPr/>
        </p:nvGrpSpPr>
        <p:grpSpPr>
          <a:xfrm rot="208380">
            <a:off x="12074875" y="6729184"/>
            <a:ext cx="627335" cy="3574571"/>
            <a:chOff x="0" y="0"/>
            <a:chExt cx="550304" cy="3135643"/>
          </a:xfrm>
        </p:grpSpPr>
        <p:sp>
          <p:nvSpPr>
            <p:cNvPr id="29" name="Freeform 29"/>
            <p:cNvSpPr/>
            <p:nvPr/>
          </p:nvSpPr>
          <p:spPr>
            <a:xfrm>
              <a:off x="0" y="0"/>
              <a:ext cx="550291" cy="3135630"/>
            </a:xfrm>
            <a:custGeom>
              <a:avLst/>
              <a:gdLst/>
              <a:ahLst/>
              <a:cxnLst/>
              <a:rect l="l" t="t" r="r" b="b"/>
              <a:pathLst>
                <a:path w="550291" h="3135630">
                  <a:moveTo>
                    <a:pt x="550291" y="0"/>
                  </a:moveTo>
                  <a:cubicBezTo>
                    <a:pt x="462661" y="28067"/>
                    <a:pt x="374396" y="57150"/>
                    <a:pt x="285496" y="87503"/>
                  </a:cubicBezTo>
                  <a:cubicBezTo>
                    <a:pt x="189738" y="120142"/>
                    <a:pt x="94615" y="151384"/>
                    <a:pt x="0" y="181356"/>
                  </a:cubicBezTo>
                  <a:lnTo>
                    <a:pt x="0" y="3135630"/>
                  </a:lnTo>
                  <a:lnTo>
                    <a:pt x="550291" y="3102229"/>
                  </a:lnTo>
                  <a:lnTo>
                    <a:pt x="550291" y="0"/>
                  </a:lnTo>
                  <a:close/>
                </a:path>
              </a:pathLst>
            </a:custGeom>
            <a:blipFill>
              <a:blip r:embed="rId12"/>
              <a:stretch>
                <a:fillRect l="-934" t="-3104" r="-4" b="-145"/>
              </a:stretch>
            </a:blipFill>
          </p:spPr>
          <p:txBody>
            <a:bodyPr/>
            <a:lstStyle/>
            <a:p>
              <a:endParaRPr lang="en-US"/>
            </a:p>
          </p:txBody>
        </p:sp>
      </p:grpSp>
      <p:grpSp>
        <p:nvGrpSpPr>
          <p:cNvPr id="30" name="Group 30">
            <a:extLst>
              <a:ext uri="{C183D7F6-B498-43B3-948B-1728B52AA6E4}">
                <adec:decorative xmlns:adec="http://schemas.microsoft.com/office/drawing/2017/decorative" val="1"/>
              </a:ext>
            </a:extLst>
          </p:cNvPr>
          <p:cNvGrpSpPr/>
          <p:nvPr/>
        </p:nvGrpSpPr>
        <p:grpSpPr>
          <a:xfrm rot="-900660">
            <a:off x="13852929" y="5567168"/>
            <a:ext cx="1632048" cy="519650"/>
            <a:chOff x="0" y="0"/>
            <a:chExt cx="1431646" cy="455841"/>
          </a:xfrm>
        </p:grpSpPr>
        <p:sp>
          <p:nvSpPr>
            <p:cNvPr id="31" name="Freeform 31"/>
            <p:cNvSpPr/>
            <p:nvPr/>
          </p:nvSpPr>
          <p:spPr>
            <a:xfrm>
              <a:off x="0" y="0"/>
              <a:ext cx="1431671" cy="455803"/>
            </a:xfrm>
            <a:custGeom>
              <a:avLst/>
              <a:gdLst/>
              <a:ahLst/>
              <a:cxnLst/>
              <a:rect l="l" t="t" r="r" b="b"/>
              <a:pathLst>
                <a:path w="1431671" h="455803">
                  <a:moveTo>
                    <a:pt x="1431671" y="0"/>
                  </a:moveTo>
                  <a:lnTo>
                    <a:pt x="0" y="0"/>
                  </a:lnTo>
                  <a:lnTo>
                    <a:pt x="0" y="455803"/>
                  </a:lnTo>
                  <a:lnTo>
                    <a:pt x="881507" y="455803"/>
                  </a:lnTo>
                  <a:lnTo>
                    <a:pt x="1431544" y="455803"/>
                  </a:lnTo>
                  <a:lnTo>
                    <a:pt x="1431544" y="0"/>
                  </a:lnTo>
                  <a:close/>
                </a:path>
              </a:pathLst>
            </a:custGeom>
            <a:blipFill>
              <a:blip r:embed="rId13"/>
              <a:stretch>
                <a:fillRect l="-125" t="-398" r="-124" b="-8"/>
              </a:stretch>
            </a:blipFill>
          </p:spPr>
          <p:txBody>
            <a:bodyPr/>
            <a:lstStyle/>
            <a:p>
              <a:endParaRPr lang="en-US"/>
            </a:p>
          </p:txBody>
        </p:sp>
      </p:grpSp>
      <p:grpSp>
        <p:nvGrpSpPr>
          <p:cNvPr id="32" name="Group 32">
            <a:extLst>
              <a:ext uri="{C183D7F6-B498-43B3-948B-1728B52AA6E4}">
                <adec:decorative xmlns:adec="http://schemas.microsoft.com/office/drawing/2017/decorative" val="1"/>
              </a:ext>
            </a:extLst>
          </p:cNvPr>
          <p:cNvGrpSpPr/>
          <p:nvPr/>
        </p:nvGrpSpPr>
        <p:grpSpPr>
          <a:xfrm rot="-900660">
            <a:off x="13987022" y="6067114"/>
            <a:ext cx="1632033" cy="519925"/>
            <a:chOff x="0" y="0"/>
            <a:chExt cx="1431633" cy="456082"/>
          </a:xfrm>
        </p:grpSpPr>
        <p:sp>
          <p:nvSpPr>
            <p:cNvPr id="33" name="Freeform 33"/>
            <p:cNvSpPr/>
            <p:nvPr/>
          </p:nvSpPr>
          <p:spPr>
            <a:xfrm>
              <a:off x="0" y="0"/>
              <a:ext cx="1431671" cy="456184"/>
            </a:xfrm>
            <a:custGeom>
              <a:avLst/>
              <a:gdLst/>
              <a:ahLst/>
              <a:cxnLst/>
              <a:rect l="l" t="t" r="r" b="b"/>
              <a:pathLst>
                <a:path w="1431671" h="456184">
                  <a:moveTo>
                    <a:pt x="1431671" y="0"/>
                  </a:moveTo>
                  <a:lnTo>
                    <a:pt x="0" y="0"/>
                  </a:lnTo>
                  <a:lnTo>
                    <a:pt x="0" y="243459"/>
                  </a:lnTo>
                  <a:cubicBezTo>
                    <a:pt x="510286" y="289687"/>
                    <a:pt x="987171" y="362712"/>
                    <a:pt x="1431671" y="456184"/>
                  </a:cubicBezTo>
                  <a:lnTo>
                    <a:pt x="1431671" y="127"/>
                  </a:lnTo>
                  <a:close/>
                </a:path>
              </a:pathLst>
            </a:custGeom>
            <a:blipFill>
              <a:blip r:embed="rId14"/>
              <a:stretch>
                <a:fillRect l="-125" t="-1" r="-124" b="-321"/>
              </a:stretch>
            </a:blipFill>
          </p:spPr>
          <p:txBody>
            <a:bodyPr/>
            <a:lstStyle/>
            <a:p>
              <a:endParaRPr lang="en-US"/>
            </a:p>
          </p:txBody>
        </p:sp>
      </p:grpSp>
      <p:grpSp>
        <p:nvGrpSpPr>
          <p:cNvPr id="34" name="Group 34">
            <a:extLst>
              <a:ext uri="{C183D7F6-B498-43B3-948B-1728B52AA6E4}">
                <adec:decorative xmlns:adec="http://schemas.microsoft.com/office/drawing/2017/decorative" val="1"/>
              </a:ext>
            </a:extLst>
          </p:cNvPr>
          <p:cNvGrpSpPr/>
          <p:nvPr/>
        </p:nvGrpSpPr>
        <p:grpSpPr>
          <a:xfrm rot="-900660">
            <a:off x="14066971" y="6350856"/>
            <a:ext cx="1089740" cy="657898"/>
            <a:chOff x="0" y="0"/>
            <a:chExt cx="955929" cy="577113"/>
          </a:xfrm>
        </p:grpSpPr>
        <p:sp>
          <p:nvSpPr>
            <p:cNvPr id="35" name="Freeform 35"/>
            <p:cNvSpPr/>
            <p:nvPr/>
          </p:nvSpPr>
          <p:spPr>
            <a:xfrm>
              <a:off x="0" y="0"/>
              <a:ext cx="955929" cy="577088"/>
            </a:xfrm>
            <a:custGeom>
              <a:avLst/>
              <a:gdLst/>
              <a:ahLst/>
              <a:cxnLst/>
              <a:rect l="l" t="t" r="r" b="b"/>
              <a:pathLst>
                <a:path w="955929" h="577088">
                  <a:moveTo>
                    <a:pt x="955929" y="122809"/>
                  </a:moveTo>
                  <a:cubicBezTo>
                    <a:pt x="651256" y="71755"/>
                    <a:pt x="332740" y="30099"/>
                    <a:pt x="0" y="0"/>
                  </a:cubicBezTo>
                  <a:lnTo>
                    <a:pt x="0" y="577088"/>
                  </a:lnTo>
                  <a:lnTo>
                    <a:pt x="375158" y="577088"/>
                  </a:lnTo>
                  <a:lnTo>
                    <a:pt x="955929" y="577088"/>
                  </a:lnTo>
                  <a:lnTo>
                    <a:pt x="955929" y="122809"/>
                  </a:lnTo>
                  <a:close/>
                </a:path>
              </a:pathLst>
            </a:custGeom>
            <a:blipFill>
              <a:blip r:embed="rId15"/>
              <a:stretch>
                <a:fillRect l="-188" t="-259" b="-4"/>
              </a:stretch>
            </a:blipFill>
          </p:spPr>
          <p:txBody>
            <a:bodyPr/>
            <a:lstStyle/>
            <a:p>
              <a:endParaRPr lang="en-US"/>
            </a:p>
          </p:txBody>
        </p:sp>
      </p:grpSp>
      <p:grpSp>
        <p:nvGrpSpPr>
          <p:cNvPr id="36" name="Group 36">
            <a:extLst>
              <a:ext uri="{C183D7F6-B498-43B3-948B-1728B52AA6E4}">
                <adec:decorative xmlns:adec="http://schemas.microsoft.com/office/drawing/2017/decorative" val="1"/>
              </a:ext>
            </a:extLst>
          </p:cNvPr>
          <p:cNvGrpSpPr/>
          <p:nvPr/>
        </p:nvGrpSpPr>
        <p:grpSpPr>
          <a:xfrm rot="-900720">
            <a:off x="15220148" y="6272015"/>
            <a:ext cx="544349" cy="1172654"/>
            <a:chOff x="0" y="0"/>
            <a:chExt cx="477507" cy="1028662"/>
          </a:xfrm>
        </p:grpSpPr>
        <p:sp>
          <p:nvSpPr>
            <p:cNvPr id="37" name="Freeform 37"/>
            <p:cNvSpPr/>
            <p:nvPr/>
          </p:nvSpPr>
          <p:spPr>
            <a:xfrm>
              <a:off x="0" y="0"/>
              <a:ext cx="477520" cy="1028700"/>
            </a:xfrm>
            <a:custGeom>
              <a:avLst/>
              <a:gdLst/>
              <a:ahLst/>
              <a:cxnLst/>
              <a:rect l="l" t="t" r="r" b="b"/>
              <a:pathLst>
                <a:path w="477520" h="1028700">
                  <a:moveTo>
                    <a:pt x="477520" y="90170"/>
                  </a:moveTo>
                  <a:cubicBezTo>
                    <a:pt x="322326" y="57531"/>
                    <a:pt x="163195" y="27432"/>
                    <a:pt x="0" y="0"/>
                  </a:cubicBezTo>
                  <a:lnTo>
                    <a:pt x="0" y="1028700"/>
                  </a:lnTo>
                  <a:lnTo>
                    <a:pt x="477520" y="1028700"/>
                  </a:lnTo>
                  <a:lnTo>
                    <a:pt x="477520" y="90170"/>
                  </a:lnTo>
                  <a:close/>
                </a:path>
              </a:pathLst>
            </a:custGeom>
            <a:blipFill>
              <a:blip r:embed="rId16"/>
              <a:stretch>
                <a:fillRect t="-12059" r="-377" b="-171"/>
              </a:stretch>
            </a:blipFill>
          </p:spPr>
          <p:txBody>
            <a:bodyPr/>
            <a:lstStyle/>
            <a:p>
              <a:endParaRPr lang="en-US"/>
            </a:p>
          </p:txBody>
        </p:sp>
      </p:grpSp>
      <p:grpSp>
        <p:nvGrpSpPr>
          <p:cNvPr id="38" name="Group 38">
            <a:extLst>
              <a:ext uri="{C183D7F6-B498-43B3-948B-1728B52AA6E4}">
                <adec:decorative xmlns:adec="http://schemas.microsoft.com/office/drawing/2017/decorative" val="1"/>
              </a:ext>
            </a:extLst>
          </p:cNvPr>
          <p:cNvGrpSpPr/>
          <p:nvPr/>
        </p:nvGrpSpPr>
        <p:grpSpPr>
          <a:xfrm rot="-900660">
            <a:off x="14239119" y="6970863"/>
            <a:ext cx="1089740" cy="656522"/>
            <a:chOff x="0" y="0"/>
            <a:chExt cx="955929" cy="575907"/>
          </a:xfrm>
        </p:grpSpPr>
        <p:sp>
          <p:nvSpPr>
            <p:cNvPr id="39" name="Freeform 39"/>
            <p:cNvSpPr/>
            <p:nvPr/>
          </p:nvSpPr>
          <p:spPr>
            <a:xfrm>
              <a:off x="0" y="0"/>
              <a:ext cx="955929" cy="575945"/>
            </a:xfrm>
            <a:custGeom>
              <a:avLst/>
              <a:gdLst/>
              <a:ahLst/>
              <a:cxnLst/>
              <a:rect l="l" t="t" r="r" b="b"/>
              <a:pathLst>
                <a:path w="955929" h="575945">
                  <a:moveTo>
                    <a:pt x="955929" y="0"/>
                  </a:moveTo>
                  <a:lnTo>
                    <a:pt x="759206" y="0"/>
                  </a:lnTo>
                  <a:lnTo>
                    <a:pt x="0" y="0"/>
                  </a:lnTo>
                  <a:lnTo>
                    <a:pt x="0" y="575945"/>
                  </a:lnTo>
                  <a:lnTo>
                    <a:pt x="955929" y="575945"/>
                  </a:lnTo>
                  <a:lnTo>
                    <a:pt x="955929" y="122936"/>
                  </a:lnTo>
                  <a:lnTo>
                    <a:pt x="955929" y="127"/>
                  </a:lnTo>
                  <a:close/>
                </a:path>
              </a:pathLst>
            </a:custGeom>
            <a:blipFill>
              <a:blip r:embed="rId17"/>
              <a:stretch>
                <a:fillRect l="-188" b="-306"/>
              </a:stretch>
            </a:blipFill>
          </p:spPr>
          <p:txBody>
            <a:bodyPr/>
            <a:lstStyle/>
            <a:p>
              <a:endParaRPr lang="en-US"/>
            </a:p>
          </p:txBody>
        </p:sp>
      </p:grpSp>
      <p:sp>
        <p:nvSpPr>
          <p:cNvPr id="66" name="TextBox 66"/>
          <p:cNvSpPr txBox="1"/>
          <p:nvPr/>
        </p:nvSpPr>
        <p:spPr>
          <a:xfrm>
            <a:off x="7628803" y="823245"/>
            <a:ext cx="7601962" cy="1504042"/>
          </a:xfrm>
          <a:prstGeom prst="rect">
            <a:avLst/>
          </a:prstGeom>
        </p:spPr>
        <p:txBody>
          <a:bodyPr lIns="0" tIns="0" rIns="0" bIns="0" rtlCol="0" anchor="t">
            <a:spAutoFit/>
          </a:bodyPr>
          <a:lstStyle/>
          <a:p>
            <a:pPr algn="l">
              <a:lnSpc>
                <a:spcPts val="2867"/>
              </a:lnSpc>
            </a:pPr>
            <a:r>
              <a:rPr lang="en-US" sz="2383">
                <a:solidFill>
                  <a:srgbClr val="001946"/>
                </a:solidFill>
                <a:latin typeface="Myriad"/>
                <a:ea typeface="Myriad"/>
                <a:cs typeface="Myriad"/>
                <a:sym typeface="Myriad"/>
              </a:rPr>
              <a:t>The Nevada Opioid Center of Excellence (NOCE) offers free education for everyone in our community - whether you’re a concerned family member, healthcare provider, educator, or community member who wants to make a difference.</a:t>
            </a:r>
          </a:p>
        </p:txBody>
      </p:sp>
      <p:sp>
        <p:nvSpPr>
          <p:cNvPr id="67" name="TextBox 67"/>
          <p:cNvSpPr txBox="1"/>
          <p:nvPr/>
        </p:nvSpPr>
        <p:spPr>
          <a:xfrm>
            <a:off x="7631293" y="2718760"/>
            <a:ext cx="1419949" cy="310871"/>
          </a:xfrm>
          <a:prstGeom prst="rect">
            <a:avLst/>
          </a:prstGeom>
        </p:spPr>
        <p:txBody>
          <a:bodyPr lIns="0" tIns="0" rIns="0" bIns="0" rtlCol="0" anchor="t">
            <a:spAutoFit/>
          </a:bodyPr>
          <a:lstStyle/>
          <a:p>
            <a:pPr algn="l">
              <a:lnSpc>
                <a:spcPts val="2340"/>
              </a:lnSpc>
            </a:pPr>
            <a:r>
              <a:rPr lang="en-US" sz="1671" b="1">
                <a:solidFill>
                  <a:srgbClr val="001946"/>
                </a:solidFill>
                <a:latin typeface="Myriad Bold"/>
                <a:ea typeface="Myriad Bold"/>
                <a:cs typeface="Myriad Bold"/>
                <a:sym typeface="Myriad Bold"/>
              </a:rPr>
              <a:t>Topics include:</a:t>
            </a:r>
          </a:p>
        </p:txBody>
      </p:sp>
      <p:sp>
        <p:nvSpPr>
          <p:cNvPr id="54" name="TextBox 54"/>
          <p:cNvSpPr txBox="1"/>
          <p:nvPr/>
        </p:nvSpPr>
        <p:spPr>
          <a:xfrm>
            <a:off x="7978759" y="3292176"/>
            <a:ext cx="2888485" cy="3174946"/>
          </a:xfrm>
          <a:prstGeom prst="rect">
            <a:avLst/>
          </a:prstGeom>
        </p:spPr>
        <p:txBody>
          <a:bodyPr lIns="0" tIns="0" rIns="0" bIns="0" rtlCol="0" anchor="t">
            <a:spAutoFit/>
          </a:bodyPr>
          <a:lstStyle/>
          <a:p>
            <a:pPr algn="l">
              <a:lnSpc>
                <a:spcPts val="1823"/>
              </a:lnSpc>
            </a:pPr>
            <a:r>
              <a:rPr lang="en-US" sz="1519" dirty="0">
                <a:solidFill>
                  <a:srgbClr val="231F20"/>
                </a:solidFill>
                <a:latin typeface="Myriad"/>
                <a:ea typeface="Myriad"/>
                <a:cs typeface="Myriad"/>
                <a:sym typeface="Myriad"/>
              </a:rPr>
              <a:t>How to spot when someone needs help who uses drugs</a:t>
            </a:r>
          </a:p>
          <a:p>
            <a:pPr algn="l">
              <a:lnSpc>
                <a:spcPts val="3799"/>
              </a:lnSpc>
            </a:pPr>
            <a:r>
              <a:rPr lang="en-US" sz="1519" dirty="0">
                <a:solidFill>
                  <a:srgbClr val="231F20"/>
                </a:solidFill>
                <a:latin typeface="Myriad"/>
                <a:ea typeface="Myriad"/>
                <a:cs typeface="Myriad"/>
                <a:sym typeface="Myriad"/>
              </a:rPr>
              <a:t>What to do in an emergency</a:t>
            </a:r>
          </a:p>
          <a:p>
            <a:pPr algn="l">
              <a:lnSpc>
                <a:spcPts val="2279"/>
              </a:lnSpc>
            </a:pPr>
            <a:r>
              <a:rPr lang="en-US" sz="1519" dirty="0">
                <a:solidFill>
                  <a:srgbClr val="231F20"/>
                </a:solidFill>
                <a:latin typeface="Myriad"/>
                <a:ea typeface="Myriad"/>
                <a:cs typeface="Myriad"/>
                <a:sym typeface="Myriad"/>
              </a:rPr>
              <a:t>How to talk to someone who's </a:t>
            </a:r>
          </a:p>
          <a:p>
            <a:pPr algn="l">
              <a:lnSpc>
                <a:spcPts val="1367"/>
              </a:lnSpc>
            </a:pPr>
            <a:r>
              <a:rPr lang="en-US" sz="1519" dirty="0">
                <a:solidFill>
                  <a:srgbClr val="231F20"/>
                </a:solidFill>
                <a:latin typeface="Myriad"/>
                <a:ea typeface="Myriad"/>
                <a:cs typeface="Myriad"/>
                <a:sym typeface="Myriad"/>
              </a:rPr>
              <a:t>upset </a:t>
            </a:r>
          </a:p>
          <a:p>
            <a:pPr algn="l">
              <a:lnSpc>
                <a:spcPts val="3799"/>
              </a:lnSpc>
            </a:pPr>
            <a:r>
              <a:rPr lang="en-US" sz="1519" dirty="0">
                <a:solidFill>
                  <a:srgbClr val="231F20"/>
                </a:solidFill>
                <a:latin typeface="Myriad"/>
                <a:ea typeface="Myriad"/>
                <a:cs typeface="Myriad"/>
                <a:sym typeface="Myriad"/>
              </a:rPr>
              <a:t>Ways to keep loved ones safe from </a:t>
            </a:r>
          </a:p>
          <a:p>
            <a:pPr algn="l">
              <a:lnSpc>
                <a:spcPts val="759"/>
              </a:lnSpc>
            </a:pPr>
            <a:r>
              <a:rPr lang="en-US" sz="1519" dirty="0">
                <a:solidFill>
                  <a:srgbClr val="231F20"/>
                </a:solidFill>
                <a:latin typeface="Myriad"/>
                <a:ea typeface="Myriad"/>
                <a:cs typeface="Myriad"/>
                <a:sym typeface="Myriad"/>
              </a:rPr>
              <a:t>dangerous medicines</a:t>
            </a:r>
          </a:p>
          <a:p>
            <a:pPr algn="l">
              <a:lnSpc>
                <a:spcPts val="3799"/>
              </a:lnSpc>
            </a:pPr>
            <a:r>
              <a:rPr lang="en-US" sz="1519" dirty="0">
                <a:solidFill>
                  <a:srgbClr val="231F20"/>
                </a:solidFill>
                <a:latin typeface="Myriad"/>
                <a:ea typeface="Myriad"/>
                <a:cs typeface="Myriad"/>
                <a:sym typeface="Myriad"/>
              </a:rPr>
              <a:t>How to properly store and get rid </a:t>
            </a:r>
          </a:p>
          <a:p>
            <a:pPr algn="l">
              <a:lnSpc>
                <a:spcPts val="759"/>
              </a:lnSpc>
            </a:pPr>
            <a:r>
              <a:rPr lang="en-US" sz="1519" dirty="0">
                <a:solidFill>
                  <a:srgbClr val="231F20"/>
                </a:solidFill>
                <a:latin typeface="Myriad"/>
                <a:ea typeface="Myriad"/>
                <a:cs typeface="Myriad"/>
                <a:sym typeface="Myriad"/>
              </a:rPr>
              <a:t>of medicines </a:t>
            </a:r>
          </a:p>
          <a:p>
            <a:pPr algn="l">
              <a:lnSpc>
                <a:spcPts val="3799"/>
              </a:lnSpc>
            </a:pPr>
            <a:r>
              <a:rPr lang="en-US" sz="1519" dirty="0">
                <a:solidFill>
                  <a:srgbClr val="231F20"/>
                </a:solidFill>
                <a:latin typeface="Myriad"/>
                <a:ea typeface="Myriad"/>
                <a:cs typeface="Myriad"/>
                <a:sym typeface="Myriad"/>
              </a:rPr>
              <a:t>Where to find help in your </a:t>
            </a:r>
          </a:p>
          <a:p>
            <a:pPr algn="l">
              <a:lnSpc>
                <a:spcPts val="759"/>
              </a:lnSpc>
            </a:pPr>
            <a:r>
              <a:rPr lang="en-US" sz="1519" dirty="0">
                <a:solidFill>
                  <a:srgbClr val="231F20"/>
                </a:solidFill>
                <a:latin typeface="Myriad"/>
                <a:ea typeface="Myriad"/>
                <a:cs typeface="Myriad"/>
                <a:sym typeface="Myriad"/>
              </a:rPr>
              <a:t>community </a:t>
            </a:r>
          </a:p>
        </p:txBody>
      </p:sp>
      <p:sp>
        <p:nvSpPr>
          <p:cNvPr id="68" name="TextBox 68"/>
          <p:cNvSpPr txBox="1"/>
          <p:nvPr/>
        </p:nvSpPr>
        <p:spPr>
          <a:xfrm>
            <a:off x="11306484" y="2718760"/>
            <a:ext cx="1620726" cy="310871"/>
          </a:xfrm>
          <a:prstGeom prst="rect">
            <a:avLst/>
          </a:prstGeom>
        </p:spPr>
        <p:txBody>
          <a:bodyPr lIns="0" tIns="0" rIns="0" bIns="0" rtlCol="0" anchor="t">
            <a:spAutoFit/>
          </a:bodyPr>
          <a:lstStyle/>
          <a:p>
            <a:pPr algn="l">
              <a:lnSpc>
                <a:spcPts val="2340"/>
              </a:lnSpc>
            </a:pPr>
            <a:r>
              <a:rPr lang="en-US" sz="1671" b="1">
                <a:solidFill>
                  <a:srgbClr val="001946"/>
                </a:solidFill>
                <a:latin typeface="Myriad Bold"/>
                <a:ea typeface="Myriad Bold"/>
                <a:cs typeface="Myriad Bold"/>
                <a:sym typeface="Myriad Bold"/>
              </a:rPr>
              <a:t>Why Participate?</a:t>
            </a:r>
          </a:p>
        </p:txBody>
      </p:sp>
      <p:sp>
        <p:nvSpPr>
          <p:cNvPr id="78" name="TextBox 78"/>
          <p:cNvSpPr txBox="1"/>
          <p:nvPr/>
        </p:nvSpPr>
        <p:spPr>
          <a:xfrm>
            <a:off x="11653950" y="3150860"/>
            <a:ext cx="2932772" cy="3052776"/>
          </a:xfrm>
          <a:prstGeom prst="rect">
            <a:avLst/>
          </a:prstGeom>
        </p:spPr>
        <p:txBody>
          <a:bodyPr lIns="0" tIns="0" rIns="0" bIns="0" rtlCol="0" anchor="t">
            <a:spAutoFit/>
          </a:bodyPr>
          <a:lstStyle/>
          <a:p>
            <a:pPr algn="l">
              <a:lnSpc>
                <a:spcPts val="3039"/>
              </a:lnSpc>
            </a:pPr>
            <a:r>
              <a:rPr lang="en-US" sz="1519">
                <a:solidFill>
                  <a:srgbClr val="231F20"/>
                </a:solidFill>
                <a:latin typeface="Myriad"/>
                <a:ea typeface="Myriad"/>
                <a:cs typeface="Myriad"/>
                <a:sym typeface="Myriad"/>
              </a:rPr>
              <a:t>All training is completely free </a:t>
            </a:r>
          </a:p>
          <a:p>
            <a:pPr algn="l">
              <a:lnSpc>
                <a:spcPts val="3039"/>
              </a:lnSpc>
            </a:pPr>
            <a:r>
              <a:rPr lang="en-US" sz="1519">
                <a:solidFill>
                  <a:srgbClr val="231F20"/>
                </a:solidFill>
                <a:latin typeface="Myriad"/>
                <a:ea typeface="Myriad"/>
                <a:cs typeface="Myriad"/>
                <a:sym typeface="Myriad"/>
              </a:rPr>
              <a:t>Led by experts in the  field </a:t>
            </a:r>
          </a:p>
          <a:p>
            <a:pPr algn="l">
              <a:lnSpc>
                <a:spcPts val="3039"/>
              </a:lnSpc>
            </a:pPr>
            <a:r>
              <a:rPr lang="en-US" sz="1519">
                <a:solidFill>
                  <a:srgbClr val="231F20"/>
                </a:solidFill>
                <a:latin typeface="Myriad"/>
                <a:ea typeface="Myriad"/>
                <a:cs typeface="Myriad"/>
                <a:sym typeface="Myriad"/>
              </a:rPr>
              <a:t>Flexible scheduling options </a:t>
            </a:r>
          </a:p>
          <a:p>
            <a:pPr algn="l">
              <a:lnSpc>
                <a:spcPts val="759"/>
              </a:lnSpc>
            </a:pPr>
            <a:r>
              <a:rPr lang="en-US" sz="1519" spc="1">
                <a:solidFill>
                  <a:srgbClr val="231F20"/>
                </a:solidFill>
                <a:latin typeface="Myriad"/>
                <a:ea typeface="Myriad"/>
                <a:cs typeface="Myriad"/>
                <a:sym typeface="Myriad"/>
              </a:rPr>
              <a:t>including in-person and virtual</a:t>
            </a:r>
          </a:p>
          <a:p>
            <a:pPr algn="l">
              <a:lnSpc>
                <a:spcPts val="3799"/>
              </a:lnSpc>
            </a:pPr>
            <a:r>
              <a:rPr lang="en-US" sz="1519">
                <a:solidFill>
                  <a:srgbClr val="231F20"/>
                </a:solidFill>
                <a:latin typeface="Myriad"/>
                <a:ea typeface="Myriad"/>
                <a:cs typeface="Myriad"/>
                <a:sym typeface="Myriad"/>
              </a:rPr>
              <a:t>Interactive, practical learning </a:t>
            </a:r>
          </a:p>
          <a:p>
            <a:pPr algn="l">
              <a:lnSpc>
                <a:spcPts val="759"/>
              </a:lnSpc>
            </a:pPr>
            <a:r>
              <a:rPr lang="en-US" sz="1519">
                <a:solidFill>
                  <a:srgbClr val="231F20"/>
                </a:solidFill>
                <a:latin typeface="Myriad"/>
                <a:ea typeface="Myriad"/>
                <a:cs typeface="Myriad"/>
                <a:sym typeface="Myriad"/>
              </a:rPr>
              <a:t>experiences</a:t>
            </a:r>
          </a:p>
          <a:p>
            <a:pPr algn="l">
              <a:lnSpc>
                <a:spcPts val="3799"/>
              </a:lnSpc>
            </a:pPr>
            <a:r>
              <a:rPr lang="en-US" sz="1519">
                <a:solidFill>
                  <a:srgbClr val="231F20"/>
                </a:solidFill>
                <a:latin typeface="Myriad"/>
                <a:ea typeface="Myriad"/>
                <a:cs typeface="Myriad"/>
                <a:sym typeface="Myriad"/>
              </a:rPr>
              <a:t>Take-home resources and materials </a:t>
            </a:r>
          </a:p>
          <a:p>
            <a:pPr algn="l">
              <a:lnSpc>
                <a:spcPts val="759"/>
              </a:lnSpc>
            </a:pPr>
            <a:r>
              <a:rPr lang="en-US" sz="1519">
                <a:solidFill>
                  <a:srgbClr val="231F20"/>
                </a:solidFill>
                <a:latin typeface="Myriad"/>
                <a:ea typeface="Myriad"/>
                <a:cs typeface="Myriad"/>
                <a:sym typeface="Myriad"/>
              </a:rPr>
              <a:t>provided</a:t>
            </a:r>
          </a:p>
          <a:p>
            <a:pPr algn="l">
              <a:lnSpc>
                <a:spcPts val="3799"/>
              </a:lnSpc>
            </a:pPr>
            <a:r>
              <a:rPr lang="en-US" sz="1519">
                <a:solidFill>
                  <a:srgbClr val="231F20"/>
                </a:solidFill>
                <a:latin typeface="Myriad"/>
                <a:ea typeface="Myriad"/>
                <a:cs typeface="Myriad"/>
                <a:sym typeface="Myriad"/>
              </a:rPr>
              <a:t>No experience needed – come </a:t>
            </a:r>
          </a:p>
          <a:p>
            <a:pPr algn="l">
              <a:lnSpc>
                <a:spcPts val="759"/>
              </a:lnSpc>
            </a:pPr>
            <a:r>
              <a:rPr lang="en-US" sz="1519">
                <a:solidFill>
                  <a:srgbClr val="231F20"/>
                </a:solidFill>
                <a:latin typeface="Myriad"/>
                <a:ea typeface="Myriad"/>
                <a:cs typeface="Myriad"/>
                <a:sym typeface="Myriad"/>
              </a:rPr>
              <a:t>ready to learn</a:t>
            </a:r>
          </a:p>
        </p:txBody>
      </p:sp>
      <p:sp>
        <p:nvSpPr>
          <p:cNvPr id="40" name="Freeform 40" descr="QR code linking to Nevada Opioid Center of Excellence website."/>
          <p:cNvSpPr/>
          <p:nvPr/>
        </p:nvSpPr>
        <p:spPr>
          <a:xfrm>
            <a:off x="7535914" y="7547282"/>
            <a:ext cx="1272232" cy="1272232"/>
          </a:xfrm>
          <a:custGeom>
            <a:avLst/>
            <a:gdLst/>
            <a:ahLst/>
            <a:cxnLst/>
            <a:rect l="l" t="t" r="r" b="b"/>
            <a:pathLst>
              <a:path w="1272232" h="1272232">
                <a:moveTo>
                  <a:pt x="0" y="0"/>
                </a:moveTo>
                <a:lnTo>
                  <a:pt x="1272232" y="0"/>
                </a:lnTo>
                <a:lnTo>
                  <a:pt x="1272232" y="1272232"/>
                </a:lnTo>
                <a:lnTo>
                  <a:pt x="0" y="1272232"/>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65" name="TextBox 65"/>
          <p:cNvSpPr txBox="1"/>
          <p:nvPr/>
        </p:nvSpPr>
        <p:spPr>
          <a:xfrm>
            <a:off x="8917666" y="7600375"/>
            <a:ext cx="5582055" cy="1127946"/>
          </a:xfrm>
          <a:prstGeom prst="rect">
            <a:avLst/>
          </a:prstGeom>
        </p:spPr>
        <p:txBody>
          <a:bodyPr lIns="0" tIns="0" rIns="0" bIns="0" rtlCol="0" anchor="t">
            <a:spAutoFit/>
          </a:bodyPr>
          <a:lstStyle/>
          <a:p>
            <a:pPr algn="l">
              <a:lnSpc>
                <a:spcPts val="2886"/>
              </a:lnSpc>
            </a:pPr>
            <a:r>
              <a:rPr lang="en-US" sz="2431">
                <a:solidFill>
                  <a:srgbClr val="FFFFFF"/>
                </a:solidFill>
                <a:latin typeface="Myriad"/>
                <a:ea typeface="Myriad"/>
                <a:cs typeface="Myriad"/>
                <a:sym typeface="Myriad"/>
              </a:rPr>
              <a:t>Take action today and request your free session. Together, we can build a safer, healthier Nevada.</a:t>
            </a:r>
          </a:p>
        </p:txBody>
      </p:sp>
      <p:sp>
        <p:nvSpPr>
          <p:cNvPr id="55" name="TextBox 55"/>
          <p:cNvSpPr txBox="1"/>
          <p:nvPr/>
        </p:nvSpPr>
        <p:spPr>
          <a:xfrm>
            <a:off x="7631308" y="8977065"/>
            <a:ext cx="6316229" cy="657225"/>
          </a:xfrm>
          <a:prstGeom prst="rect">
            <a:avLst/>
          </a:prstGeom>
        </p:spPr>
        <p:txBody>
          <a:bodyPr lIns="0" tIns="0" rIns="0" bIns="0" rtlCol="0" anchor="t">
            <a:spAutoFit/>
          </a:bodyPr>
          <a:lstStyle/>
          <a:p>
            <a:pPr algn="l">
              <a:lnSpc>
                <a:spcPts val="1699"/>
              </a:lnSpc>
            </a:pPr>
            <a:r>
              <a:rPr lang="en-US" sz="1415" i="1">
                <a:solidFill>
                  <a:srgbClr val="FFFFFF"/>
                </a:solidFill>
                <a:latin typeface="Myriad Italics"/>
                <a:ea typeface="Myriad Italics"/>
                <a:cs typeface="Myriad Italics"/>
                <a:sym typeface="Myriad Italics"/>
              </a:rPr>
              <a:t>Funding for this project was made possible in whole or in part by the Nevada Department of Health and Human Services (DHHS) Director’s Office through the Fund for a Resilient Nevada, established in Nevada Revised Statutes 433.712 through 433.744.</a:t>
            </a:r>
          </a:p>
        </p:txBody>
      </p:sp>
      <p:sp>
        <p:nvSpPr>
          <p:cNvPr id="41" name="Freeform 41">
            <a:extLst>
              <a:ext uri="{C183D7F6-B498-43B3-948B-1728B52AA6E4}">
                <adec:decorative xmlns:adec="http://schemas.microsoft.com/office/drawing/2017/decorative" val="1"/>
              </a:ext>
            </a:extLst>
          </p:cNvPr>
          <p:cNvSpPr/>
          <p:nvPr/>
        </p:nvSpPr>
        <p:spPr>
          <a:xfrm>
            <a:off x="3282878" y="7340406"/>
            <a:ext cx="3557711" cy="2946594"/>
          </a:xfrm>
          <a:custGeom>
            <a:avLst/>
            <a:gdLst/>
            <a:ahLst/>
            <a:cxnLst/>
            <a:rect l="l" t="t" r="r" b="b"/>
            <a:pathLst>
              <a:path w="3557711" h="2946594">
                <a:moveTo>
                  <a:pt x="0" y="0"/>
                </a:moveTo>
                <a:lnTo>
                  <a:pt x="3557711" y="0"/>
                </a:lnTo>
                <a:lnTo>
                  <a:pt x="3557711" y="2946594"/>
                </a:lnTo>
                <a:lnTo>
                  <a:pt x="0" y="2946594"/>
                </a:lnTo>
                <a:lnTo>
                  <a:pt x="0" y="0"/>
                </a:lnTo>
                <a:close/>
              </a:path>
            </a:pathLst>
          </a:custGeom>
          <a:blipFill>
            <a:blip r:embed="rId20"/>
            <a:stretch>
              <a:fillRect t="-2912" r="-31718" b="-2912"/>
            </a:stretch>
          </a:blipFill>
        </p:spPr>
        <p:txBody>
          <a:bodyPr/>
          <a:lstStyle/>
          <a:p>
            <a:endParaRPr lang="en-US"/>
          </a:p>
        </p:txBody>
      </p:sp>
      <p:sp>
        <p:nvSpPr>
          <p:cNvPr id="42" name="Freeform 42">
            <a:extLst>
              <a:ext uri="{C183D7F6-B498-43B3-948B-1728B52AA6E4}">
                <adec:decorative xmlns:adec="http://schemas.microsoft.com/office/drawing/2017/decorative" val="1"/>
              </a:ext>
            </a:extLst>
          </p:cNvPr>
          <p:cNvSpPr/>
          <p:nvPr/>
        </p:nvSpPr>
        <p:spPr>
          <a:xfrm>
            <a:off x="3273353" y="4377987"/>
            <a:ext cx="3557840" cy="2962418"/>
          </a:xfrm>
          <a:custGeom>
            <a:avLst/>
            <a:gdLst/>
            <a:ahLst/>
            <a:cxnLst/>
            <a:rect l="l" t="t" r="r" b="b"/>
            <a:pathLst>
              <a:path w="3557840" h="2962418">
                <a:moveTo>
                  <a:pt x="0" y="0"/>
                </a:moveTo>
                <a:lnTo>
                  <a:pt x="3557840" y="0"/>
                </a:lnTo>
                <a:lnTo>
                  <a:pt x="3557840" y="2962419"/>
                </a:lnTo>
                <a:lnTo>
                  <a:pt x="0" y="2962419"/>
                </a:lnTo>
                <a:lnTo>
                  <a:pt x="0" y="0"/>
                </a:lnTo>
                <a:close/>
              </a:path>
            </a:pathLst>
          </a:custGeom>
          <a:blipFill>
            <a:blip r:embed="rId21"/>
            <a:stretch>
              <a:fillRect t="-17345" r="-34482" b="-3788"/>
            </a:stretch>
          </a:blipFill>
        </p:spPr>
        <p:txBody>
          <a:bodyPr/>
          <a:lstStyle/>
          <a:p>
            <a:endParaRPr lang="en-US"/>
          </a:p>
        </p:txBody>
      </p:sp>
      <p:sp>
        <p:nvSpPr>
          <p:cNvPr id="43" name="Freeform 43">
            <a:extLst>
              <a:ext uri="{C183D7F6-B498-43B3-948B-1728B52AA6E4}">
                <adec:decorative xmlns:adec="http://schemas.microsoft.com/office/drawing/2017/decorative" val="1"/>
              </a:ext>
            </a:extLst>
          </p:cNvPr>
          <p:cNvSpPr/>
          <p:nvPr/>
        </p:nvSpPr>
        <p:spPr>
          <a:xfrm>
            <a:off x="0" y="6961430"/>
            <a:ext cx="3282878" cy="3325570"/>
          </a:xfrm>
          <a:custGeom>
            <a:avLst/>
            <a:gdLst/>
            <a:ahLst/>
            <a:cxnLst/>
            <a:rect l="l" t="t" r="r" b="b"/>
            <a:pathLst>
              <a:path w="3282878" h="3325570">
                <a:moveTo>
                  <a:pt x="0" y="0"/>
                </a:moveTo>
                <a:lnTo>
                  <a:pt x="3282878" y="0"/>
                </a:lnTo>
                <a:lnTo>
                  <a:pt x="3282878" y="3325570"/>
                </a:lnTo>
                <a:lnTo>
                  <a:pt x="0" y="3325570"/>
                </a:lnTo>
                <a:lnTo>
                  <a:pt x="0" y="0"/>
                </a:lnTo>
                <a:close/>
              </a:path>
            </a:pathLst>
          </a:custGeom>
          <a:blipFill>
            <a:blip r:embed="rId22"/>
            <a:stretch>
              <a:fillRect l="-31982" r="-19967"/>
            </a:stretch>
          </a:blipFill>
        </p:spPr>
        <p:txBody>
          <a:bodyPr/>
          <a:lstStyle/>
          <a:p>
            <a:endParaRPr lang="en-US"/>
          </a:p>
        </p:txBody>
      </p:sp>
      <p:sp>
        <p:nvSpPr>
          <p:cNvPr id="44" name="Freeform 44">
            <a:extLst>
              <a:ext uri="{C183D7F6-B498-43B3-948B-1728B52AA6E4}">
                <adec:decorative xmlns:adec="http://schemas.microsoft.com/office/drawing/2017/decorative" val="1"/>
              </a:ext>
            </a:extLst>
          </p:cNvPr>
          <p:cNvSpPr/>
          <p:nvPr/>
        </p:nvSpPr>
        <p:spPr>
          <a:xfrm>
            <a:off x="0" y="2900065"/>
            <a:ext cx="3282878" cy="4434940"/>
          </a:xfrm>
          <a:custGeom>
            <a:avLst/>
            <a:gdLst/>
            <a:ahLst/>
            <a:cxnLst/>
            <a:rect l="l" t="t" r="r" b="b"/>
            <a:pathLst>
              <a:path w="3282878" h="4434940">
                <a:moveTo>
                  <a:pt x="0" y="0"/>
                </a:moveTo>
                <a:lnTo>
                  <a:pt x="3282878" y="0"/>
                </a:lnTo>
                <a:lnTo>
                  <a:pt x="3282878" y="4434940"/>
                </a:lnTo>
                <a:lnTo>
                  <a:pt x="0" y="4434940"/>
                </a:lnTo>
                <a:lnTo>
                  <a:pt x="0" y="0"/>
                </a:lnTo>
                <a:close/>
              </a:path>
            </a:pathLst>
          </a:custGeom>
          <a:blipFill>
            <a:blip r:embed="rId23"/>
            <a:stretch>
              <a:fillRect l="-102089" t="-12352" r="-42533" b="-8423"/>
            </a:stretch>
          </a:blipFill>
        </p:spPr>
        <p:txBody>
          <a:bodyPr/>
          <a:lstStyle/>
          <a:p>
            <a:endParaRPr lang="en-US"/>
          </a:p>
        </p:txBody>
      </p:sp>
      <p:sp>
        <p:nvSpPr>
          <p:cNvPr id="45" name="Freeform 45">
            <a:extLst>
              <a:ext uri="{C183D7F6-B498-43B3-948B-1728B52AA6E4}">
                <adec:decorative xmlns:adec="http://schemas.microsoft.com/office/drawing/2017/decorative" val="1"/>
              </a:ext>
            </a:extLst>
          </p:cNvPr>
          <p:cNvSpPr/>
          <p:nvPr/>
        </p:nvSpPr>
        <p:spPr>
          <a:xfrm>
            <a:off x="0" y="58983"/>
            <a:ext cx="4453188" cy="2970648"/>
          </a:xfrm>
          <a:custGeom>
            <a:avLst/>
            <a:gdLst/>
            <a:ahLst/>
            <a:cxnLst/>
            <a:rect l="l" t="t" r="r" b="b"/>
            <a:pathLst>
              <a:path w="4453188" h="2970648">
                <a:moveTo>
                  <a:pt x="0" y="0"/>
                </a:moveTo>
                <a:lnTo>
                  <a:pt x="4453188" y="0"/>
                </a:lnTo>
                <a:lnTo>
                  <a:pt x="4453188" y="2970648"/>
                </a:lnTo>
                <a:lnTo>
                  <a:pt x="0" y="2970648"/>
                </a:lnTo>
                <a:lnTo>
                  <a:pt x="0" y="0"/>
                </a:lnTo>
                <a:close/>
              </a:path>
            </a:pathLst>
          </a:custGeom>
          <a:blipFill>
            <a:blip r:embed="rId24"/>
            <a:stretch>
              <a:fillRect/>
            </a:stretch>
          </a:blipFill>
        </p:spPr>
        <p:txBody>
          <a:bodyPr/>
          <a:lstStyle/>
          <a:p>
            <a:endParaRPr lang="en-US"/>
          </a:p>
        </p:txBody>
      </p:sp>
      <p:sp>
        <p:nvSpPr>
          <p:cNvPr id="46" name="Freeform 46">
            <a:extLst>
              <a:ext uri="{C183D7F6-B498-43B3-948B-1728B52AA6E4}">
                <adec:decorative xmlns:adec="http://schemas.microsoft.com/office/drawing/2017/decorative" val="1"/>
              </a:ext>
            </a:extLst>
          </p:cNvPr>
          <p:cNvSpPr/>
          <p:nvPr/>
        </p:nvSpPr>
        <p:spPr>
          <a:xfrm>
            <a:off x="3273353" y="-381030"/>
            <a:ext cx="3548315" cy="4937094"/>
          </a:xfrm>
          <a:custGeom>
            <a:avLst/>
            <a:gdLst/>
            <a:ahLst/>
            <a:cxnLst/>
            <a:rect l="l" t="t" r="r" b="b"/>
            <a:pathLst>
              <a:path w="3548315" h="4937094">
                <a:moveTo>
                  <a:pt x="0" y="0"/>
                </a:moveTo>
                <a:lnTo>
                  <a:pt x="3548315" y="0"/>
                </a:lnTo>
                <a:lnTo>
                  <a:pt x="3548315" y="4937093"/>
                </a:lnTo>
                <a:lnTo>
                  <a:pt x="0" y="4937093"/>
                </a:lnTo>
                <a:lnTo>
                  <a:pt x="0" y="0"/>
                </a:lnTo>
                <a:close/>
              </a:path>
            </a:pathLst>
          </a:custGeom>
          <a:blipFill>
            <a:blip r:embed="rId25"/>
            <a:stretch>
              <a:fillRect l="-22972" r="-85736"/>
            </a:stretch>
          </a:blipFill>
        </p:spPr>
        <p:txBody>
          <a:bodyPr/>
          <a:lstStyle/>
          <a:p>
            <a:endParaRPr lang="en-US"/>
          </a:p>
        </p:txBody>
      </p:sp>
      <p:grpSp>
        <p:nvGrpSpPr>
          <p:cNvPr id="47" name="Group 47">
            <a:extLst>
              <a:ext uri="{C183D7F6-B498-43B3-948B-1728B52AA6E4}">
                <adec:decorative xmlns:adec="http://schemas.microsoft.com/office/drawing/2017/decorative" val="1"/>
              </a:ext>
            </a:extLst>
          </p:cNvPr>
          <p:cNvGrpSpPr/>
          <p:nvPr/>
        </p:nvGrpSpPr>
        <p:grpSpPr>
          <a:xfrm>
            <a:off x="-2624124" y="-48348"/>
            <a:ext cx="9537919" cy="10926001"/>
            <a:chOff x="0" y="0"/>
            <a:chExt cx="2512045" cy="2877630"/>
          </a:xfrm>
        </p:grpSpPr>
        <p:sp>
          <p:nvSpPr>
            <p:cNvPr id="48" name="Freeform 48"/>
            <p:cNvSpPr/>
            <p:nvPr/>
          </p:nvSpPr>
          <p:spPr>
            <a:xfrm>
              <a:off x="0" y="0"/>
              <a:ext cx="2512045" cy="2877630"/>
            </a:xfrm>
            <a:custGeom>
              <a:avLst/>
              <a:gdLst/>
              <a:ahLst/>
              <a:cxnLst/>
              <a:rect l="l" t="t" r="r" b="b"/>
              <a:pathLst>
                <a:path w="2512045" h="2877630">
                  <a:moveTo>
                    <a:pt x="0" y="0"/>
                  </a:moveTo>
                  <a:lnTo>
                    <a:pt x="2512045" y="0"/>
                  </a:lnTo>
                  <a:lnTo>
                    <a:pt x="2512045" y="2877630"/>
                  </a:lnTo>
                  <a:lnTo>
                    <a:pt x="0" y="2877630"/>
                  </a:lnTo>
                  <a:close/>
                </a:path>
              </a:pathLst>
            </a:custGeom>
            <a:solidFill>
              <a:srgbClr val="FFFFFF">
                <a:alpha val="32941"/>
              </a:srgbClr>
            </a:solidFill>
          </p:spPr>
          <p:txBody>
            <a:bodyPr/>
            <a:lstStyle/>
            <a:p>
              <a:endParaRPr lang="en-US"/>
            </a:p>
          </p:txBody>
        </p:sp>
        <p:sp>
          <p:nvSpPr>
            <p:cNvPr id="49" name="TextBox 49"/>
            <p:cNvSpPr txBox="1"/>
            <p:nvPr/>
          </p:nvSpPr>
          <p:spPr>
            <a:xfrm>
              <a:off x="0" y="-66675"/>
              <a:ext cx="2512045" cy="2944305"/>
            </a:xfrm>
            <a:prstGeom prst="rect">
              <a:avLst/>
            </a:prstGeom>
          </p:spPr>
          <p:txBody>
            <a:bodyPr lIns="50800" tIns="50800" rIns="50800" bIns="50800" rtlCol="0" anchor="ctr"/>
            <a:lstStyle/>
            <a:p>
              <a:pPr algn="ctr">
                <a:lnSpc>
                  <a:spcPts val="2127"/>
                </a:lnSpc>
              </a:pPr>
              <a:endParaRPr/>
            </a:p>
          </p:txBody>
        </p:sp>
      </p:grpSp>
      <p:grpSp>
        <p:nvGrpSpPr>
          <p:cNvPr id="50" name="Group 50">
            <a:extLst>
              <a:ext uri="{C183D7F6-B498-43B3-948B-1728B52AA6E4}">
                <adec:decorative xmlns:adec="http://schemas.microsoft.com/office/drawing/2017/decorative" val="1"/>
              </a:ext>
            </a:extLst>
          </p:cNvPr>
          <p:cNvGrpSpPr/>
          <p:nvPr/>
        </p:nvGrpSpPr>
        <p:grpSpPr>
          <a:xfrm>
            <a:off x="-529987" y="-168454"/>
            <a:ext cx="19347974" cy="601173"/>
            <a:chOff x="0" y="0"/>
            <a:chExt cx="5095763" cy="158334"/>
          </a:xfrm>
        </p:grpSpPr>
        <p:sp>
          <p:nvSpPr>
            <p:cNvPr id="51" name="Freeform 51"/>
            <p:cNvSpPr/>
            <p:nvPr/>
          </p:nvSpPr>
          <p:spPr>
            <a:xfrm>
              <a:off x="0" y="0"/>
              <a:ext cx="5095763" cy="158334"/>
            </a:xfrm>
            <a:custGeom>
              <a:avLst/>
              <a:gdLst/>
              <a:ahLst/>
              <a:cxnLst/>
              <a:rect l="l" t="t" r="r" b="b"/>
              <a:pathLst>
                <a:path w="5095763" h="158334">
                  <a:moveTo>
                    <a:pt x="0" y="0"/>
                  </a:moveTo>
                  <a:lnTo>
                    <a:pt x="5095763" y="0"/>
                  </a:lnTo>
                  <a:lnTo>
                    <a:pt x="5095763" y="158334"/>
                  </a:lnTo>
                  <a:lnTo>
                    <a:pt x="0" y="158334"/>
                  </a:lnTo>
                  <a:close/>
                </a:path>
              </a:pathLst>
            </a:custGeom>
            <a:solidFill>
              <a:srgbClr val="011947"/>
            </a:solidFill>
          </p:spPr>
          <p:txBody>
            <a:bodyPr/>
            <a:lstStyle/>
            <a:p>
              <a:endParaRPr lang="en-US"/>
            </a:p>
          </p:txBody>
        </p:sp>
        <p:sp>
          <p:nvSpPr>
            <p:cNvPr id="52" name="TextBox 52"/>
            <p:cNvSpPr txBox="1"/>
            <p:nvPr/>
          </p:nvSpPr>
          <p:spPr>
            <a:xfrm>
              <a:off x="0" y="-66675"/>
              <a:ext cx="5095763" cy="225009"/>
            </a:xfrm>
            <a:prstGeom prst="rect">
              <a:avLst/>
            </a:prstGeom>
          </p:spPr>
          <p:txBody>
            <a:bodyPr lIns="50800" tIns="50800" rIns="50800" bIns="50800" rtlCol="0" anchor="ctr"/>
            <a:lstStyle/>
            <a:p>
              <a:pPr algn="ctr">
                <a:lnSpc>
                  <a:spcPts val="2127"/>
                </a:lnSpc>
              </a:pPr>
              <a:endParaRPr/>
            </a:p>
          </p:txBody>
        </p:sp>
      </p:grpSp>
      <p:sp>
        <p:nvSpPr>
          <p:cNvPr id="53" name="Freeform 53">
            <a:extLst>
              <a:ext uri="{C183D7F6-B498-43B3-948B-1728B52AA6E4}">
                <adec:decorative xmlns:adec="http://schemas.microsoft.com/office/drawing/2017/decorative" val="1"/>
              </a:ext>
            </a:extLst>
          </p:cNvPr>
          <p:cNvSpPr/>
          <p:nvPr/>
        </p:nvSpPr>
        <p:spPr>
          <a:xfrm>
            <a:off x="1057366" y="3885647"/>
            <a:ext cx="4644862" cy="3449358"/>
          </a:xfrm>
          <a:custGeom>
            <a:avLst/>
            <a:gdLst/>
            <a:ahLst/>
            <a:cxnLst/>
            <a:rect l="l" t="t" r="r" b="b"/>
            <a:pathLst>
              <a:path w="4644862" h="3449358">
                <a:moveTo>
                  <a:pt x="0" y="0"/>
                </a:moveTo>
                <a:lnTo>
                  <a:pt x="4644862" y="0"/>
                </a:lnTo>
                <a:lnTo>
                  <a:pt x="4644862" y="3449358"/>
                </a:lnTo>
                <a:lnTo>
                  <a:pt x="0" y="3449358"/>
                </a:lnTo>
                <a:lnTo>
                  <a:pt x="0" y="0"/>
                </a:lnTo>
                <a:close/>
              </a:path>
            </a:pathLst>
          </a:custGeom>
          <a:blipFill>
            <a:blip r:embed="rId26"/>
            <a:stretch>
              <a:fillRect l="-53" r="-53"/>
            </a:stretch>
          </a:blipFill>
        </p:spPr>
        <p:txBody>
          <a:bodyPr/>
          <a:lstStyle/>
          <a:p>
            <a:endParaRPr lang="en-US"/>
          </a:p>
        </p:txBody>
      </p:sp>
      <p:grpSp>
        <p:nvGrpSpPr>
          <p:cNvPr id="56" name="Group 56">
            <a:extLst>
              <a:ext uri="{C183D7F6-B498-43B3-948B-1728B52AA6E4}">
                <adec:decorative xmlns:adec="http://schemas.microsoft.com/office/drawing/2017/decorative" val="1"/>
              </a:ext>
            </a:extLst>
          </p:cNvPr>
          <p:cNvGrpSpPr/>
          <p:nvPr/>
        </p:nvGrpSpPr>
        <p:grpSpPr>
          <a:xfrm rot="208380">
            <a:off x="15142045" y="8718600"/>
            <a:ext cx="2515219" cy="1654575"/>
            <a:chOff x="0" y="0"/>
            <a:chExt cx="2206371" cy="1451407"/>
          </a:xfrm>
        </p:grpSpPr>
        <p:sp>
          <p:nvSpPr>
            <p:cNvPr id="57" name="Freeform 57"/>
            <p:cNvSpPr/>
            <p:nvPr/>
          </p:nvSpPr>
          <p:spPr>
            <a:xfrm>
              <a:off x="0" y="0"/>
              <a:ext cx="2206371" cy="1451356"/>
            </a:xfrm>
            <a:custGeom>
              <a:avLst/>
              <a:gdLst/>
              <a:ahLst/>
              <a:cxnLst/>
              <a:rect l="l" t="t" r="r" b="b"/>
              <a:pathLst>
                <a:path w="2206371" h="1451356">
                  <a:moveTo>
                    <a:pt x="0" y="0"/>
                  </a:moveTo>
                  <a:lnTo>
                    <a:pt x="0" y="1003935"/>
                  </a:lnTo>
                  <a:lnTo>
                    <a:pt x="0" y="1451356"/>
                  </a:lnTo>
                  <a:lnTo>
                    <a:pt x="2206371" y="1317498"/>
                  </a:lnTo>
                  <a:lnTo>
                    <a:pt x="2206371" y="591947"/>
                  </a:lnTo>
                  <a:lnTo>
                    <a:pt x="2206371" y="0"/>
                  </a:lnTo>
                  <a:lnTo>
                    <a:pt x="0" y="0"/>
                  </a:lnTo>
                  <a:close/>
                </a:path>
              </a:pathLst>
            </a:custGeom>
            <a:blipFill>
              <a:blip r:embed="rId27"/>
              <a:stretch>
                <a:fillRect b="-11800"/>
              </a:stretch>
            </a:blipFill>
          </p:spPr>
          <p:txBody>
            <a:bodyPr/>
            <a:lstStyle/>
            <a:p>
              <a:endParaRPr lang="en-US"/>
            </a:p>
          </p:txBody>
        </p:sp>
      </p:grpSp>
      <p:grpSp>
        <p:nvGrpSpPr>
          <p:cNvPr id="58" name="Group 58">
            <a:extLst>
              <a:ext uri="{C183D7F6-B498-43B3-948B-1728B52AA6E4}">
                <adec:decorative xmlns:adec="http://schemas.microsoft.com/office/drawing/2017/decorative" val="1"/>
              </a:ext>
            </a:extLst>
          </p:cNvPr>
          <p:cNvGrpSpPr/>
          <p:nvPr/>
        </p:nvGrpSpPr>
        <p:grpSpPr>
          <a:xfrm rot="208380">
            <a:off x="14550340" y="7533876"/>
            <a:ext cx="633199" cy="2811825"/>
            <a:chOff x="0" y="0"/>
            <a:chExt cx="555447" cy="2466556"/>
          </a:xfrm>
        </p:grpSpPr>
        <p:sp>
          <p:nvSpPr>
            <p:cNvPr id="59" name="Freeform 59"/>
            <p:cNvSpPr/>
            <p:nvPr/>
          </p:nvSpPr>
          <p:spPr>
            <a:xfrm>
              <a:off x="0" y="0"/>
              <a:ext cx="555498" cy="2466594"/>
            </a:xfrm>
            <a:custGeom>
              <a:avLst/>
              <a:gdLst/>
              <a:ahLst/>
              <a:cxnLst/>
              <a:rect l="l" t="t" r="r" b="b"/>
              <a:pathLst>
                <a:path w="555498" h="2466594">
                  <a:moveTo>
                    <a:pt x="555498" y="0"/>
                  </a:moveTo>
                  <a:lnTo>
                    <a:pt x="0" y="185674"/>
                  </a:lnTo>
                  <a:lnTo>
                    <a:pt x="0" y="2466594"/>
                  </a:lnTo>
                  <a:lnTo>
                    <a:pt x="555498" y="2432939"/>
                  </a:lnTo>
                  <a:lnTo>
                    <a:pt x="555498" y="0"/>
                  </a:lnTo>
                  <a:close/>
                </a:path>
              </a:pathLst>
            </a:custGeom>
            <a:blipFill>
              <a:blip r:embed="rId28"/>
              <a:stretch>
                <a:fillRect t="-3880" r="9" b="-5586"/>
              </a:stretch>
            </a:blipFill>
          </p:spPr>
          <p:txBody>
            <a:bodyPr/>
            <a:lstStyle/>
            <a:p>
              <a:endParaRPr lang="en-US"/>
            </a:p>
          </p:txBody>
        </p:sp>
      </p:grpSp>
      <p:grpSp>
        <p:nvGrpSpPr>
          <p:cNvPr id="60" name="Group 60">
            <a:extLst>
              <a:ext uri="{C183D7F6-B498-43B3-948B-1728B52AA6E4}">
                <adec:decorative xmlns:adec="http://schemas.microsoft.com/office/drawing/2017/decorative" val="1"/>
              </a:ext>
            </a:extLst>
          </p:cNvPr>
          <p:cNvGrpSpPr/>
          <p:nvPr/>
        </p:nvGrpSpPr>
        <p:grpSpPr>
          <a:xfrm rot="208380">
            <a:off x="12596061" y="9803089"/>
            <a:ext cx="1887869" cy="578574"/>
            <a:chOff x="0" y="0"/>
            <a:chExt cx="1656055" cy="507530"/>
          </a:xfrm>
        </p:grpSpPr>
        <p:sp>
          <p:nvSpPr>
            <p:cNvPr id="61" name="Freeform 61"/>
            <p:cNvSpPr/>
            <p:nvPr/>
          </p:nvSpPr>
          <p:spPr>
            <a:xfrm>
              <a:off x="0" y="0"/>
              <a:ext cx="1656080" cy="507492"/>
            </a:xfrm>
            <a:custGeom>
              <a:avLst/>
              <a:gdLst/>
              <a:ahLst/>
              <a:cxnLst/>
              <a:rect l="l" t="t" r="r" b="b"/>
              <a:pathLst>
                <a:path w="1656080" h="507492">
                  <a:moveTo>
                    <a:pt x="0" y="0"/>
                  </a:moveTo>
                  <a:lnTo>
                    <a:pt x="0" y="85598"/>
                  </a:lnTo>
                  <a:lnTo>
                    <a:pt x="0" y="507492"/>
                  </a:lnTo>
                  <a:lnTo>
                    <a:pt x="1656080" y="407035"/>
                  </a:lnTo>
                  <a:lnTo>
                    <a:pt x="1656080" y="0"/>
                  </a:lnTo>
                  <a:lnTo>
                    <a:pt x="0" y="0"/>
                  </a:lnTo>
                  <a:close/>
                </a:path>
              </a:pathLst>
            </a:custGeom>
            <a:blipFill>
              <a:blip r:embed="rId29"/>
              <a:stretch>
                <a:fillRect b="-7421"/>
              </a:stretch>
            </a:blipFill>
          </p:spPr>
          <p:txBody>
            <a:bodyPr/>
            <a:lstStyle/>
            <a:p>
              <a:endParaRPr lang="en-US"/>
            </a:p>
          </p:txBody>
        </p:sp>
      </p:grpSp>
      <p:grpSp>
        <p:nvGrpSpPr>
          <p:cNvPr id="62" name="Group 62">
            <a:extLst>
              <a:ext uri="{C183D7F6-B498-43B3-948B-1728B52AA6E4}">
                <adec:decorative xmlns:adec="http://schemas.microsoft.com/office/drawing/2017/decorative" val="1"/>
              </a:ext>
            </a:extLst>
          </p:cNvPr>
          <p:cNvGrpSpPr/>
          <p:nvPr/>
        </p:nvGrpSpPr>
        <p:grpSpPr>
          <a:xfrm rot="-1014150">
            <a:off x="14924985" y="6867787"/>
            <a:ext cx="259420" cy="503100"/>
            <a:chOff x="0" y="0"/>
            <a:chExt cx="68325" cy="132504"/>
          </a:xfrm>
        </p:grpSpPr>
        <p:sp>
          <p:nvSpPr>
            <p:cNvPr id="63" name="Freeform 63"/>
            <p:cNvSpPr/>
            <p:nvPr/>
          </p:nvSpPr>
          <p:spPr>
            <a:xfrm>
              <a:off x="0" y="0"/>
              <a:ext cx="68325" cy="132504"/>
            </a:xfrm>
            <a:custGeom>
              <a:avLst/>
              <a:gdLst/>
              <a:ahLst/>
              <a:cxnLst/>
              <a:rect l="l" t="t" r="r" b="b"/>
              <a:pathLst>
                <a:path w="68325" h="132504">
                  <a:moveTo>
                    <a:pt x="0" y="0"/>
                  </a:moveTo>
                  <a:lnTo>
                    <a:pt x="68325" y="0"/>
                  </a:lnTo>
                  <a:lnTo>
                    <a:pt x="68325" y="132504"/>
                  </a:lnTo>
                  <a:lnTo>
                    <a:pt x="0" y="132504"/>
                  </a:lnTo>
                  <a:close/>
                </a:path>
              </a:pathLst>
            </a:custGeom>
            <a:solidFill>
              <a:srgbClr val="001946"/>
            </a:solidFill>
          </p:spPr>
          <p:txBody>
            <a:bodyPr/>
            <a:lstStyle/>
            <a:p>
              <a:endParaRPr lang="en-US"/>
            </a:p>
          </p:txBody>
        </p:sp>
        <p:sp>
          <p:nvSpPr>
            <p:cNvPr id="64" name="TextBox 64"/>
            <p:cNvSpPr txBox="1"/>
            <p:nvPr/>
          </p:nvSpPr>
          <p:spPr>
            <a:xfrm>
              <a:off x="0" y="-66675"/>
              <a:ext cx="68325" cy="199179"/>
            </a:xfrm>
            <a:prstGeom prst="rect">
              <a:avLst/>
            </a:prstGeom>
          </p:spPr>
          <p:txBody>
            <a:bodyPr lIns="50800" tIns="50800" rIns="50800" bIns="50800" rtlCol="0" anchor="ctr"/>
            <a:lstStyle/>
            <a:p>
              <a:pPr algn="ctr">
                <a:lnSpc>
                  <a:spcPts val="2127"/>
                </a:lnSpc>
              </a:pPr>
              <a:endParaRPr/>
            </a:p>
          </p:txBody>
        </p:sp>
      </p:grpSp>
      <p:sp>
        <p:nvSpPr>
          <p:cNvPr id="69" name="TextBox 69">
            <a:extLst>
              <a:ext uri="{C183D7F6-B498-43B3-948B-1728B52AA6E4}">
                <adec:decorative xmlns:adec="http://schemas.microsoft.com/office/drawing/2017/decorative" val="1"/>
              </a:ext>
            </a:extLst>
          </p:cNvPr>
          <p:cNvSpPr txBox="1"/>
          <p:nvPr/>
        </p:nvSpPr>
        <p:spPr>
          <a:xfrm>
            <a:off x="7631293" y="3795598"/>
            <a:ext cx="55522" cy="760465"/>
          </a:xfrm>
          <a:prstGeom prst="rect">
            <a:avLst/>
          </a:prstGeom>
        </p:spPr>
        <p:txBody>
          <a:bodyPr lIns="0" tIns="0" rIns="0" bIns="0" rtlCol="0" anchor="t">
            <a:spAutoFit/>
          </a:bodyPr>
          <a:lstStyle/>
          <a:p>
            <a:pPr algn="just">
              <a:lnSpc>
                <a:spcPts val="3039"/>
              </a:lnSpc>
            </a:pPr>
            <a:r>
              <a:rPr lang="en-US" sz="1519">
                <a:solidFill>
                  <a:srgbClr val="231F20"/>
                </a:solidFill>
                <a:latin typeface="Myriad"/>
                <a:ea typeface="Myriad"/>
                <a:cs typeface="Myriad"/>
                <a:sym typeface="Myriad"/>
              </a:rPr>
              <a:t>• •</a:t>
            </a:r>
          </a:p>
        </p:txBody>
      </p:sp>
      <p:sp>
        <p:nvSpPr>
          <p:cNvPr id="70" name="TextBox 70">
            <a:extLst>
              <a:ext uri="{C183D7F6-B498-43B3-948B-1728B52AA6E4}">
                <adec:decorative xmlns:adec="http://schemas.microsoft.com/office/drawing/2017/decorative" val="1"/>
              </a:ext>
            </a:extLst>
          </p:cNvPr>
          <p:cNvSpPr txBox="1"/>
          <p:nvPr/>
        </p:nvSpPr>
        <p:spPr>
          <a:xfrm>
            <a:off x="7631293" y="4885109"/>
            <a:ext cx="55522" cy="288662"/>
          </a:xfrm>
          <a:prstGeom prst="rect">
            <a:avLst/>
          </a:prstGeom>
        </p:spPr>
        <p:txBody>
          <a:bodyPr lIns="0" tIns="0" rIns="0" bIns="0" rtlCol="0" anchor="t">
            <a:spAutoFit/>
          </a:bodyPr>
          <a:lstStyle/>
          <a:p>
            <a:pPr algn="l">
              <a:lnSpc>
                <a:spcPts val="2127"/>
              </a:lnSpc>
            </a:pPr>
            <a:r>
              <a:rPr lang="en-US" sz="1519">
                <a:solidFill>
                  <a:srgbClr val="231F20"/>
                </a:solidFill>
                <a:latin typeface="Myriad"/>
                <a:ea typeface="Myriad"/>
                <a:cs typeface="Myriad"/>
                <a:sym typeface="Myriad"/>
              </a:rPr>
              <a:t>•</a:t>
            </a:r>
          </a:p>
        </p:txBody>
      </p:sp>
      <p:sp>
        <p:nvSpPr>
          <p:cNvPr id="71" name="TextBox 71">
            <a:extLst>
              <a:ext uri="{C183D7F6-B498-43B3-948B-1728B52AA6E4}">
                <adec:decorative xmlns:adec="http://schemas.microsoft.com/office/drawing/2017/decorative" val="1"/>
              </a:ext>
            </a:extLst>
          </p:cNvPr>
          <p:cNvSpPr txBox="1"/>
          <p:nvPr/>
        </p:nvSpPr>
        <p:spPr>
          <a:xfrm>
            <a:off x="7631293" y="5502831"/>
            <a:ext cx="55522" cy="288662"/>
          </a:xfrm>
          <a:prstGeom prst="rect">
            <a:avLst/>
          </a:prstGeom>
        </p:spPr>
        <p:txBody>
          <a:bodyPr lIns="0" tIns="0" rIns="0" bIns="0" rtlCol="0" anchor="t">
            <a:spAutoFit/>
          </a:bodyPr>
          <a:lstStyle/>
          <a:p>
            <a:pPr algn="l">
              <a:lnSpc>
                <a:spcPts val="2127"/>
              </a:lnSpc>
            </a:pPr>
            <a:r>
              <a:rPr lang="en-US" sz="1519">
                <a:solidFill>
                  <a:srgbClr val="231F20"/>
                </a:solidFill>
                <a:latin typeface="Myriad"/>
                <a:ea typeface="Myriad"/>
                <a:cs typeface="Myriad"/>
                <a:sym typeface="Myriad"/>
              </a:rPr>
              <a:t>•</a:t>
            </a:r>
          </a:p>
        </p:txBody>
      </p:sp>
      <p:sp>
        <p:nvSpPr>
          <p:cNvPr id="72" name="TextBox 72">
            <a:extLst>
              <a:ext uri="{C183D7F6-B498-43B3-948B-1728B52AA6E4}">
                <adec:decorative xmlns:adec="http://schemas.microsoft.com/office/drawing/2017/decorative" val="1"/>
              </a:ext>
            </a:extLst>
          </p:cNvPr>
          <p:cNvSpPr txBox="1"/>
          <p:nvPr/>
        </p:nvSpPr>
        <p:spPr>
          <a:xfrm>
            <a:off x="7631293" y="6120553"/>
            <a:ext cx="55522" cy="288662"/>
          </a:xfrm>
          <a:prstGeom prst="rect">
            <a:avLst/>
          </a:prstGeom>
        </p:spPr>
        <p:txBody>
          <a:bodyPr lIns="0" tIns="0" rIns="0" bIns="0" rtlCol="0" anchor="t">
            <a:spAutoFit/>
          </a:bodyPr>
          <a:lstStyle/>
          <a:p>
            <a:pPr algn="l">
              <a:lnSpc>
                <a:spcPts val="2127"/>
              </a:lnSpc>
            </a:pPr>
            <a:r>
              <a:rPr lang="en-US" sz="1519">
                <a:solidFill>
                  <a:srgbClr val="231F20"/>
                </a:solidFill>
                <a:latin typeface="Myriad"/>
                <a:ea typeface="Myriad"/>
                <a:cs typeface="Myriad"/>
                <a:sym typeface="Myriad"/>
              </a:rPr>
              <a:t>•</a:t>
            </a:r>
          </a:p>
        </p:txBody>
      </p:sp>
      <p:sp>
        <p:nvSpPr>
          <p:cNvPr id="73" name="TextBox 73">
            <a:extLst>
              <a:ext uri="{C183D7F6-B498-43B3-948B-1728B52AA6E4}">
                <adec:decorative xmlns:adec="http://schemas.microsoft.com/office/drawing/2017/decorative" val="1"/>
              </a:ext>
            </a:extLst>
          </p:cNvPr>
          <p:cNvSpPr txBox="1"/>
          <p:nvPr/>
        </p:nvSpPr>
        <p:spPr>
          <a:xfrm>
            <a:off x="7631293" y="3263601"/>
            <a:ext cx="55522" cy="288662"/>
          </a:xfrm>
          <a:prstGeom prst="rect">
            <a:avLst/>
          </a:prstGeom>
        </p:spPr>
        <p:txBody>
          <a:bodyPr lIns="0" tIns="0" rIns="0" bIns="0" rtlCol="0" anchor="t">
            <a:spAutoFit/>
          </a:bodyPr>
          <a:lstStyle/>
          <a:p>
            <a:pPr algn="l">
              <a:lnSpc>
                <a:spcPts val="2127"/>
              </a:lnSpc>
            </a:pPr>
            <a:r>
              <a:rPr lang="en-US" sz="1519">
                <a:solidFill>
                  <a:srgbClr val="231F20"/>
                </a:solidFill>
                <a:latin typeface="Myriad"/>
                <a:ea typeface="Myriad"/>
                <a:cs typeface="Myriad"/>
                <a:sym typeface="Myriad"/>
              </a:rPr>
              <a:t>•</a:t>
            </a:r>
          </a:p>
        </p:txBody>
      </p:sp>
      <p:sp>
        <p:nvSpPr>
          <p:cNvPr id="74" name="TextBox 74">
            <a:extLst>
              <a:ext uri="{C183D7F6-B498-43B3-948B-1728B52AA6E4}">
                <adec:decorative xmlns:adec="http://schemas.microsoft.com/office/drawing/2017/decorative" val="1"/>
              </a:ext>
            </a:extLst>
          </p:cNvPr>
          <p:cNvSpPr txBox="1"/>
          <p:nvPr/>
        </p:nvSpPr>
        <p:spPr>
          <a:xfrm>
            <a:off x="11306484" y="4626449"/>
            <a:ext cx="55522" cy="288662"/>
          </a:xfrm>
          <a:prstGeom prst="rect">
            <a:avLst/>
          </a:prstGeom>
        </p:spPr>
        <p:txBody>
          <a:bodyPr lIns="0" tIns="0" rIns="0" bIns="0" rtlCol="0" anchor="t">
            <a:spAutoFit/>
          </a:bodyPr>
          <a:lstStyle/>
          <a:p>
            <a:pPr algn="l">
              <a:lnSpc>
                <a:spcPts val="2127"/>
              </a:lnSpc>
            </a:pPr>
            <a:r>
              <a:rPr lang="en-US" sz="1519">
                <a:solidFill>
                  <a:srgbClr val="231F20"/>
                </a:solidFill>
                <a:latin typeface="Myriad"/>
                <a:ea typeface="Myriad"/>
                <a:cs typeface="Myriad"/>
                <a:sym typeface="Myriad"/>
              </a:rPr>
              <a:t>•</a:t>
            </a:r>
          </a:p>
        </p:txBody>
      </p:sp>
      <p:sp>
        <p:nvSpPr>
          <p:cNvPr id="75" name="TextBox 75">
            <a:extLst>
              <a:ext uri="{C183D7F6-B498-43B3-948B-1728B52AA6E4}">
                <adec:decorative xmlns:adec="http://schemas.microsoft.com/office/drawing/2017/decorative" val="1"/>
              </a:ext>
            </a:extLst>
          </p:cNvPr>
          <p:cNvSpPr txBox="1"/>
          <p:nvPr/>
        </p:nvSpPr>
        <p:spPr>
          <a:xfrm>
            <a:off x="11306484" y="5244171"/>
            <a:ext cx="55522" cy="288662"/>
          </a:xfrm>
          <a:prstGeom prst="rect">
            <a:avLst/>
          </a:prstGeom>
        </p:spPr>
        <p:txBody>
          <a:bodyPr lIns="0" tIns="0" rIns="0" bIns="0" rtlCol="0" anchor="t">
            <a:spAutoFit/>
          </a:bodyPr>
          <a:lstStyle/>
          <a:p>
            <a:pPr algn="l">
              <a:lnSpc>
                <a:spcPts val="2127"/>
              </a:lnSpc>
            </a:pPr>
            <a:r>
              <a:rPr lang="en-US" sz="1519">
                <a:solidFill>
                  <a:srgbClr val="231F20"/>
                </a:solidFill>
                <a:latin typeface="Myriad"/>
                <a:ea typeface="Myriad"/>
                <a:cs typeface="Myriad"/>
                <a:sym typeface="Myriad"/>
              </a:rPr>
              <a:t>•</a:t>
            </a:r>
          </a:p>
        </p:txBody>
      </p:sp>
      <p:sp>
        <p:nvSpPr>
          <p:cNvPr id="76" name="TextBox 76">
            <a:extLst>
              <a:ext uri="{C183D7F6-B498-43B3-948B-1728B52AA6E4}">
                <adec:decorative xmlns:adec="http://schemas.microsoft.com/office/drawing/2017/decorative" val="1"/>
              </a:ext>
            </a:extLst>
          </p:cNvPr>
          <p:cNvSpPr txBox="1"/>
          <p:nvPr/>
        </p:nvSpPr>
        <p:spPr>
          <a:xfrm>
            <a:off x="11306484" y="5861879"/>
            <a:ext cx="55522" cy="288662"/>
          </a:xfrm>
          <a:prstGeom prst="rect">
            <a:avLst/>
          </a:prstGeom>
        </p:spPr>
        <p:txBody>
          <a:bodyPr lIns="0" tIns="0" rIns="0" bIns="0" rtlCol="0" anchor="t">
            <a:spAutoFit/>
          </a:bodyPr>
          <a:lstStyle/>
          <a:p>
            <a:pPr algn="l">
              <a:lnSpc>
                <a:spcPts val="2127"/>
              </a:lnSpc>
            </a:pPr>
            <a:r>
              <a:rPr lang="en-US" sz="1519">
                <a:solidFill>
                  <a:srgbClr val="231F20"/>
                </a:solidFill>
                <a:latin typeface="Myriad"/>
                <a:ea typeface="Myriad"/>
                <a:cs typeface="Myriad"/>
                <a:sym typeface="Myriad"/>
              </a:rPr>
              <a:t>•</a:t>
            </a:r>
          </a:p>
        </p:txBody>
      </p:sp>
      <p:sp>
        <p:nvSpPr>
          <p:cNvPr id="77" name="TextBox 77">
            <a:extLst>
              <a:ext uri="{C183D7F6-B498-43B3-948B-1728B52AA6E4}">
                <adec:decorative xmlns:adec="http://schemas.microsoft.com/office/drawing/2017/decorative" val="1"/>
              </a:ext>
            </a:extLst>
          </p:cNvPr>
          <p:cNvSpPr txBox="1"/>
          <p:nvPr/>
        </p:nvSpPr>
        <p:spPr>
          <a:xfrm>
            <a:off x="11306484" y="3150860"/>
            <a:ext cx="55522" cy="1146544"/>
          </a:xfrm>
          <a:prstGeom prst="rect">
            <a:avLst/>
          </a:prstGeom>
        </p:spPr>
        <p:txBody>
          <a:bodyPr lIns="0" tIns="0" rIns="0" bIns="0" rtlCol="0" anchor="t">
            <a:spAutoFit/>
          </a:bodyPr>
          <a:lstStyle/>
          <a:p>
            <a:pPr algn="just">
              <a:lnSpc>
                <a:spcPts val="3039"/>
              </a:lnSpc>
            </a:pPr>
            <a:r>
              <a:rPr lang="en-US" sz="1519">
                <a:solidFill>
                  <a:srgbClr val="231F20"/>
                </a:solidFill>
                <a:latin typeface="Myriad"/>
                <a:ea typeface="Myriad"/>
                <a:cs typeface="Myriad"/>
                <a:sym typeface="Myriad"/>
              </a:rPr>
              <a:t>• • •</a:t>
            </a:r>
          </a:p>
        </p:txBody>
      </p:sp>
      <p:sp>
        <p:nvSpPr>
          <p:cNvPr id="79" name="Title 78">
            <a:extLst>
              <a:ext uri="{FF2B5EF4-FFF2-40B4-BE49-F238E27FC236}">
                <a16:creationId xmlns:a16="http://schemas.microsoft.com/office/drawing/2014/main" id="{4D61A913-CF9B-24A1-FE71-7D44D49F630B}"/>
              </a:ext>
              <a:ext uri="{C183D7F6-B498-43B3-948B-1728B52AA6E4}">
                <adec:decorative xmlns:adec="http://schemas.microsoft.com/office/drawing/2017/decorative" val="1"/>
              </a:ext>
            </a:extLst>
          </p:cNvPr>
          <p:cNvSpPr>
            <a:spLocks noGrp="1"/>
          </p:cNvSpPr>
          <p:nvPr>
            <p:ph type="title" idx="4294967295"/>
          </p:nvPr>
        </p:nvSpPr>
        <p:spPr>
          <a:xfrm>
            <a:off x="1206848" y="-1574726"/>
            <a:ext cx="8229600" cy="1040968"/>
          </a:xfrm>
        </p:spPr>
        <p:txBody>
          <a:bodyPr/>
          <a:lstStyle/>
          <a:p>
            <a:r>
              <a:rPr lang="en-US" dirty="0"/>
              <a:t>Topics Discussed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a:grpSpLocks noChangeAspect="1"/>
          </p:cNvGrpSpPr>
          <p:nvPr/>
        </p:nvGrpSpPr>
        <p:grpSpPr>
          <a:xfrm>
            <a:off x="201273" y="-495300"/>
            <a:ext cx="20193053" cy="26036705"/>
            <a:chOff x="0" y="0"/>
            <a:chExt cx="7899400" cy="10185400"/>
          </a:xfrm>
        </p:grpSpPr>
        <p:sp>
          <p:nvSpPr>
            <p:cNvPr id="3" name="Freeform 3"/>
            <p:cNvSpPr/>
            <p:nvPr/>
          </p:nvSpPr>
          <p:spPr>
            <a:xfrm>
              <a:off x="63500" y="63500"/>
              <a:ext cx="7772400" cy="5180330"/>
            </a:xfrm>
            <a:custGeom>
              <a:avLst/>
              <a:gdLst/>
              <a:ahLst/>
              <a:cxnLst/>
              <a:rect l="l" t="t" r="r" b="b"/>
              <a:pathLst>
                <a:path w="7772400" h="5180330">
                  <a:moveTo>
                    <a:pt x="0" y="5180330"/>
                  </a:moveTo>
                  <a:lnTo>
                    <a:pt x="7772400" y="5180330"/>
                  </a:lnTo>
                  <a:lnTo>
                    <a:pt x="7772400" y="0"/>
                  </a:lnTo>
                  <a:lnTo>
                    <a:pt x="0" y="0"/>
                  </a:lnTo>
                  <a:close/>
                </a:path>
              </a:pathLst>
            </a:custGeom>
            <a:solidFill>
              <a:srgbClr val="727373"/>
            </a:solidFill>
          </p:spPr>
          <p:txBody>
            <a:bodyPr/>
            <a:lstStyle/>
            <a:p>
              <a:endParaRPr lang="en-US"/>
            </a:p>
          </p:txBody>
        </p:sp>
        <p:sp>
          <p:nvSpPr>
            <p:cNvPr id="4" name="Freeform 4"/>
            <p:cNvSpPr/>
            <p:nvPr/>
          </p:nvSpPr>
          <p:spPr>
            <a:xfrm>
              <a:off x="63500" y="3429889"/>
              <a:ext cx="7772400" cy="6662928"/>
            </a:xfrm>
            <a:custGeom>
              <a:avLst/>
              <a:gdLst/>
              <a:ahLst/>
              <a:cxnLst/>
              <a:rect l="l" t="t" r="r" b="b"/>
              <a:pathLst>
                <a:path w="7772400" h="6662928">
                  <a:moveTo>
                    <a:pt x="0" y="6662928"/>
                  </a:moveTo>
                  <a:lnTo>
                    <a:pt x="7772400" y="6662928"/>
                  </a:lnTo>
                  <a:lnTo>
                    <a:pt x="7772400" y="0"/>
                  </a:lnTo>
                  <a:lnTo>
                    <a:pt x="0" y="0"/>
                  </a:lnTo>
                  <a:close/>
                </a:path>
              </a:pathLst>
            </a:custGeom>
            <a:solidFill>
              <a:srgbClr val="001946"/>
            </a:solidFill>
          </p:spPr>
          <p:txBody>
            <a:bodyPr/>
            <a:lstStyle/>
            <a:p>
              <a:endParaRPr lang="en-US"/>
            </a:p>
          </p:txBody>
        </p:sp>
        <p:sp>
          <p:nvSpPr>
            <p:cNvPr id="5" name="Freeform 5"/>
            <p:cNvSpPr/>
            <p:nvPr/>
          </p:nvSpPr>
          <p:spPr>
            <a:xfrm>
              <a:off x="63500" y="3573272"/>
              <a:ext cx="7772400" cy="6548628"/>
            </a:xfrm>
            <a:custGeom>
              <a:avLst/>
              <a:gdLst/>
              <a:ahLst/>
              <a:cxnLst/>
              <a:rect l="l" t="t" r="r" b="b"/>
              <a:pathLst>
                <a:path w="7772400" h="6548628">
                  <a:moveTo>
                    <a:pt x="0" y="6548628"/>
                  </a:moveTo>
                  <a:lnTo>
                    <a:pt x="7772400" y="6548628"/>
                  </a:lnTo>
                  <a:lnTo>
                    <a:pt x="7772400" y="0"/>
                  </a:lnTo>
                  <a:lnTo>
                    <a:pt x="0" y="0"/>
                  </a:lnTo>
                  <a:close/>
                </a:path>
              </a:pathLst>
            </a:custGeom>
            <a:solidFill>
              <a:srgbClr val="FFFFFF"/>
            </a:solidFill>
          </p:spPr>
          <p:txBody>
            <a:bodyPr/>
            <a:lstStyle/>
            <a:p>
              <a:endParaRPr lang="en-US"/>
            </a:p>
          </p:txBody>
        </p:sp>
      </p:grpSp>
      <p:sp>
        <p:nvSpPr>
          <p:cNvPr id="6" name="Freeform 6">
            <a:extLst>
              <a:ext uri="{C183D7F6-B498-43B3-948B-1728B52AA6E4}">
                <adec:decorative xmlns:adec="http://schemas.microsoft.com/office/drawing/2017/decorative" val="1"/>
              </a:ext>
            </a:extLst>
          </p:cNvPr>
          <p:cNvSpPr/>
          <p:nvPr/>
        </p:nvSpPr>
        <p:spPr>
          <a:xfrm>
            <a:off x="1028700" y="1141606"/>
            <a:ext cx="5240789" cy="6688303"/>
          </a:xfrm>
          <a:custGeom>
            <a:avLst/>
            <a:gdLst/>
            <a:ahLst/>
            <a:cxnLst/>
            <a:rect l="l" t="t" r="r" b="b"/>
            <a:pathLst>
              <a:path w="5240789" h="6688303">
                <a:moveTo>
                  <a:pt x="0" y="0"/>
                </a:moveTo>
                <a:lnTo>
                  <a:pt x="5240789" y="0"/>
                </a:lnTo>
                <a:lnTo>
                  <a:pt x="5240789" y="6688303"/>
                </a:lnTo>
                <a:lnTo>
                  <a:pt x="0" y="668830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6" name="TextBox 16"/>
          <p:cNvSpPr txBox="1"/>
          <p:nvPr/>
        </p:nvSpPr>
        <p:spPr>
          <a:xfrm>
            <a:off x="7338095" y="1372335"/>
            <a:ext cx="9921205" cy="4714476"/>
          </a:xfrm>
          <a:prstGeom prst="rect">
            <a:avLst/>
          </a:prstGeom>
        </p:spPr>
        <p:txBody>
          <a:bodyPr lIns="0" tIns="0" rIns="0" bIns="0" rtlCol="0" anchor="t">
            <a:spAutoFit/>
          </a:bodyPr>
          <a:lstStyle/>
          <a:p>
            <a:pPr algn="l">
              <a:lnSpc>
                <a:spcPts val="4778"/>
              </a:lnSpc>
            </a:pPr>
            <a:r>
              <a:rPr lang="en-US" sz="2810" dirty="0">
                <a:solidFill>
                  <a:srgbClr val="FFFFFF"/>
                </a:solidFill>
                <a:latin typeface="Myriad"/>
                <a:ea typeface="Myriad"/>
                <a:cs typeface="Myriad"/>
                <a:sym typeface="Myriad"/>
              </a:rPr>
              <a:t>The NOCE Dose: The Opioid Crisis Unplugged is a concise and insightful podcast offering a deeper dive into the realities faced by professionals and champions combating the opioid epidemic within Nevada. Join us as we reconnect with expert panelists from our Listening Sessions, providing a behind-the-scenes look at their work and insights into the pressing issues of prevention and diversion, harm reduction, opioid use treatment, recovery, and reoccurrence prevention. </a:t>
            </a:r>
          </a:p>
        </p:txBody>
      </p:sp>
      <p:sp>
        <p:nvSpPr>
          <p:cNvPr id="17" name="TextBox 17"/>
          <p:cNvSpPr txBox="1"/>
          <p:nvPr/>
        </p:nvSpPr>
        <p:spPr>
          <a:xfrm>
            <a:off x="7338095" y="6393732"/>
            <a:ext cx="2014309" cy="583721"/>
          </a:xfrm>
          <a:prstGeom prst="rect">
            <a:avLst/>
          </a:prstGeom>
        </p:spPr>
        <p:txBody>
          <a:bodyPr lIns="0" tIns="0" rIns="0" bIns="0" rtlCol="0" anchor="t">
            <a:spAutoFit/>
          </a:bodyPr>
          <a:lstStyle/>
          <a:p>
            <a:pPr algn="l">
              <a:lnSpc>
                <a:spcPts val="4499"/>
              </a:lnSpc>
            </a:pPr>
            <a:r>
              <a:rPr lang="en-US" sz="3214" b="1" dirty="0">
                <a:solidFill>
                  <a:srgbClr val="001946"/>
                </a:solidFill>
                <a:latin typeface="Myriad Condensed Bold"/>
                <a:ea typeface="Myriad Condensed Bold"/>
                <a:cs typeface="Myriad Condensed Bold"/>
                <a:sym typeface="Myriad Condensed Bold"/>
              </a:rPr>
              <a:t>AVAILABLE ON</a:t>
            </a:r>
          </a:p>
        </p:txBody>
      </p:sp>
      <p:sp>
        <p:nvSpPr>
          <p:cNvPr id="7" name="Freeform 7" descr="Apple Podcast logo."/>
          <p:cNvSpPr/>
          <p:nvPr/>
        </p:nvSpPr>
        <p:spPr>
          <a:xfrm>
            <a:off x="7928182" y="7005801"/>
            <a:ext cx="489829" cy="489829"/>
          </a:xfrm>
          <a:custGeom>
            <a:avLst/>
            <a:gdLst/>
            <a:ahLst/>
            <a:cxnLst/>
            <a:rect l="l" t="t" r="r" b="b"/>
            <a:pathLst>
              <a:path w="489829" h="489829">
                <a:moveTo>
                  <a:pt x="0" y="0"/>
                </a:moveTo>
                <a:lnTo>
                  <a:pt x="489829" y="0"/>
                </a:lnTo>
                <a:lnTo>
                  <a:pt x="489829" y="489830"/>
                </a:lnTo>
                <a:lnTo>
                  <a:pt x="0" y="489830"/>
                </a:lnTo>
                <a:lnTo>
                  <a:pt x="0" y="0"/>
                </a:lnTo>
                <a:close/>
              </a:path>
            </a:pathLst>
          </a:custGeom>
          <a:blipFill>
            <a:blip r:embed="rId4"/>
            <a:stretch>
              <a:fillRect l="-1348" t="-1354" r="-1354" b="-1348"/>
            </a:stretch>
          </a:blipFill>
        </p:spPr>
        <p:txBody>
          <a:bodyPr/>
          <a:lstStyle/>
          <a:p>
            <a:endParaRPr lang="en-US"/>
          </a:p>
        </p:txBody>
      </p:sp>
      <p:sp>
        <p:nvSpPr>
          <p:cNvPr id="8" name="Freeform 8" descr="Amazon Music logo."/>
          <p:cNvSpPr/>
          <p:nvPr/>
        </p:nvSpPr>
        <p:spPr>
          <a:xfrm>
            <a:off x="8554902" y="7024078"/>
            <a:ext cx="469421" cy="469421"/>
          </a:xfrm>
          <a:custGeom>
            <a:avLst/>
            <a:gdLst/>
            <a:ahLst/>
            <a:cxnLst/>
            <a:rect l="l" t="t" r="r" b="b"/>
            <a:pathLst>
              <a:path w="469421" h="469421">
                <a:moveTo>
                  <a:pt x="0" y="0"/>
                </a:moveTo>
                <a:lnTo>
                  <a:pt x="469421" y="0"/>
                </a:lnTo>
                <a:lnTo>
                  <a:pt x="469421" y="469422"/>
                </a:lnTo>
                <a:lnTo>
                  <a:pt x="0" y="469422"/>
                </a:lnTo>
                <a:lnTo>
                  <a:pt x="0" y="0"/>
                </a:lnTo>
                <a:close/>
              </a:path>
            </a:pathLst>
          </a:custGeom>
          <a:blipFill>
            <a:blip r:embed="rId5"/>
            <a:stretch>
              <a:fillRect/>
            </a:stretch>
          </a:blipFill>
        </p:spPr>
        <p:txBody>
          <a:bodyPr/>
          <a:lstStyle/>
          <a:p>
            <a:endParaRPr lang="en-US"/>
          </a:p>
        </p:txBody>
      </p:sp>
      <p:sp>
        <p:nvSpPr>
          <p:cNvPr id="9" name="Freeform 9" descr="Soundcloud logo."/>
          <p:cNvSpPr/>
          <p:nvPr/>
        </p:nvSpPr>
        <p:spPr>
          <a:xfrm>
            <a:off x="9144962" y="6977453"/>
            <a:ext cx="551081" cy="551055"/>
          </a:xfrm>
          <a:custGeom>
            <a:avLst/>
            <a:gdLst/>
            <a:ahLst/>
            <a:cxnLst/>
            <a:rect l="l" t="t" r="r" b="b"/>
            <a:pathLst>
              <a:path w="551081" h="551055">
                <a:moveTo>
                  <a:pt x="0" y="0"/>
                </a:moveTo>
                <a:lnTo>
                  <a:pt x="551082" y="0"/>
                </a:lnTo>
                <a:lnTo>
                  <a:pt x="551082" y="551055"/>
                </a:lnTo>
                <a:lnTo>
                  <a:pt x="0" y="551055"/>
                </a:lnTo>
                <a:lnTo>
                  <a:pt x="0" y="0"/>
                </a:lnTo>
                <a:close/>
              </a:path>
            </a:pathLst>
          </a:custGeom>
          <a:blipFill>
            <a:blip r:embed="rId6"/>
            <a:stretch>
              <a:fillRect l="-1556" t="-1566" r="-1566" b="-1561"/>
            </a:stretch>
          </a:blipFill>
        </p:spPr>
        <p:txBody>
          <a:bodyPr/>
          <a:lstStyle/>
          <a:p>
            <a:endParaRPr lang="en-US"/>
          </a:p>
        </p:txBody>
      </p:sp>
      <p:sp>
        <p:nvSpPr>
          <p:cNvPr id="10" name="Freeform 10" descr="Goodpods logo."/>
          <p:cNvSpPr/>
          <p:nvPr/>
        </p:nvSpPr>
        <p:spPr>
          <a:xfrm>
            <a:off x="9828379" y="7024078"/>
            <a:ext cx="469421" cy="469421"/>
          </a:xfrm>
          <a:custGeom>
            <a:avLst/>
            <a:gdLst/>
            <a:ahLst/>
            <a:cxnLst/>
            <a:rect l="l" t="t" r="r" b="b"/>
            <a:pathLst>
              <a:path w="469421" h="469421">
                <a:moveTo>
                  <a:pt x="0" y="0"/>
                </a:moveTo>
                <a:lnTo>
                  <a:pt x="469421" y="0"/>
                </a:lnTo>
                <a:lnTo>
                  <a:pt x="469421" y="469422"/>
                </a:lnTo>
                <a:lnTo>
                  <a:pt x="0" y="469422"/>
                </a:lnTo>
                <a:lnTo>
                  <a:pt x="0" y="0"/>
                </a:lnTo>
                <a:close/>
              </a:path>
            </a:pathLst>
          </a:custGeom>
          <a:blipFill>
            <a:blip r:embed="rId7"/>
            <a:stretch>
              <a:fillRect/>
            </a:stretch>
          </a:blipFill>
        </p:spPr>
        <p:txBody>
          <a:bodyPr/>
          <a:lstStyle/>
          <a:p>
            <a:endParaRPr lang="en-US"/>
          </a:p>
        </p:txBody>
      </p:sp>
      <p:sp>
        <p:nvSpPr>
          <p:cNvPr id="11" name="Freeform 11" descr="iHeart Radio app logo."/>
          <p:cNvSpPr/>
          <p:nvPr/>
        </p:nvSpPr>
        <p:spPr>
          <a:xfrm>
            <a:off x="10418492" y="7024078"/>
            <a:ext cx="469421" cy="469421"/>
          </a:xfrm>
          <a:custGeom>
            <a:avLst/>
            <a:gdLst/>
            <a:ahLst/>
            <a:cxnLst/>
            <a:rect l="l" t="t" r="r" b="b"/>
            <a:pathLst>
              <a:path w="469421" h="469421">
                <a:moveTo>
                  <a:pt x="0" y="0"/>
                </a:moveTo>
                <a:lnTo>
                  <a:pt x="469421" y="0"/>
                </a:lnTo>
                <a:lnTo>
                  <a:pt x="469421" y="469422"/>
                </a:lnTo>
                <a:lnTo>
                  <a:pt x="0" y="469422"/>
                </a:lnTo>
                <a:lnTo>
                  <a:pt x="0" y="0"/>
                </a:lnTo>
                <a:close/>
              </a:path>
            </a:pathLst>
          </a:custGeom>
          <a:blipFill>
            <a:blip r:embed="rId8"/>
            <a:stretch>
              <a:fillRect/>
            </a:stretch>
          </a:blipFill>
        </p:spPr>
        <p:txBody>
          <a:bodyPr/>
          <a:lstStyle/>
          <a:p>
            <a:endParaRPr lang="en-US"/>
          </a:p>
        </p:txBody>
      </p:sp>
      <p:sp>
        <p:nvSpPr>
          <p:cNvPr id="12" name="Freeform 12" descr="Overcast app logo."/>
          <p:cNvSpPr/>
          <p:nvPr/>
        </p:nvSpPr>
        <p:spPr>
          <a:xfrm>
            <a:off x="11598719" y="7005801"/>
            <a:ext cx="489829" cy="489829"/>
          </a:xfrm>
          <a:custGeom>
            <a:avLst/>
            <a:gdLst/>
            <a:ahLst/>
            <a:cxnLst/>
            <a:rect l="l" t="t" r="r" b="b"/>
            <a:pathLst>
              <a:path w="489829" h="489829">
                <a:moveTo>
                  <a:pt x="0" y="0"/>
                </a:moveTo>
                <a:lnTo>
                  <a:pt x="489829" y="0"/>
                </a:lnTo>
                <a:lnTo>
                  <a:pt x="489829" y="489830"/>
                </a:lnTo>
                <a:lnTo>
                  <a:pt x="0" y="489830"/>
                </a:lnTo>
                <a:lnTo>
                  <a:pt x="0" y="0"/>
                </a:lnTo>
                <a:close/>
              </a:path>
            </a:pathLst>
          </a:custGeom>
          <a:blipFill>
            <a:blip r:embed="rId9"/>
            <a:stretch>
              <a:fillRect l="-3127" t="-3127" r="-3122" b="-3122"/>
            </a:stretch>
          </a:blipFill>
        </p:spPr>
        <p:txBody>
          <a:bodyPr/>
          <a:lstStyle/>
          <a:p>
            <a:endParaRPr lang="en-US"/>
          </a:p>
        </p:txBody>
      </p:sp>
      <p:sp>
        <p:nvSpPr>
          <p:cNvPr id="13" name="Freeform 13" descr="Pocket Casts logo."/>
          <p:cNvSpPr/>
          <p:nvPr/>
        </p:nvSpPr>
        <p:spPr>
          <a:xfrm>
            <a:off x="11008579" y="7024105"/>
            <a:ext cx="469448" cy="469421"/>
          </a:xfrm>
          <a:custGeom>
            <a:avLst/>
            <a:gdLst/>
            <a:ahLst/>
            <a:cxnLst/>
            <a:rect l="l" t="t" r="r" b="b"/>
            <a:pathLst>
              <a:path w="469448" h="469421">
                <a:moveTo>
                  <a:pt x="0" y="0"/>
                </a:moveTo>
                <a:lnTo>
                  <a:pt x="469448" y="0"/>
                </a:lnTo>
                <a:lnTo>
                  <a:pt x="469448" y="469421"/>
                </a:lnTo>
                <a:lnTo>
                  <a:pt x="0" y="469421"/>
                </a:lnTo>
                <a:lnTo>
                  <a:pt x="0" y="0"/>
                </a:lnTo>
                <a:close/>
              </a:path>
            </a:pathLst>
          </a:custGeom>
          <a:blipFill>
            <a:blip r:embed="rId10"/>
            <a:stretch>
              <a:fillRect l="-3127" t="-3127" r="-3115" b="-3121"/>
            </a:stretch>
          </a:blipFill>
        </p:spPr>
        <p:txBody>
          <a:bodyPr/>
          <a:lstStyle/>
          <a:p>
            <a:endParaRPr lang="en-US"/>
          </a:p>
        </p:txBody>
      </p:sp>
      <p:sp>
        <p:nvSpPr>
          <p:cNvPr id="14" name="Freeform 14" descr="Spotify logo.">
            <a:extLst>
              <a:ext uri="{C183D7F6-B498-43B3-948B-1728B52AA6E4}">
                <adec:decorative xmlns:adec="http://schemas.microsoft.com/office/drawing/2017/decorative" val="0"/>
              </a:ext>
            </a:extLst>
          </p:cNvPr>
          <p:cNvSpPr/>
          <p:nvPr/>
        </p:nvSpPr>
        <p:spPr>
          <a:xfrm>
            <a:off x="7338095" y="7024105"/>
            <a:ext cx="469421" cy="469421"/>
          </a:xfrm>
          <a:custGeom>
            <a:avLst/>
            <a:gdLst/>
            <a:ahLst/>
            <a:cxnLst/>
            <a:rect l="l" t="t" r="r" b="b"/>
            <a:pathLst>
              <a:path w="469421" h="469421">
                <a:moveTo>
                  <a:pt x="0" y="0"/>
                </a:moveTo>
                <a:lnTo>
                  <a:pt x="469421" y="0"/>
                </a:lnTo>
                <a:lnTo>
                  <a:pt x="469421" y="469421"/>
                </a:lnTo>
                <a:lnTo>
                  <a:pt x="0" y="469421"/>
                </a:lnTo>
                <a:lnTo>
                  <a:pt x="0" y="0"/>
                </a:lnTo>
                <a:close/>
              </a:path>
            </a:pathLst>
          </a:custGeom>
          <a:blipFill>
            <a:blip r:embed="rId11"/>
            <a:stretch>
              <a:fillRect l="-3127" t="-3127" r="-3121" b="-3121"/>
            </a:stretch>
          </a:blipFill>
        </p:spPr>
        <p:txBody>
          <a:bodyPr/>
          <a:lstStyle/>
          <a:p>
            <a:endParaRPr lang="en-US"/>
          </a:p>
        </p:txBody>
      </p:sp>
      <p:sp>
        <p:nvSpPr>
          <p:cNvPr id="15" name="Freeform 15">
            <a:extLst>
              <a:ext uri="{C183D7F6-B498-43B3-948B-1728B52AA6E4}">
                <adec:decorative xmlns:adec="http://schemas.microsoft.com/office/drawing/2017/decorative" val="1"/>
              </a:ext>
            </a:extLst>
          </p:cNvPr>
          <p:cNvSpPr/>
          <p:nvPr/>
        </p:nvSpPr>
        <p:spPr>
          <a:xfrm>
            <a:off x="14159739" y="6270584"/>
            <a:ext cx="3099561" cy="3350877"/>
          </a:xfrm>
          <a:custGeom>
            <a:avLst/>
            <a:gdLst/>
            <a:ahLst/>
            <a:cxnLst/>
            <a:rect l="l" t="t" r="r" b="b"/>
            <a:pathLst>
              <a:path w="3099561" h="3350877">
                <a:moveTo>
                  <a:pt x="0" y="0"/>
                </a:moveTo>
                <a:lnTo>
                  <a:pt x="3099561" y="0"/>
                </a:lnTo>
                <a:lnTo>
                  <a:pt x="3099561" y="3350877"/>
                </a:lnTo>
                <a:lnTo>
                  <a:pt x="0" y="335087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pic>
        <p:nvPicPr>
          <p:cNvPr id="18" name="Picture 18" descr="QR code going to NOCE website.">
            <a:extLst>
              <a:ext uri="{C183D7F6-B498-43B3-948B-1728B52AA6E4}">
                <adec:decorative xmlns:adec="http://schemas.microsoft.com/office/drawing/2017/decorative" val="0"/>
              </a:ext>
            </a:extLst>
          </p:cNvPr>
          <p:cNvPicPr>
            <a:picLocks noChangeAspect="1"/>
          </p:cNvPicPr>
          <p:nvPr/>
        </p:nvPicPr>
        <p:blipFill>
          <a:blip r:embed="rId14"/>
          <a:stretch>
            <a:fillRect/>
          </a:stretch>
        </p:blipFill>
        <p:spPr>
          <a:xfrm>
            <a:off x="14680626" y="6672895"/>
            <a:ext cx="2057788" cy="2057788"/>
          </a:xfrm>
          <a:prstGeom prst="rect">
            <a:avLst/>
          </a:prstGeom>
        </p:spPr>
      </p:pic>
      <p:sp>
        <p:nvSpPr>
          <p:cNvPr id="19" name="Title 18">
            <a:extLst>
              <a:ext uri="{FF2B5EF4-FFF2-40B4-BE49-F238E27FC236}">
                <a16:creationId xmlns:a16="http://schemas.microsoft.com/office/drawing/2014/main" id="{7E928F0A-77CC-0801-F199-82BC4F009C6F}"/>
              </a:ext>
              <a:ext uri="{C183D7F6-B498-43B3-948B-1728B52AA6E4}">
                <adec:decorative xmlns:adec="http://schemas.microsoft.com/office/drawing/2017/decorative" val="1"/>
              </a:ext>
            </a:extLst>
          </p:cNvPr>
          <p:cNvSpPr>
            <a:spLocks noGrp="1"/>
          </p:cNvSpPr>
          <p:nvPr>
            <p:ph type="title" idx="4294967295"/>
          </p:nvPr>
        </p:nvSpPr>
        <p:spPr>
          <a:xfrm>
            <a:off x="591388" y="-1847945"/>
            <a:ext cx="8229600" cy="1143000"/>
          </a:xfrm>
        </p:spPr>
        <p:txBody>
          <a:bodyPr/>
          <a:lstStyle/>
          <a:p>
            <a:r>
              <a:rPr lang="en-US" dirty="0"/>
              <a:t>NOCE DOSE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descr="Upcoming Events">
            <a:extLst>
              <a:ext uri="{C183D7F6-B498-43B3-948B-1728B52AA6E4}">
                <adec:decorative xmlns:adec="http://schemas.microsoft.com/office/drawing/2017/decorative" val="0"/>
              </a:ext>
            </a:extLst>
          </p:cNvPr>
          <p:cNvGrpSpPr/>
          <p:nvPr/>
        </p:nvGrpSpPr>
        <p:grpSpPr>
          <a:xfrm>
            <a:off x="380588" y="478920"/>
            <a:ext cx="17135481" cy="1988345"/>
            <a:chOff x="0" y="0"/>
            <a:chExt cx="22847308" cy="2651126"/>
          </a:xfrm>
        </p:grpSpPr>
        <p:sp>
          <p:nvSpPr>
            <p:cNvPr id="3" name="Freeform 3"/>
            <p:cNvSpPr/>
            <p:nvPr/>
          </p:nvSpPr>
          <p:spPr>
            <a:xfrm>
              <a:off x="0" y="0"/>
              <a:ext cx="22847308" cy="2651126"/>
            </a:xfrm>
            <a:custGeom>
              <a:avLst/>
              <a:gdLst/>
              <a:ahLst/>
              <a:cxnLst/>
              <a:rect l="l" t="t" r="r" b="b"/>
              <a:pathLst>
                <a:path w="22847308" h="2651126">
                  <a:moveTo>
                    <a:pt x="0" y="0"/>
                  </a:moveTo>
                  <a:lnTo>
                    <a:pt x="22847308" y="0"/>
                  </a:lnTo>
                  <a:lnTo>
                    <a:pt x="22847308" y="2651126"/>
                  </a:lnTo>
                  <a:lnTo>
                    <a:pt x="0" y="2651126"/>
                  </a:lnTo>
                  <a:close/>
                </a:path>
              </a:pathLst>
            </a:custGeom>
            <a:solidFill>
              <a:srgbClr val="000000">
                <a:alpha val="0"/>
              </a:srgbClr>
            </a:solidFill>
          </p:spPr>
          <p:txBody>
            <a:bodyPr/>
            <a:lstStyle/>
            <a:p>
              <a:endParaRPr lang="en-US"/>
            </a:p>
          </p:txBody>
        </p:sp>
        <p:sp>
          <p:nvSpPr>
            <p:cNvPr id="4" name="TextBox 4"/>
            <p:cNvSpPr txBox="1"/>
            <p:nvPr/>
          </p:nvSpPr>
          <p:spPr>
            <a:xfrm>
              <a:off x="0" y="-57150"/>
              <a:ext cx="22847308" cy="2708276"/>
            </a:xfrm>
            <a:prstGeom prst="rect">
              <a:avLst/>
            </a:prstGeom>
          </p:spPr>
          <p:txBody>
            <a:bodyPr lIns="0" tIns="0" rIns="0" bIns="0" rtlCol="0" anchor="ctr"/>
            <a:lstStyle/>
            <a:p>
              <a:pPr algn="l">
                <a:lnSpc>
                  <a:spcPts val="7128"/>
                </a:lnSpc>
              </a:pPr>
              <a:r>
                <a:rPr lang="en-US" sz="6600" b="1">
                  <a:solidFill>
                    <a:srgbClr val="8B8E90"/>
                  </a:solidFill>
                  <a:latin typeface="Myriad Bold"/>
                  <a:ea typeface="Myriad Bold"/>
                  <a:cs typeface="Myriad Bold"/>
                  <a:sym typeface="Myriad Bold"/>
                </a:rPr>
                <a:t>Upcoming Events</a:t>
              </a:r>
            </a:p>
          </p:txBody>
        </p:sp>
      </p:grpSp>
      <p:grpSp>
        <p:nvGrpSpPr>
          <p:cNvPr id="5" name="Group 5" descr="NOCE logo.">
            <a:extLst>
              <a:ext uri="{C183D7F6-B498-43B3-948B-1728B52AA6E4}">
                <adec:decorative xmlns:adec="http://schemas.microsoft.com/office/drawing/2017/decorative" val="0"/>
              </a:ext>
            </a:extLst>
          </p:cNvPr>
          <p:cNvGrpSpPr/>
          <p:nvPr/>
        </p:nvGrpSpPr>
        <p:grpSpPr>
          <a:xfrm>
            <a:off x="12823786" y="934360"/>
            <a:ext cx="4435514" cy="1213266"/>
            <a:chOff x="0" y="0"/>
            <a:chExt cx="5588376" cy="1528614"/>
          </a:xfrm>
        </p:grpSpPr>
        <p:sp>
          <p:nvSpPr>
            <p:cNvPr id="6" name="Freeform 6" descr="A black background with blue text  Description automatically generated"/>
            <p:cNvSpPr/>
            <p:nvPr/>
          </p:nvSpPr>
          <p:spPr>
            <a:xfrm>
              <a:off x="0" y="0"/>
              <a:ext cx="5588381" cy="1528572"/>
            </a:xfrm>
            <a:custGeom>
              <a:avLst/>
              <a:gdLst/>
              <a:ahLst/>
              <a:cxnLst/>
              <a:rect l="l" t="t" r="r" b="b"/>
              <a:pathLst>
                <a:path w="5588381" h="1528572">
                  <a:moveTo>
                    <a:pt x="0" y="0"/>
                  </a:moveTo>
                  <a:lnTo>
                    <a:pt x="5588381" y="0"/>
                  </a:lnTo>
                  <a:lnTo>
                    <a:pt x="5588381" y="1528572"/>
                  </a:lnTo>
                  <a:lnTo>
                    <a:pt x="0" y="1528572"/>
                  </a:lnTo>
                  <a:lnTo>
                    <a:pt x="0" y="0"/>
                  </a:lnTo>
                  <a:close/>
                </a:path>
              </a:pathLst>
            </a:custGeom>
            <a:blipFill>
              <a:blip r:embed="rId2"/>
              <a:stretch>
                <a:fillRect t="-178" b="-181"/>
              </a:stretch>
            </a:blipFill>
          </p:spPr>
          <p:txBody>
            <a:bodyPr/>
            <a:lstStyle/>
            <a:p>
              <a:endParaRPr lang="en-US"/>
            </a:p>
          </p:txBody>
        </p:sp>
      </p:grpSp>
      <p:sp>
        <p:nvSpPr>
          <p:cNvPr id="15" name="TextBox 15"/>
          <p:cNvSpPr txBox="1"/>
          <p:nvPr/>
        </p:nvSpPr>
        <p:spPr>
          <a:xfrm>
            <a:off x="576260" y="3021364"/>
            <a:ext cx="2373500" cy="385545"/>
          </a:xfrm>
          <a:prstGeom prst="rect">
            <a:avLst/>
          </a:prstGeom>
        </p:spPr>
        <p:txBody>
          <a:bodyPr wrap="square" lIns="0" tIns="0" rIns="0" bIns="0" rtlCol="0" anchor="t">
            <a:spAutoFit/>
          </a:bodyPr>
          <a:lstStyle/>
          <a:p>
            <a:pPr algn="ctr">
              <a:lnSpc>
                <a:spcPts val="3131"/>
              </a:lnSpc>
            </a:pPr>
            <a:r>
              <a:rPr lang="en-US" sz="2236" dirty="0">
                <a:solidFill>
                  <a:srgbClr val="0A2040"/>
                </a:solidFill>
                <a:latin typeface="Canva Sans"/>
                <a:ea typeface="Canva Sans"/>
                <a:cs typeface="Canva Sans"/>
                <a:sym typeface="Canva Sans"/>
              </a:rPr>
              <a:t>October 28, 2025</a:t>
            </a:r>
          </a:p>
        </p:txBody>
      </p:sp>
      <p:grpSp>
        <p:nvGrpSpPr>
          <p:cNvPr id="7" name="Group 7" descr="Preventing Opioid Misuse and Opioid&#10;Overdose: Moving Upstream">
            <a:extLst>
              <a:ext uri="{C183D7F6-B498-43B3-948B-1728B52AA6E4}">
                <adec:decorative xmlns:adec="http://schemas.microsoft.com/office/drawing/2017/decorative" val="0"/>
              </a:ext>
            </a:extLst>
          </p:cNvPr>
          <p:cNvGrpSpPr/>
          <p:nvPr/>
        </p:nvGrpSpPr>
        <p:grpSpPr>
          <a:xfrm>
            <a:off x="576260" y="3474876"/>
            <a:ext cx="8644586" cy="1143457"/>
            <a:chOff x="0" y="0"/>
            <a:chExt cx="11526114" cy="1524610"/>
          </a:xfrm>
        </p:grpSpPr>
        <p:sp>
          <p:nvSpPr>
            <p:cNvPr id="8" name="Freeform 8"/>
            <p:cNvSpPr/>
            <p:nvPr/>
          </p:nvSpPr>
          <p:spPr>
            <a:xfrm>
              <a:off x="0" y="0"/>
              <a:ext cx="11526114" cy="1524610"/>
            </a:xfrm>
            <a:custGeom>
              <a:avLst/>
              <a:gdLst/>
              <a:ahLst/>
              <a:cxnLst/>
              <a:rect l="l" t="t" r="r" b="b"/>
              <a:pathLst>
                <a:path w="11526114" h="1524610">
                  <a:moveTo>
                    <a:pt x="0" y="0"/>
                  </a:moveTo>
                  <a:lnTo>
                    <a:pt x="11526114" y="0"/>
                  </a:lnTo>
                  <a:lnTo>
                    <a:pt x="11526114" y="1524610"/>
                  </a:lnTo>
                  <a:lnTo>
                    <a:pt x="0" y="1524610"/>
                  </a:lnTo>
                  <a:close/>
                </a:path>
              </a:pathLst>
            </a:custGeom>
            <a:solidFill>
              <a:srgbClr val="000000">
                <a:alpha val="0"/>
              </a:srgbClr>
            </a:solidFill>
          </p:spPr>
          <p:txBody>
            <a:bodyPr/>
            <a:lstStyle/>
            <a:p>
              <a:endParaRPr lang="en-US"/>
            </a:p>
          </p:txBody>
        </p:sp>
        <p:sp>
          <p:nvSpPr>
            <p:cNvPr id="9" name="TextBox 9"/>
            <p:cNvSpPr txBox="1"/>
            <p:nvPr/>
          </p:nvSpPr>
          <p:spPr>
            <a:xfrm>
              <a:off x="0" y="-19050"/>
              <a:ext cx="11526114" cy="1543660"/>
            </a:xfrm>
            <a:prstGeom prst="rect">
              <a:avLst/>
            </a:prstGeom>
          </p:spPr>
          <p:txBody>
            <a:bodyPr lIns="0" tIns="0" rIns="0" bIns="0" rtlCol="0" anchor="b"/>
            <a:lstStyle/>
            <a:p>
              <a:pPr algn="l">
                <a:lnSpc>
                  <a:spcPts val="3888"/>
                </a:lnSpc>
              </a:pPr>
              <a:r>
                <a:rPr lang="en-US" sz="3600" b="1" i="1">
                  <a:solidFill>
                    <a:srgbClr val="FFB55D"/>
                  </a:solidFill>
                  <a:latin typeface="Myriad Bold Italics"/>
                  <a:ea typeface="Myriad Bold Italics"/>
                  <a:cs typeface="Myriad Bold Italics"/>
                  <a:sym typeface="Myriad Bold Italics"/>
                </a:rPr>
                <a:t>Preventing Opioid Misuse and Opioid Overdose: Moving Upstream</a:t>
              </a:r>
            </a:p>
          </p:txBody>
        </p:sp>
      </p:grpSp>
      <p:sp>
        <p:nvSpPr>
          <p:cNvPr id="10" name="TextBox 10"/>
          <p:cNvSpPr txBox="1">
            <a:spLocks/>
          </p:cNvSpPr>
          <p:nvPr/>
        </p:nvSpPr>
        <p:spPr>
          <a:xfrm>
            <a:off x="576260" y="4619625"/>
            <a:ext cx="7716772" cy="4638675"/>
          </a:xfrm>
          <a:prstGeom prst="rect">
            <a:avLst/>
          </a:prstGeom>
        </p:spPr>
        <p:txBody>
          <a:bodyPr lIns="0" tIns="0" rIns="0" bIns="0" rtlCol="0" anchor="t">
            <a:spAutoFit/>
          </a:bodyPr>
          <a:lstStyle/>
          <a:p>
            <a:pPr marL="0" marR="0" lvl="0" indent="0" algn="l" defTabSz="914400" rtl="0" eaLnBrk="1" fontAlgn="auto" latinLnBrk="0" hangingPunct="1">
              <a:lnSpc>
                <a:spcPts val="3600"/>
              </a:lnSpc>
              <a:spcBef>
                <a:spcPts val="0"/>
              </a:spcBef>
              <a:spcAft>
                <a:spcPts val="0"/>
              </a:spcAft>
              <a:buClrTx/>
              <a:buSzTx/>
              <a:buFontTx/>
              <a:buNone/>
              <a:tabLst/>
              <a:defRPr/>
            </a:pPr>
            <a:r>
              <a:rPr kumimoji="0" lang="en-US" sz="3000" b="1" i="1" u="none" strike="noStrike" kern="1200" cap="none" spc="0" normalizeH="0" baseline="0" noProof="0" dirty="0">
                <a:ln>
                  <a:noFill/>
                </a:ln>
                <a:solidFill>
                  <a:srgbClr val="0A2040"/>
                </a:solidFill>
                <a:effectLst/>
                <a:uLnTx/>
                <a:uFillTx/>
                <a:latin typeface="Myriad Bold Italics"/>
                <a:ea typeface="Myriad Bold Italics"/>
                <a:cs typeface="Myriad Bold Italics"/>
                <a:sym typeface="Myriad Bold Italics"/>
              </a:rPr>
              <a:t>The “all hands on deck” call to address the opioid crisis has challenged our efforts to implement primary prevention that complements other efforts to address the crisis across the spectrum of behavioral health care services. This interactive webinar will explore ways to expand prevention to move our work more upstream–beyond preventing deaths from opioid overdoses to preventing the misuse that leads to those overdoses. </a:t>
            </a:r>
          </a:p>
        </p:txBody>
      </p:sp>
      <p:sp>
        <p:nvSpPr>
          <p:cNvPr id="16" name="TextBox 16"/>
          <p:cNvSpPr txBox="1"/>
          <p:nvPr/>
        </p:nvSpPr>
        <p:spPr>
          <a:xfrm>
            <a:off x="9024584" y="3021364"/>
            <a:ext cx="2481616" cy="372153"/>
          </a:xfrm>
          <a:prstGeom prst="rect">
            <a:avLst/>
          </a:prstGeom>
        </p:spPr>
        <p:txBody>
          <a:bodyPr wrap="square" lIns="0" tIns="0" rIns="0" bIns="0" rtlCol="0" anchor="t">
            <a:spAutoFit/>
          </a:bodyPr>
          <a:lstStyle/>
          <a:p>
            <a:pPr algn="ctr">
              <a:lnSpc>
                <a:spcPts val="3131"/>
              </a:lnSpc>
            </a:pPr>
            <a:r>
              <a:rPr lang="en-US" sz="2236" dirty="0">
                <a:solidFill>
                  <a:srgbClr val="0A2040"/>
                </a:solidFill>
                <a:latin typeface="Canva Sans"/>
                <a:ea typeface="Canva Sans"/>
                <a:cs typeface="Canva Sans"/>
                <a:sym typeface="Canva Sans"/>
              </a:rPr>
              <a:t>October 30, 2025</a:t>
            </a:r>
          </a:p>
        </p:txBody>
      </p:sp>
      <p:grpSp>
        <p:nvGrpSpPr>
          <p:cNvPr id="11" name="Group 11" descr="From Plant to Patient: Clinical Approaches&#10;to Kratom Consumption &amp; Addiction">
            <a:extLst>
              <a:ext uri="{C183D7F6-B498-43B3-948B-1728B52AA6E4}">
                <adec:decorative xmlns:adec="http://schemas.microsoft.com/office/drawing/2017/decorative" val="0"/>
              </a:ext>
            </a:extLst>
          </p:cNvPr>
          <p:cNvGrpSpPr/>
          <p:nvPr/>
        </p:nvGrpSpPr>
        <p:grpSpPr>
          <a:xfrm>
            <a:off x="9024584" y="3474876"/>
            <a:ext cx="8491485" cy="1143457"/>
            <a:chOff x="0" y="0"/>
            <a:chExt cx="11321980" cy="1524610"/>
          </a:xfrm>
        </p:grpSpPr>
        <p:sp>
          <p:nvSpPr>
            <p:cNvPr id="12" name="Freeform 12"/>
            <p:cNvSpPr/>
            <p:nvPr/>
          </p:nvSpPr>
          <p:spPr>
            <a:xfrm>
              <a:off x="0" y="0"/>
              <a:ext cx="11321980" cy="1524610"/>
            </a:xfrm>
            <a:custGeom>
              <a:avLst/>
              <a:gdLst/>
              <a:ahLst/>
              <a:cxnLst/>
              <a:rect l="l" t="t" r="r" b="b"/>
              <a:pathLst>
                <a:path w="11321980" h="1524610">
                  <a:moveTo>
                    <a:pt x="0" y="0"/>
                  </a:moveTo>
                  <a:lnTo>
                    <a:pt x="11321980" y="0"/>
                  </a:lnTo>
                  <a:lnTo>
                    <a:pt x="11321980" y="1524610"/>
                  </a:lnTo>
                  <a:lnTo>
                    <a:pt x="0" y="1524610"/>
                  </a:lnTo>
                  <a:close/>
                </a:path>
              </a:pathLst>
            </a:custGeom>
            <a:solidFill>
              <a:srgbClr val="000000">
                <a:alpha val="0"/>
              </a:srgbClr>
            </a:solidFill>
          </p:spPr>
          <p:txBody>
            <a:bodyPr/>
            <a:lstStyle/>
            <a:p>
              <a:endParaRPr lang="en-US"/>
            </a:p>
          </p:txBody>
        </p:sp>
        <p:sp>
          <p:nvSpPr>
            <p:cNvPr id="13" name="TextBox 13"/>
            <p:cNvSpPr txBox="1"/>
            <p:nvPr/>
          </p:nvSpPr>
          <p:spPr>
            <a:xfrm>
              <a:off x="0" y="-19050"/>
              <a:ext cx="11321980" cy="1543660"/>
            </a:xfrm>
            <a:prstGeom prst="rect">
              <a:avLst/>
            </a:prstGeom>
          </p:spPr>
          <p:txBody>
            <a:bodyPr lIns="0" tIns="0" rIns="0" bIns="0" rtlCol="0" anchor="b"/>
            <a:lstStyle/>
            <a:p>
              <a:pPr algn="l">
                <a:lnSpc>
                  <a:spcPts val="3888"/>
                </a:lnSpc>
              </a:pPr>
              <a:r>
                <a:rPr lang="en-US" sz="3600" b="1" i="1" dirty="0">
                  <a:solidFill>
                    <a:srgbClr val="FFB55D"/>
                  </a:solidFill>
                  <a:latin typeface="Myriad Bold Italics"/>
                  <a:ea typeface="Myriad Bold Italics"/>
                  <a:cs typeface="Myriad Bold Italics"/>
                  <a:sym typeface="Myriad Bold Italics"/>
                </a:rPr>
                <a:t>From Plant to Patient: Clinical Approaches to Kratom Consumption &amp; Addiction</a:t>
              </a:r>
            </a:p>
          </p:txBody>
        </p:sp>
      </p:grpSp>
      <p:sp>
        <p:nvSpPr>
          <p:cNvPr id="14" name="TextBox 14"/>
          <p:cNvSpPr txBox="1"/>
          <p:nvPr/>
        </p:nvSpPr>
        <p:spPr>
          <a:xfrm>
            <a:off x="9024584" y="4619625"/>
            <a:ext cx="7758851" cy="4638675"/>
          </a:xfrm>
          <a:prstGeom prst="rect">
            <a:avLst/>
          </a:prstGeom>
        </p:spPr>
        <p:txBody>
          <a:bodyPr lIns="0" tIns="0" rIns="0" bIns="0" rtlCol="0" anchor="t">
            <a:spAutoFit/>
          </a:bodyPr>
          <a:lstStyle/>
          <a:p>
            <a:pPr algn="l">
              <a:lnSpc>
                <a:spcPts val="3600"/>
              </a:lnSpc>
            </a:pPr>
            <a:r>
              <a:rPr lang="en-US" sz="3000" b="1" i="1">
                <a:solidFill>
                  <a:srgbClr val="0A2040"/>
                </a:solidFill>
                <a:latin typeface="Myriad Bold Italics"/>
                <a:ea typeface="Myriad Bold Italics"/>
                <a:cs typeface="Myriad Bold Italics"/>
                <a:sym typeface="Myriad Bold Italics"/>
              </a:rPr>
              <a:t>This workshop will provide an in-depth overview of kratom’s pharmacology, patterns of use, and the evolving regulatory landscape. Attendees will gain insight into how kratom differs from traditional opioids, its potential for addiction, and the complexities of withdrawal management. Practical strategies for patient engagement, harm reduction, and evidence-based treatment approaches will be discussed, with a focus on real-world clinical scenarios.</a:t>
            </a:r>
          </a:p>
        </p:txBody>
      </p:sp>
      <p:sp>
        <p:nvSpPr>
          <p:cNvPr id="17" name="Title 16">
            <a:extLst>
              <a:ext uri="{FF2B5EF4-FFF2-40B4-BE49-F238E27FC236}">
                <a16:creationId xmlns:a16="http://schemas.microsoft.com/office/drawing/2014/main" id="{62D7FA7E-63FE-3F53-65BD-81D3A1211485}"/>
              </a:ext>
              <a:ext uri="{C183D7F6-B498-43B3-948B-1728B52AA6E4}">
                <adec:decorative xmlns:adec="http://schemas.microsoft.com/office/drawing/2017/decorative" val="1"/>
              </a:ext>
            </a:extLst>
          </p:cNvPr>
          <p:cNvSpPr>
            <a:spLocks noGrp="1"/>
          </p:cNvSpPr>
          <p:nvPr>
            <p:ph type="title" idx="4294967295"/>
          </p:nvPr>
        </p:nvSpPr>
        <p:spPr>
          <a:xfrm>
            <a:off x="714246" y="-1242723"/>
            <a:ext cx="8229600" cy="1143000"/>
          </a:xfrm>
        </p:spPr>
        <p:txBody>
          <a:bodyPr/>
          <a:lstStyle/>
          <a:p>
            <a:r>
              <a:rPr lang="en-US" dirty="0"/>
              <a:t>Upcoming Events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C183D7F6-B498-43B3-948B-1728B52AA6E4}">
                <adec:decorative xmlns:adec="http://schemas.microsoft.com/office/drawing/2017/decorative" val="1"/>
              </a:ext>
            </a:extLst>
          </p:cNvPr>
          <p:cNvSpPr/>
          <p:nvPr/>
        </p:nvSpPr>
        <p:spPr>
          <a:xfrm>
            <a:off x="13299558" y="0"/>
            <a:ext cx="4988442" cy="10287000"/>
          </a:xfrm>
          <a:prstGeom prst="rect">
            <a:avLst/>
          </a:prstGeom>
          <a:solidFill>
            <a:srgbClr val="0B2041"/>
          </a:solidFill>
        </p:spPr>
        <p:txBody>
          <a:bodyPr/>
          <a:lstStyle/>
          <a:p>
            <a:endParaRPr lang="en-US"/>
          </a:p>
        </p:txBody>
      </p:sp>
      <p:sp>
        <p:nvSpPr>
          <p:cNvPr id="15" name="TextBox 15"/>
          <p:cNvSpPr txBox="1"/>
          <p:nvPr/>
        </p:nvSpPr>
        <p:spPr>
          <a:xfrm>
            <a:off x="576260" y="2916589"/>
            <a:ext cx="3462340" cy="372153"/>
          </a:xfrm>
          <a:prstGeom prst="rect">
            <a:avLst/>
          </a:prstGeom>
        </p:spPr>
        <p:txBody>
          <a:bodyPr wrap="square" lIns="0" tIns="0" rIns="0" bIns="0" rtlCol="0" anchor="t">
            <a:spAutoFit/>
          </a:bodyPr>
          <a:lstStyle/>
          <a:p>
            <a:pPr algn="ctr">
              <a:lnSpc>
                <a:spcPts val="3131"/>
              </a:lnSpc>
            </a:pPr>
            <a:r>
              <a:rPr lang="en-US" sz="2236" dirty="0">
                <a:solidFill>
                  <a:srgbClr val="0A2040"/>
                </a:solidFill>
                <a:latin typeface="Canva Sans"/>
                <a:ea typeface="Canva Sans"/>
                <a:cs typeface="Canva Sans"/>
                <a:sym typeface="Canva Sans"/>
              </a:rPr>
              <a:t>Starts November 5, 2025</a:t>
            </a:r>
          </a:p>
        </p:txBody>
      </p:sp>
      <p:grpSp>
        <p:nvGrpSpPr>
          <p:cNvPr id="11" name="Group 11" descr="Empowered Pathways:&#10;Addressing Opioid Use Across&#10;the Lifespan in Nevada">
            <a:extLst>
              <a:ext uri="{C183D7F6-B498-43B3-948B-1728B52AA6E4}">
                <adec:decorative xmlns:adec="http://schemas.microsoft.com/office/drawing/2017/decorative" val="0"/>
              </a:ext>
            </a:extLst>
          </p:cNvPr>
          <p:cNvGrpSpPr/>
          <p:nvPr/>
        </p:nvGrpSpPr>
        <p:grpSpPr>
          <a:xfrm>
            <a:off x="576260" y="3406909"/>
            <a:ext cx="6454766" cy="1629232"/>
            <a:chOff x="0" y="0"/>
            <a:chExt cx="8606355" cy="2172310"/>
          </a:xfrm>
        </p:grpSpPr>
        <p:sp>
          <p:nvSpPr>
            <p:cNvPr id="12" name="Freeform 12"/>
            <p:cNvSpPr/>
            <p:nvPr/>
          </p:nvSpPr>
          <p:spPr>
            <a:xfrm>
              <a:off x="0" y="0"/>
              <a:ext cx="8606355" cy="2172310"/>
            </a:xfrm>
            <a:custGeom>
              <a:avLst/>
              <a:gdLst/>
              <a:ahLst/>
              <a:cxnLst/>
              <a:rect l="l" t="t" r="r" b="b"/>
              <a:pathLst>
                <a:path w="8606355" h="2172310">
                  <a:moveTo>
                    <a:pt x="0" y="0"/>
                  </a:moveTo>
                  <a:lnTo>
                    <a:pt x="8606355" y="0"/>
                  </a:lnTo>
                  <a:lnTo>
                    <a:pt x="8606355" y="2172310"/>
                  </a:lnTo>
                  <a:lnTo>
                    <a:pt x="0" y="2172310"/>
                  </a:lnTo>
                  <a:close/>
                </a:path>
              </a:pathLst>
            </a:custGeom>
            <a:solidFill>
              <a:srgbClr val="000000">
                <a:alpha val="0"/>
              </a:srgbClr>
            </a:solidFill>
          </p:spPr>
          <p:txBody>
            <a:bodyPr/>
            <a:lstStyle/>
            <a:p>
              <a:endParaRPr lang="en-US"/>
            </a:p>
          </p:txBody>
        </p:sp>
        <p:sp>
          <p:nvSpPr>
            <p:cNvPr id="13" name="TextBox 13"/>
            <p:cNvSpPr txBox="1"/>
            <p:nvPr/>
          </p:nvSpPr>
          <p:spPr>
            <a:xfrm>
              <a:off x="0" y="-19050"/>
              <a:ext cx="8606355" cy="2191360"/>
            </a:xfrm>
            <a:prstGeom prst="rect">
              <a:avLst/>
            </a:prstGeom>
          </p:spPr>
          <p:txBody>
            <a:bodyPr lIns="0" tIns="0" rIns="0" bIns="0" rtlCol="0" anchor="b"/>
            <a:lstStyle/>
            <a:p>
              <a:pPr algn="l">
                <a:lnSpc>
                  <a:spcPts val="3888"/>
                </a:lnSpc>
              </a:pPr>
              <a:r>
                <a:rPr lang="en-US" sz="3600" b="1" i="1">
                  <a:solidFill>
                    <a:srgbClr val="7B97C8"/>
                  </a:solidFill>
                  <a:latin typeface="Myriad Bold Italics"/>
                  <a:ea typeface="Myriad Bold Italics"/>
                  <a:cs typeface="Myriad Bold Italics"/>
                  <a:sym typeface="Myriad Bold Italics"/>
                </a:rPr>
                <a:t>Empowered Pathways: </a:t>
              </a:r>
            </a:p>
            <a:p>
              <a:pPr algn="l">
                <a:lnSpc>
                  <a:spcPts val="3888"/>
                </a:lnSpc>
              </a:pPr>
              <a:r>
                <a:rPr lang="en-US" sz="3600" b="1" i="1">
                  <a:solidFill>
                    <a:srgbClr val="7B97C8"/>
                  </a:solidFill>
                  <a:latin typeface="Myriad Bold Italics"/>
                  <a:ea typeface="Myriad Bold Italics"/>
                  <a:cs typeface="Myriad Bold Italics"/>
                  <a:sym typeface="Myriad Bold Italics"/>
                </a:rPr>
                <a:t>Addressing Opioid Use Across the Lifespan in Nevada</a:t>
              </a:r>
            </a:p>
          </p:txBody>
        </p:sp>
      </p:grpSp>
      <p:sp>
        <p:nvSpPr>
          <p:cNvPr id="14" name="TextBox 14"/>
          <p:cNvSpPr txBox="1"/>
          <p:nvPr/>
        </p:nvSpPr>
        <p:spPr>
          <a:xfrm>
            <a:off x="576260" y="5076825"/>
            <a:ext cx="6917335" cy="4181475"/>
          </a:xfrm>
          <a:prstGeom prst="rect">
            <a:avLst/>
          </a:prstGeom>
        </p:spPr>
        <p:txBody>
          <a:bodyPr lIns="0" tIns="0" rIns="0" bIns="0" rtlCol="0" anchor="t">
            <a:spAutoFit/>
          </a:bodyPr>
          <a:lstStyle/>
          <a:p>
            <a:pPr algn="l">
              <a:lnSpc>
                <a:spcPts val="3600"/>
              </a:lnSpc>
            </a:pPr>
            <a:r>
              <a:rPr lang="en-US" sz="3000" b="1" i="1">
                <a:solidFill>
                  <a:srgbClr val="0A2040"/>
                </a:solidFill>
                <a:latin typeface="Myriad Bold Italics"/>
                <a:ea typeface="Myriad Bold Italics"/>
                <a:cs typeface="Myriad Bold Italics"/>
                <a:sym typeface="Myriad Bold Italics"/>
              </a:rPr>
              <a:t>This comprehensive 4-part webinar series is designed to strengthen Nevada’s approach to opioid and other substance use disorders, with special emphasis on maternal health and family systems. The series provides participants with data, tools, and real-world perspectives to improve prevention, treatment, and recovery supports across the lifespan.</a:t>
            </a:r>
          </a:p>
        </p:txBody>
      </p:sp>
      <p:grpSp>
        <p:nvGrpSpPr>
          <p:cNvPr id="3" name="Group 3" descr="Eboni January, presenter."/>
          <p:cNvGrpSpPr/>
          <p:nvPr/>
        </p:nvGrpSpPr>
        <p:grpSpPr>
          <a:xfrm>
            <a:off x="10368515" y="2028444"/>
            <a:ext cx="5862085" cy="7229856"/>
            <a:chOff x="0" y="0"/>
            <a:chExt cx="7816113" cy="9639808"/>
          </a:xfrm>
        </p:grpSpPr>
        <p:pic>
          <p:nvPicPr>
            <p:cNvPr id="4" name="Picture 4"/>
            <p:cNvPicPr>
              <a:picLocks noChangeAspect="1"/>
            </p:cNvPicPr>
            <p:nvPr/>
          </p:nvPicPr>
          <p:blipFill>
            <a:blip r:embed="rId2"/>
            <a:srcRect l="11245" t="4062" r="19409" b="39024"/>
            <a:stretch>
              <a:fillRect/>
            </a:stretch>
          </p:blipFill>
          <p:spPr>
            <a:xfrm>
              <a:off x="0" y="0"/>
              <a:ext cx="7816113" cy="9639808"/>
            </a:xfrm>
            <a:prstGeom prst="rect">
              <a:avLst/>
            </a:prstGeom>
          </p:spPr>
        </p:pic>
      </p:grpSp>
      <p:sp>
        <p:nvSpPr>
          <p:cNvPr id="5" name="AutoShape 5">
            <a:extLst>
              <a:ext uri="{C183D7F6-B498-43B3-948B-1728B52AA6E4}">
                <adec:decorative xmlns:adec="http://schemas.microsoft.com/office/drawing/2017/decorative" val="1"/>
              </a:ext>
            </a:extLst>
          </p:cNvPr>
          <p:cNvSpPr/>
          <p:nvPr/>
        </p:nvSpPr>
        <p:spPr>
          <a:xfrm>
            <a:off x="8247673" y="7666852"/>
            <a:ext cx="5272563" cy="1591448"/>
          </a:xfrm>
          <a:prstGeom prst="rect">
            <a:avLst/>
          </a:prstGeom>
          <a:solidFill>
            <a:srgbClr val="7B97C8"/>
          </a:solidFill>
        </p:spPr>
        <p:txBody>
          <a:bodyPr/>
          <a:lstStyle/>
          <a:p>
            <a:endParaRPr lang="en-US"/>
          </a:p>
        </p:txBody>
      </p:sp>
      <p:sp>
        <p:nvSpPr>
          <p:cNvPr id="6" name="AutoShape 6">
            <a:extLst>
              <a:ext uri="{C183D7F6-B498-43B3-948B-1728B52AA6E4}">
                <adec:decorative xmlns:adec="http://schemas.microsoft.com/office/drawing/2017/decorative" val="1"/>
              </a:ext>
            </a:extLst>
          </p:cNvPr>
          <p:cNvSpPr/>
          <p:nvPr/>
        </p:nvSpPr>
        <p:spPr>
          <a:xfrm>
            <a:off x="16230600" y="0"/>
            <a:ext cx="2057400" cy="2028444"/>
          </a:xfrm>
          <a:prstGeom prst="rect">
            <a:avLst/>
          </a:prstGeom>
          <a:solidFill>
            <a:srgbClr val="7B97C8"/>
          </a:solidFill>
        </p:spPr>
        <p:txBody>
          <a:bodyPr/>
          <a:lstStyle/>
          <a:p>
            <a:endParaRPr lang="en-US"/>
          </a:p>
        </p:txBody>
      </p:sp>
      <p:grpSp>
        <p:nvGrpSpPr>
          <p:cNvPr id="7" name="Group 7">
            <a:extLst>
              <a:ext uri="{C183D7F6-B498-43B3-948B-1728B52AA6E4}">
                <adec:decorative xmlns:adec="http://schemas.microsoft.com/office/drawing/2017/decorative" val="1"/>
              </a:ext>
            </a:extLst>
          </p:cNvPr>
          <p:cNvGrpSpPr/>
          <p:nvPr/>
        </p:nvGrpSpPr>
        <p:grpSpPr>
          <a:xfrm>
            <a:off x="8757012" y="8308881"/>
            <a:ext cx="4230698" cy="664319"/>
            <a:chOff x="0" y="0"/>
            <a:chExt cx="6295350" cy="988518"/>
          </a:xfrm>
        </p:grpSpPr>
        <p:sp>
          <p:nvSpPr>
            <p:cNvPr id="8" name="Freeform 8"/>
            <p:cNvSpPr/>
            <p:nvPr/>
          </p:nvSpPr>
          <p:spPr>
            <a:xfrm>
              <a:off x="0" y="0"/>
              <a:ext cx="6295349" cy="988518"/>
            </a:xfrm>
            <a:custGeom>
              <a:avLst/>
              <a:gdLst/>
              <a:ahLst/>
              <a:cxnLst/>
              <a:rect l="l" t="t" r="r" b="b"/>
              <a:pathLst>
                <a:path w="6295349" h="988518">
                  <a:moveTo>
                    <a:pt x="0" y="0"/>
                  </a:moveTo>
                  <a:lnTo>
                    <a:pt x="6295349" y="0"/>
                  </a:lnTo>
                  <a:lnTo>
                    <a:pt x="6295349" y="988518"/>
                  </a:lnTo>
                  <a:lnTo>
                    <a:pt x="0" y="988518"/>
                  </a:lnTo>
                  <a:close/>
                </a:path>
              </a:pathLst>
            </a:custGeom>
            <a:solidFill>
              <a:srgbClr val="000000">
                <a:alpha val="0"/>
              </a:srgbClr>
            </a:solidFill>
          </p:spPr>
          <p:txBody>
            <a:bodyPr/>
            <a:lstStyle/>
            <a:p>
              <a:endParaRPr lang="en-US"/>
            </a:p>
          </p:txBody>
        </p:sp>
        <p:sp>
          <p:nvSpPr>
            <p:cNvPr id="9" name="TextBox 9"/>
            <p:cNvSpPr txBox="1"/>
            <p:nvPr/>
          </p:nvSpPr>
          <p:spPr>
            <a:xfrm>
              <a:off x="0" y="-19050"/>
              <a:ext cx="6295350" cy="1007568"/>
            </a:xfrm>
            <a:prstGeom prst="rect">
              <a:avLst/>
            </a:prstGeom>
          </p:spPr>
          <p:txBody>
            <a:bodyPr lIns="0" tIns="0" rIns="0" bIns="0" rtlCol="0" anchor="b"/>
            <a:lstStyle/>
            <a:p>
              <a:pPr algn="just">
                <a:lnSpc>
                  <a:spcPts val="3024"/>
                </a:lnSpc>
              </a:pPr>
              <a:r>
                <a:rPr lang="en-US" sz="2800" b="1" i="1">
                  <a:solidFill>
                    <a:srgbClr val="0B2041"/>
                  </a:solidFill>
                  <a:latin typeface="Myriad Bold Italics"/>
                  <a:ea typeface="Myriad Bold Italics"/>
                  <a:cs typeface="Myriad Bold Italics"/>
                  <a:sym typeface="Myriad Bold Italics"/>
                </a:rPr>
                <a:t>Eboni January, MD, FACOG</a:t>
              </a:r>
            </a:p>
          </p:txBody>
        </p:sp>
      </p:grpSp>
      <p:sp>
        <p:nvSpPr>
          <p:cNvPr id="10" name="TextBox 10"/>
          <p:cNvSpPr txBox="1"/>
          <p:nvPr/>
        </p:nvSpPr>
        <p:spPr>
          <a:xfrm>
            <a:off x="8757012" y="8032313"/>
            <a:ext cx="2074072" cy="372153"/>
          </a:xfrm>
          <a:prstGeom prst="rect">
            <a:avLst/>
          </a:prstGeom>
        </p:spPr>
        <p:txBody>
          <a:bodyPr wrap="square" lIns="0" tIns="0" rIns="0" bIns="0" rtlCol="0" anchor="t">
            <a:spAutoFit/>
          </a:bodyPr>
          <a:lstStyle/>
          <a:p>
            <a:pPr algn="just">
              <a:lnSpc>
                <a:spcPts val="3131"/>
              </a:lnSpc>
            </a:pPr>
            <a:r>
              <a:rPr lang="en-US" sz="2236" dirty="0">
                <a:solidFill>
                  <a:srgbClr val="0A2040"/>
                </a:solidFill>
                <a:latin typeface="Canva Sans"/>
                <a:ea typeface="Canva Sans"/>
                <a:cs typeface="Canva Sans"/>
                <a:sym typeface="Canva Sans"/>
              </a:rPr>
              <a:t>Presented by:</a:t>
            </a:r>
          </a:p>
        </p:txBody>
      </p:sp>
      <p:grpSp>
        <p:nvGrpSpPr>
          <p:cNvPr id="16" name="Group 16">
            <a:extLst>
              <a:ext uri="{C183D7F6-B498-43B3-948B-1728B52AA6E4}">
                <adec:decorative xmlns:adec="http://schemas.microsoft.com/office/drawing/2017/decorative" val="1"/>
              </a:ext>
            </a:extLst>
          </p:cNvPr>
          <p:cNvGrpSpPr/>
          <p:nvPr/>
        </p:nvGrpSpPr>
        <p:grpSpPr>
          <a:xfrm>
            <a:off x="576260" y="1028700"/>
            <a:ext cx="4435514" cy="1213266"/>
            <a:chOff x="0" y="0"/>
            <a:chExt cx="5588376" cy="1528614"/>
          </a:xfrm>
        </p:grpSpPr>
        <p:sp>
          <p:nvSpPr>
            <p:cNvPr id="17" name="Freeform 17" descr="A black background with blue text  Description automatically generated"/>
            <p:cNvSpPr/>
            <p:nvPr/>
          </p:nvSpPr>
          <p:spPr>
            <a:xfrm>
              <a:off x="0" y="0"/>
              <a:ext cx="5588381" cy="1528572"/>
            </a:xfrm>
            <a:custGeom>
              <a:avLst/>
              <a:gdLst/>
              <a:ahLst/>
              <a:cxnLst/>
              <a:rect l="l" t="t" r="r" b="b"/>
              <a:pathLst>
                <a:path w="5588381" h="1528572">
                  <a:moveTo>
                    <a:pt x="0" y="0"/>
                  </a:moveTo>
                  <a:lnTo>
                    <a:pt x="5588381" y="0"/>
                  </a:lnTo>
                  <a:lnTo>
                    <a:pt x="5588381" y="1528572"/>
                  </a:lnTo>
                  <a:lnTo>
                    <a:pt x="0" y="1528572"/>
                  </a:lnTo>
                  <a:lnTo>
                    <a:pt x="0" y="0"/>
                  </a:lnTo>
                  <a:close/>
                </a:path>
              </a:pathLst>
            </a:custGeom>
            <a:blipFill>
              <a:blip r:embed="rId3"/>
              <a:stretch>
                <a:fillRect t="-178" b="-181"/>
              </a:stretch>
            </a:blipFill>
          </p:spPr>
          <p:txBody>
            <a:bodyPr/>
            <a:lstStyle/>
            <a:p>
              <a:endParaRPr lang="en-US"/>
            </a:p>
          </p:txBody>
        </p:sp>
      </p:grpSp>
      <p:sp>
        <p:nvSpPr>
          <p:cNvPr id="18" name="Title 17">
            <a:extLst>
              <a:ext uri="{FF2B5EF4-FFF2-40B4-BE49-F238E27FC236}">
                <a16:creationId xmlns:a16="http://schemas.microsoft.com/office/drawing/2014/main" id="{7CAB5E65-1B42-40EE-286F-A1A3B344A8B3}"/>
              </a:ext>
              <a:ext uri="{C183D7F6-B498-43B3-948B-1728B52AA6E4}">
                <adec:decorative xmlns:adec="http://schemas.microsoft.com/office/drawing/2017/decorative" val="1"/>
              </a:ext>
            </a:extLst>
          </p:cNvPr>
          <p:cNvSpPr>
            <a:spLocks noGrp="1"/>
          </p:cNvSpPr>
          <p:nvPr>
            <p:ph type="title" idx="4294967295"/>
          </p:nvPr>
        </p:nvSpPr>
        <p:spPr>
          <a:xfrm>
            <a:off x="527412" y="-1264989"/>
            <a:ext cx="8229600" cy="1143000"/>
          </a:xfrm>
        </p:spPr>
        <p:txBody>
          <a:bodyPr/>
          <a:lstStyle/>
          <a:p>
            <a:r>
              <a:rPr lang="en-US" dirty="0"/>
              <a:t>Empowered Pathways Webinar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459442" y="9054754"/>
            <a:ext cx="3036445" cy="830573"/>
            <a:chOff x="0" y="0"/>
            <a:chExt cx="5588376" cy="1528614"/>
          </a:xfrm>
        </p:grpSpPr>
        <p:sp>
          <p:nvSpPr>
            <p:cNvPr id="3" name="Freeform 3" descr="A black background with blue text  Description automatically generated"/>
            <p:cNvSpPr/>
            <p:nvPr/>
          </p:nvSpPr>
          <p:spPr>
            <a:xfrm>
              <a:off x="0" y="0"/>
              <a:ext cx="5588381" cy="1528572"/>
            </a:xfrm>
            <a:custGeom>
              <a:avLst/>
              <a:gdLst/>
              <a:ahLst/>
              <a:cxnLst/>
              <a:rect l="l" t="t" r="r" b="b"/>
              <a:pathLst>
                <a:path w="5588381" h="1528572">
                  <a:moveTo>
                    <a:pt x="0" y="0"/>
                  </a:moveTo>
                  <a:lnTo>
                    <a:pt x="5588381" y="0"/>
                  </a:lnTo>
                  <a:lnTo>
                    <a:pt x="5588381" y="1528572"/>
                  </a:lnTo>
                  <a:lnTo>
                    <a:pt x="0" y="1528572"/>
                  </a:lnTo>
                  <a:lnTo>
                    <a:pt x="0" y="0"/>
                  </a:lnTo>
                  <a:close/>
                </a:path>
              </a:pathLst>
            </a:custGeom>
            <a:blipFill>
              <a:blip r:embed="rId2"/>
              <a:stretch>
                <a:fillRect t="-50" b="-53"/>
              </a:stretch>
            </a:blipFill>
          </p:spPr>
          <p:txBody>
            <a:bodyPr/>
            <a:lstStyle/>
            <a:p>
              <a:endParaRPr lang="en-US"/>
            </a:p>
          </p:txBody>
        </p:sp>
      </p:grpSp>
      <p:grpSp>
        <p:nvGrpSpPr>
          <p:cNvPr id="6" name="Group 6" descr="Anne R. Lindsay, PhD, MS, FACSM">
            <a:extLst>
              <a:ext uri="{C183D7F6-B498-43B3-948B-1728B52AA6E4}">
                <adec:decorative xmlns:adec="http://schemas.microsoft.com/office/drawing/2017/decorative" val="0"/>
              </a:ext>
            </a:extLst>
          </p:cNvPr>
          <p:cNvGrpSpPr/>
          <p:nvPr/>
        </p:nvGrpSpPr>
        <p:grpSpPr>
          <a:xfrm>
            <a:off x="787180" y="0"/>
            <a:ext cx="17135481" cy="1988344"/>
            <a:chOff x="0" y="0"/>
            <a:chExt cx="22847308" cy="2651126"/>
          </a:xfrm>
        </p:grpSpPr>
        <p:sp>
          <p:nvSpPr>
            <p:cNvPr id="7" name="Freeform 7"/>
            <p:cNvSpPr/>
            <p:nvPr/>
          </p:nvSpPr>
          <p:spPr>
            <a:xfrm>
              <a:off x="0" y="0"/>
              <a:ext cx="22847308" cy="2651126"/>
            </a:xfrm>
            <a:custGeom>
              <a:avLst/>
              <a:gdLst/>
              <a:ahLst/>
              <a:cxnLst/>
              <a:rect l="l" t="t" r="r" b="b"/>
              <a:pathLst>
                <a:path w="22847308" h="2651126">
                  <a:moveTo>
                    <a:pt x="0" y="0"/>
                  </a:moveTo>
                  <a:lnTo>
                    <a:pt x="22847308" y="0"/>
                  </a:lnTo>
                  <a:lnTo>
                    <a:pt x="22847308" y="2651126"/>
                  </a:lnTo>
                  <a:lnTo>
                    <a:pt x="0" y="2651126"/>
                  </a:lnTo>
                  <a:close/>
                </a:path>
              </a:pathLst>
            </a:custGeom>
            <a:solidFill>
              <a:srgbClr val="000000">
                <a:alpha val="0"/>
              </a:srgbClr>
            </a:solidFill>
          </p:spPr>
          <p:txBody>
            <a:bodyPr/>
            <a:lstStyle/>
            <a:p>
              <a:endParaRPr lang="en-US"/>
            </a:p>
          </p:txBody>
        </p:sp>
        <p:sp>
          <p:nvSpPr>
            <p:cNvPr id="8" name="TextBox 8"/>
            <p:cNvSpPr txBox="1"/>
            <p:nvPr/>
          </p:nvSpPr>
          <p:spPr>
            <a:xfrm>
              <a:off x="0" y="-57150"/>
              <a:ext cx="22847308" cy="2708276"/>
            </a:xfrm>
            <a:prstGeom prst="rect">
              <a:avLst/>
            </a:prstGeom>
          </p:spPr>
          <p:txBody>
            <a:bodyPr lIns="0" tIns="0" rIns="0" bIns="0" rtlCol="0" anchor="ctr"/>
            <a:lstStyle/>
            <a:p>
              <a:pPr algn="l">
                <a:lnSpc>
                  <a:spcPts val="7128"/>
                </a:lnSpc>
              </a:pPr>
              <a:r>
                <a:rPr lang="en-US" sz="6600" b="1">
                  <a:solidFill>
                    <a:srgbClr val="333F50"/>
                  </a:solidFill>
                  <a:latin typeface="Myriad Bold"/>
                  <a:ea typeface="Myriad Bold"/>
                  <a:cs typeface="Myriad Bold"/>
                  <a:sym typeface="Myriad Bold"/>
                </a:rPr>
                <a:t>Anne R. Lindsay, PhD, MS, FACSM</a:t>
              </a:r>
            </a:p>
          </p:txBody>
        </p:sp>
      </p:grpSp>
      <p:sp>
        <p:nvSpPr>
          <p:cNvPr id="5" name="TextBox 5"/>
          <p:cNvSpPr txBox="1"/>
          <p:nvPr/>
        </p:nvSpPr>
        <p:spPr>
          <a:xfrm>
            <a:off x="787180" y="1354071"/>
            <a:ext cx="16977414" cy="2530792"/>
          </a:xfrm>
          <a:prstGeom prst="rect">
            <a:avLst/>
          </a:prstGeom>
        </p:spPr>
        <p:txBody>
          <a:bodyPr lIns="0" tIns="0" rIns="0" bIns="0" rtlCol="0" anchor="t">
            <a:spAutoFit/>
          </a:bodyPr>
          <a:lstStyle/>
          <a:p>
            <a:pPr algn="l">
              <a:lnSpc>
                <a:spcPts val="4859"/>
              </a:lnSpc>
            </a:pPr>
            <a:r>
              <a:rPr lang="en-US" sz="4218" b="1">
                <a:solidFill>
                  <a:srgbClr val="203864"/>
                </a:solidFill>
                <a:latin typeface="Myriad Bold"/>
                <a:ea typeface="Myriad Bold"/>
                <a:cs typeface="Myriad Bold"/>
                <a:sym typeface="Myriad Bold"/>
              </a:rPr>
              <a:t>Professor, Extension Specialist</a:t>
            </a:r>
          </a:p>
          <a:p>
            <a:pPr algn="l">
              <a:lnSpc>
                <a:spcPts val="4859"/>
              </a:lnSpc>
            </a:pPr>
            <a:r>
              <a:rPr lang="en-US" sz="4218" b="1">
                <a:solidFill>
                  <a:srgbClr val="203864"/>
                </a:solidFill>
                <a:latin typeface="Myriad Bold"/>
                <a:ea typeface="Myriad Bold"/>
                <a:cs typeface="Myriad Bold"/>
                <a:sym typeface="Myriad Bold"/>
              </a:rPr>
              <a:t>University of Nevada Reno, Extension</a:t>
            </a:r>
          </a:p>
          <a:p>
            <a:pPr algn="l">
              <a:lnSpc>
                <a:spcPts val="4859"/>
              </a:lnSpc>
            </a:pPr>
            <a:r>
              <a:rPr lang="en-US" sz="4218" b="1">
                <a:solidFill>
                  <a:srgbClr val="203864"/>
                </a:solidFill>
                <a:latin typeface="Myriad Bold"/>
                <a:ea typeface="Myriad Bold"/>
                <a:cs typeface="Myriad Bold"/>
                <a:sym typeface="Myriad Bold"/>
              </a:rPr>
              <a:t>Center for the Application of Substance Abuse Technologies (CASAT)</a:t>
            </a:r>
          </a:p>
          <a:p>
            <a:pPr algn="l">
              <a:lnSpc>
                <a:spcPts val="4859"/>
              </a:lnSpc>
            </a:pPr>
            <a:r>
              <a:rPr lang="en-US" sz="4218" b="1">
                <a:solidFill>
                  <a:srgbClr val="203864"/>
                </a:solidFill>
                <a:latin typeface="Myriad Bold"/>
                <a:ea typeface="Myriad Bold"/>
                <a:cs typeface="Myriad Bold"/>
                <a:sym typeface="Myriad Bold"/>
              </a:rPr>
              <a:t>Pacific Southwest Rural Opioid Technical Assistance Region 9 (ROTA-R)</a:t>
            </a:r>
          </a:p>
        </p:txBody>
      </p:sp>
      <p:grpSp>
        <p:nvGrpSpPr>
          <p:cNvPr id="16" name="Group 16" descr="QR code to Nutrition and Recovery Webinar."/>
          <p:cNvGrpSpPr/>
          <p:nvPr/>
        </p:nvGrpSpPr>
        <p:grpSpPr>
          <a:xfrm>
            <a:off x="758693" y="4313551"/>
            <a:ext cx="2891062" cy="2891062"/>
            <a:chOff x="0" y="0"/>
            <a:chExt cx="3854750" cy="3854750"/>
          </a:xfrm>
        </p:grpSpPr>
        <p:sp>
          <p:nvSpPr>
            <p:cNvPr id="17" name="Freeform 17"/>
            <p:cNvSpPr/>
            <p:nvPr/>
          </p:nvSpPr>
          <p:spPr>
            <a:xfrm>
              <a:off x="0" y="0"/>
              <a:ext cx="3854704" cy="3854704"/>
            </a:xfrm>
            <a:custGeom>
              <a:avLst/>
              <a:gdLst/>
              <a:ahLst/>
              <a:cxnLst/>
              <a:rect l="l" t="t" r="r" b="b"/>
              <a:pathLst>
                <a:path w="3854704" h="3854704">
                  <a:moveTo>
                    <a:pt x="0" y="0"/>
                  </a:moveTo>
                  <a:lnTo>
                    <a:pt x="3854704" y="0"/>
                  </a:lnTo>
                  <a:lnTo>
                    <a:pt x="3854704" y="3854704"/>
                  </a:lnTo>
                  <a:lnTo>
                    <a:pt x="0" y="3854704"/>
                  </a:lnTo>
                  <a:lnTo>
                    <a:pt x="0" y="0"/>
                  </a:lnTo>
                  <a:close/>
                </a:path>
              </a:pathLst>
            </a:custGeom>
            <a:blipFill>
              <a:blip r:embed="rId3"/>
              <a:stretch>
                <a:fillRect r="-1" b="-1"/>
              </a:stretch>
            </a:blipFill>
          </p:spPr>
          <p:txBody>
            <a:bodyPr/>
            <a:lstStyle/>
            <a:p>
              <a:endParaRPr lang="en-US"/>
            </a:p>
          </p:txBody>
        </p:sp>
      </p:grpSp>
      <p:sp>
        <p:nvSpPr>
          <p:cNvPr id="21" name="TextBox 21"/>
          <p:cNvSpPr txBox="1"/>
          <p:nvPr/>
        </p:nvSpPr>
        <p:spPr>
          <a:xfrm>
            <a:off x="335722" y="7173743"/>
            <a:ext cx="3537810" cy="989439"/>
          </a:xfrm>
          <a:prstGeom prst="rect">
            <a:avLst/>
          </a:prstGeom>
        </p:spPr>
        <p:txBody>
          <a:bodyPr lIns="0" tIns="0" rIns="0" bIns="0" rtlCol="0" anchor="t">
            <a:spAutoFit/>
          </a:bodyPr>
          <a:lstStyle/>
          <a:p>
            <a:pPr algn="ctr">
              <a:lnSpc>
                <a:spcPts val="3600"/>
              </a:lnSpc>
            </a:pPr>
            <a:r>
              <a:rPr lang="en-US" sz="3000" b="1">
                <a:solidFill>
                  <a:srgbClr val="2E75B6"/>
                </a:solidFill>
                <a:latin typeface="Arial Bold"/>
                <a:ea typeface="Arial Bold"/>
                <a:cs typeface="Arial Bold"/>
                <a:sym typeface="Arial Bold"/>
              </a:rPr>
              <a:t>Nutrition and Recovery Webinar</a:t>
            </a:r>
          </a:p>
        </p:txBody>
      </p:sp>
      <p:sp>
        <p:nvSpPr>
          <p:cNvPr id="4" name="Freeform 4" descr="QR code to Nutrition and Recovery fact sheets."/>
          <p:cNvSpPr/>
          <p:nvPr/>
        </p:nvSpPr>
        <p:spPr>
          <a:xfrm>
            <a:off x="4288391" y="4277020"/>
            <a:ext cx="2906248" cy="2906248"/>
          </a:xfrm>
          <a:custGeom>
            <a:avLst/>
            <a:gdLst/>
            <a:ahLst/>
            <a:cxnLst/>
            <a:rect l="l" t="t" r="r" b="b"/>
            <a:pathLst>
              <a:path w="2906248" h="2906248">
                <a:moveTo>
                  <a:pt x="0" y="0"/>
                </a:moveTo>
                <a:lnTo>
                  <a:pt x="2906249" y="0"/>
                </a:lnTo>
                <a:lnTo>
                  <a:pt x="2906249" y="2906248"/>
                </a:lnTo>
                <a:lnTo>
                  <a:pt x="0" y="2906248"/>
                </a:lnTo>
                <a:lnTo>
                  <a:pt x="0" y="0"/>
                </a:lnTo>
                <a:close/>
              </a:path>
            </a:pathLst>
          </a:custGeom>
          <a:blipFill>
            <a:blip r:embed="rId4"/>
            <a:stretch>
              <a:fillRect/>
            </a:stretch>
          </a:blipFill>
        </p:spPr>
        <p:txBody>
          <a:bodyPr/>
          <a:lstStyle/>
          <a:p>
            <a:endParaRPr lang="en-US"/>
          </a:p>
        </p:txBody>
      </p:sp>
      <p:sp>
        <p:nvSpPr>
          <p:cNvPr id="18" name="TextBox 18"/>
          <p:cNvSpPr txBox="1"/>
          <p:nvPr/>
        </p:nvSpPr>
        <p:spPr>
          <a:xfrm>
            <a:off x="4314443" y="7075438"/>
            <a:ext cx="2492292" cy="1743900"/>
          </a:xfrm>
          <a:prstGeom prst="rect">
            <a:avLst/>
          </a:prstGeom>
        </p:spPr>
        <p:txBody>
          <a:bodyPr lIns="0" tIns="0" rIns="0" bIns="0" rtlCol="0" anchor="t">
            <a:spAutoFit/>
          </a:bodyPr>
          <a:lstStyle/>
          <a:p>
            <a:pPr algn="ctr">
              <a:lnSpc>
                <a:spcPts val="4320"/>
              </a:lnSpc>
            </a:pPr>
            <a:r>
              <a:rPr lang="en-US" sz="3000" b="1">
                <a:solidFill>
                  <a:srgbClr val="2E75B6"/>
                </a:solidFill>
                <a:latin typeface="Arial Bold"/>
                <a:ea typeface="Arial Bold"/>
                <a:cs typeface="Arial Bold"/>
                <a:sym typeface="Arial Bold"/>
              </a:rPr>
              <a:t>Nutrition and Recovery Fact Sheets</a:t>
            </a:r>
          </a:p>
        </p:txBody>
      </p:sp>
      <p:grpSp>
        <p:nvGrpSpPr>
          <p:cNvPr id="12" name="Group 12" descr="QR code to Curriculum Infusion Package for Academics."/>
          <p:cNvGrpSpPr/>
          <p:nvPr/>
        </p:nvGrpSpPr>
        <p:grpSpPr>
          <a:xfrm>
            <a:off x="7833275" y="4238402"/>
            <a:ext cx="2880339" cy="2880339"/>
            <a:chOff x="0" y="0"/>
            <a:chExt cx="3840452" cy="3840452"/>
          </a:xfrm>
        </p:grpSpPr>
        <p:sp>
          <p:nvSpPr>
            <p:cNvPr id="13" name="Freeform 13"/>
            <p:cNvSpPr/>
            <p:nvPr/>
          </p:nvSpPr>
          <p:spPr>
            <a:xfrm>
              <a:off x="0" y="0"/>
              <a:ext cx="3840480" cy="3840480"/>
            </a:xfrm>
            <a:custGeom>
              <a:avLst/>
              <a:gdLst/>
              <a:ahLst/>
              <a:cxnLst/>
              <a:rect l="l" t="t" r="r" b="b"/>
              <a:pathLst>
                <a:path w="3840480" h="3840480">
                  <a:moveTo>
                    <a:pt x="0" y="0"/>
                  </a:moveTo>
                  <a:lnTo>
                    <a:pt x="3840480" y="0"/>
                  </a:lnTo>
                  <a:lnTo>
                    <a:pt x="3840480" y="3840480"/>
                  </a:lnTo>
                  <a:lnTo>
                    <a:pt x="0" y="3840480"/>
                  </a:lnTo>
                  <a:lnTo>
                    <a:pt x="0" y="0"/>
                  </a:lnTo>
                  <a:close/>
                </a:path>
              </a:pathLst>
            </a:custGeom>
            <a:blipFill>
              <a:blip r:embed="rId5"/>
              <a:stretch>
                <a:fillRect/>
              </a:stretch>
            </a:blipFill>
          </p:spPr>
          <p:txBody>
            <a:bodyPr/>
            <a:lstStyle/>
            <a:p>
              <a:endParaRPr lang="en-US"/>
            </a:p>
          </p:txBody>
        </p:sp>
      </p:grpSp>
      <p:sp>
        <p:nvSpPr>
          <p:cNvPr id="19" name="TextBox 19"/>
          <p:cNvSpPr txBox="1"/>
          <p:nvPr/>
        </p:nvSpPr>
        <p:spPr>
          <a:xfrm>
            <a:off x="7301485" y="7119326"/>
            <a:ext cx="3704253" cy="1912769"/>
          </a:xfrm>
          <a:prstGeom prst="rect">
            <a:avLst/>
          </a:prstGeom>
        </p:spPr>
        <p:txBody>
          <a:bodyPr lIns="0" tIns="0" rIns="0" bIns="0" rtlCol="0" anchor="t">
            <a:spAutoFit/>
          </a:bodyPr>
          <a:lstStyle/>
          <a:p>
            <a:pPr algn="ctr">
              <a:lnSpc>
                <a:spcPts val="3600"/>
              </a:lnSpc>
            </a:pPr>
            <a:r>
              <a:rPr lang="en-US" sz="3000" b="1">
                <a:solidFill>
                  <a:srgbClr val="2E75B6"/>
                </a:solidFill>
                <a:latin typeface="Arial Bold"/>
                <a:ea typeface="Arial Bold"/>
                <a:cs typeface="Arial Bold"/>
                <a:sym typeface="Arial Bold"/>
              </a:rPr>
              <a:t>Curriculum Infusion Package (for Academic Courses) </a:t>
            </a:r>
          </a:p>
        </p:txBody>
      </p:sp>
      <p:grpSp>
        <p:nvGrpSpPr>
          <p:cNvPr id="10" name="Group 10" descr="QR code to Women and Stimulants Online learning course."/>
          <p:cNvGrpSpPr/>
          <p:nvPr/>
        </p:nvGrpSpPr>
        <p:grpSpPr>
          <a:xfrm>
            <a:off x="11352250" y="4226514"/>
            <a:ext cx="2817078" cy="2817078"/>
            <a:chOff x="0" y="0"/>
            <a:chExt cx="3756104" cy="3756104"/>
          </a:xfrm>
        </p:grpSpPr>
        <p:sp>
          <p:nvSpPr>
            <p:cNvPr id="11" name="Freeform 11"/>
            <p:cNvSpPr/>
            <p:nvPr/>
          </p:nvSpPr>
          <p:spPr>
            <a:xfrm>
              <a:off x="0" y="0"/>
              <a:ext cx="3756152" cy="3756152"/>
            </a:xfrm>
            <a:custGeom>
              <a:avLst/>
              <a:gdLst/>
              <a:ahLst/>
              <a:cxnLst/>
              <a:rect l="l" t="t" r="r" b="b"/>
              <a:pathLst>
                <a:path w="3756152" h="3756152">
                  <a:moveTo>
                    <a:pt x="0" y="0"/>
                  </a:moveTo>
                  <a:lnTo>
                    <a:pt x="3756152" y="0"/>
                  </a:lnTo>
                  <a:lnTo>
                    <a:pt x="3756152" y="3756152"/>
                  </a:lnTo>
                  <a:lnTo>
                    <a:pt x="0" y="3756152"/>
                  </a:lnTo>
                  <a:lnTo>
                    <a:pt x="0" y="0"/>
                  </a:lnTo>
                  <a:close/>
                </a:path>
              </a:pathLst>
            </a:custGeom>
            <a:blipFill>
              <a:blip r:embed="rId6"/>
              <a:stretch>
                <a:fillRect r="1" b="1"/>
              </a:stretch>
            </a:blipFill>
          </p:spPr>
          <p:txBody>
            <a:bodyPr/>
            <a:lstStyle/>
            <a:p>
              <a:endParaRPr lang="en-US"/>
            </a:p>
          </p:txBody>
        </p:sp>
      </p:grpSp>
      <p:sp>
        <p:nvSpPr>
          <p:cNvPr id="9" name="TextBox 9"/>
          <p:cNvSpPr txBox="1"/>
          <p:nvPr/>
        </p:nvSpPr>
        <p:spPr>
          <a:xfrm>
            <a:off x="11505091" y="7095607"/>
            <a:ext cx="2492291" cy="2374434"/>
          </a:xfrm>
          <a:prstGeom prst="rect">
            <a:avLst/>
          </a:prstGeom>
        </p:spPr>
        <p:txBody>
          <a:bodyPr lIns="0" tIns="0" rIns="0" bIns="0" rtlCol="0" anchor="t">
            <a:spAutoFit/>
          </a:bodyPr>
          <a:lstStyle/>
          <a:p>
            <a:pPr algn="ctr">
              <a:lnSpc>
                <a:spcPts val="3600"/>
              </a:lnSpc>
            </a:pPr>
            <a:r>
              <a:rPr lang="en-US" sz="3000" b="1">
                <a:solidFill>
                  <a:srgbClr val="2E75B6"/>
                </a:solidFill>
                <a:latin typeface="Arial Bold"/>
                <a:ea typeface="Arial Bold"/>
                <a:cs typeface="Arial Bold"/>
                <a:sym typeface="Arial Bold"/>
              </a:rPr>
              <a:t>Women and Stimulants Online Learning Course</a:t>
            </a:r>
          </a:p>
        </p:txBody>
      </p:sp>
      <p:grpSp>
        <p:nvGrpSpPr>
          <p:cNvPr id="14" name="Group 14" descr="QR code for Healthy Kids Resource Center."/>
          <p:cNvGrpSpPr/>
          <p:nvPr/>
        </p:nvGrpSpPr>
        <p:grpSpPr>
          <a:xfrm>
            <a:off x="14807963" y="4333186"/>
            <a:ext cx="2698518" cy="2698518"/>
            <a:chOff x="0" y="0"/>
            <a:chExt cx="3598024" cy="3598024"/>
          </a:xfrm>
        </p:grpSpPr>
        <p:sp>
          <p:nvSpPr>
            <p:cNvPr id="15" name="Freeform 15"/>
            <p:cNvSpPr/>
            <p:nvPr/>
          </p:nvSpPr>
          <p:spPr>
            <a:xfrm>
              <a:off x="0" y="0"/>
              <a:ext cx="3598037" cy="3598037"/>
            </a:xfrm>
            <a:custGeom>
              <a:avLst/>
              <a:gdLst/>
              <a:ahLst/>
              <a:cxnLst/>
              <a:rect l="l" t="t" r="r" b="b"/>
              <a:pathLst>
                <a:path w="3598037" h="3598037">
                  <a:moveTo>
                    <a:pt x="0" y="0"/>
                  </a:moveTo>
                  <a:lnTo>
                    <a:pt x="3598037" y="0"/>
                  </a:lnTo>
                  <a:lnTo>
                    <a:pt x="3598037" y="3598037"/>
                  </a:lnTo>
                  <a:lnTo>
                    <a:pt x="0" y="3598037"/>
                  </a:lnTo>
                  <a:lnTo>
                    <a:pt x="0" y="0"/>
                  </a:lnTo>
                  <a:close/>
                </a:path>
              </a:pathLst>
            </a:custGeom>
            <a:blipFill>
              <a:blip r:embed="rId7"/>
              <a:stretch>
                <a:fillRect/>
              </a:stretch>
            </a:blipFill>
          </p:spPr>
          <p:txBody>
            <a:bodyPr/>
            <a:lstStyle/>
            <a:p>
              <a:endParaRPr lang="en-US"/>
            </a:p>
          </p:txBody>
        </p:sp>
      </p:grpSp>
      <p:sp>
        <p:nvSpPr>
          <p:cNvPr id="20" name="TextBox 20"/>
          <p:cNvSpPr txBox="1"/>
          <p:nvPr/>
        </p:nvSpPr>
        <p:spPr>
          <a:xfrm>
            <a:off x="14390323" y="6973280"/>
            <a:ext cx="3586768" cy="1189902"/>
          </a:xfrm>
          <a:prstGeom prst="rect">
            <a:avLst/>
          </a:prstGeom>
        </p:spPr>
        <p:txBody>
          <a:bodyPr lIns="0" tIns="0" rIns="0" bIns="0" rtlCol="0" anchor="t">
            <a:spAutoFit/>
          </a:bodyPr>
          <a:lstStyle/>
          <a:p>
            <a:pPr algn="ctr">
              <a:lnSpc>
                <a:spcPts val="4320"/>
              </a:lnSpc>
            </a:pPr>
            <a:r>
              <a:rPr lang="en-US" sz="3000" b="1">
                <a:solidFill>
                  <a:srgbClr val="2E75B6"/>
                </a:solidFill>
                <a:latin typeface="Arial Bold"/>
                <a:ea typeface="Arial Bold"/>
                <a:cs typeface="Arial Bold"/>
                <a:sym typeface="Arial Bold"/>
              </a:rPr>
              <a:t>Healthy Kids Resource Center</a:t>
            </a:r>
          </a:p>
        </p:txBody>
      </p:sp>
      <p:sp>
        <p:nvSpPr>
          <p:cNvPr id="22" name="Title 21">
            <a:extLst>
              <a:ext uri="{FF2B5EF4-FFF2-40B4-BE49-F238E27FC236}">
                <a16:creationId xmlns:a16="http://schemas.microsoft.com/office/drawing/2014/main" id="{7C901925-C063-16A4-068F-CD4F6AC3DEBB}"/>
              </a:ext>
              <a:ext uri="{C183D7F6-B498-43B3-948B-1728B52AA6E4}">
                <adec:decorative xmlns:adec="http://schemas.microsoft.com/office/drawing/2017/decorative" val="1"/>
              </a:ext>
            </a:extLst>
          </p:cNvPr>
          <p:cNvSpPr>
            <a:spLocks noGrp="1"/>
          </p:cNvSpPr>
          <p:nvPr>
            <p:ph type="title" idx="4294967295"/>
          </p:nvPr>
        </p:nvSpPr>
        <p:spPr>
          <a:xfrm>
            <a:off x="495301" y="-1291397"/>
            <a:ext cx="8229600" cy="1143000"/>
          </a:xfrm>
        </p:spPr>
        <p:txBody>
          <a:bodyPr/>
          <a:lstStyle/>
          <a:p>
            <a:r>
              <a:rPr lang="en-US" dirty="0"/>
              <a:t>Resources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459442" y="8738866"/>
            <a:ext cx="4191282" cy="1146461"/>
            <a:chOff x="0" y="0"/>
            <a:chExt cx="5588376" cy="1528614"/>
          </a:xfrm>
        </p:grpSpPr>
        <p:sp>
          <p:nvSpPr>
            <p:cNvPr id="3" name="Freeform 3" descr="A black background with blue text  Description automatically generated"/>
            <p:cNvSpPr/>
            <p:nvPr/>
          </p:nvSpPr>
          <p:spPr>
            <a:xfrm>
              <a:off x="0" y="0"/>
              <a:ext cx="5588381" cy="1528572"/>
            </a:xfrm>
            <a:custGeom>
              <a:avLst/>
              <a:gdLst/>
              <a:ahLst/>
              <a:cxnLst/>
              <a:rect l="l" t="t" r="r" b="b"/>
              <a:pathLst>
                <a:path w="5588381" h="1528572">
                  <a:moveTo>
                    <a:pt x="0" y="0"/>
                  </a:moveTo>
                  <a:lnTo>
                    <a:pt x="5588381" y="0"/>
                  </a:lnTo>
                  <a:lnTo>
                    <a:pt x="5588381" y="1528572"/>
                  </a:lnTo>
                  <a:lnTo>
                    <a:pt x="0" y="1528572"/>
                  </a:lnTo>
                  <a:lnTo>
                    <a:pt x="0" y="0"/>
                  </a:lnTo>
                  <a:close/>
                </a:path>
              </a:pathLst>
            </a:custGeom>
            <a:blipFill>
              <a:blip r:embed="rId2"/>
              <a:stretch>
                <a:fillRect t="-50" b="-53"/>
              </a:stretch>
            </a:blipFill>
          </p:spPr>
          <p:txBody>
            <a:bodyPr/>
            <a:lstStyle/>
            <a:p>
              <a:endParaRPr lang="en-US"/>
            </a:p>
          </p:txBody>
        </p:sp>
      </p:grpSp>
      <p:grpSp>
        <p:nvGrpSpPr>
          <p:cNvPr id="4" name="Group 4">
            <a:extLst>
              <a:ext uri="{C183D7F6-B498-43B3-948B-1728B52AA6E4}">
                <adec:decorative xmlns:adec="http://schemas.microsoft.com/office/drawing/2017/decorative" val="1"/>
              </a:ext>
            </a:extLst>
          </p:cNvPr>
          <p:cNvGrpSpPr/>
          <p:nvPr/>
        </p:nvGrpSpPr>
        <p:grpSpPr>
          <a:xfrm>
            <a:off x="0" y="0"/>
            <a:ext cx="18288000" cy="10287000"/>
            <a:chOff x="0" y="0"/>
            <a:chExt cx="24384000" cy="13716000"/>
          </a:xfrm>
        </p:grpSpPr>
        <p:sp>
          <p:nvSpPr>
            <p:cNvPr id="5" name="Freeform 5"/>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path>
              </a:pathLst>
            </a:custGeom>
            <a:solidFill>
              <a:srgbClr val="FFFFFF"/>
            </a:solidFill>
          </p:spPr>
          <p:txBody>
            <a:bodyPr/>
            <a:lstStyle/>
            <a:p>
              <a:endParaRPr lang="en-US"/>
            </a:p>
          </p:txBody>
        </p:sp>
      </p:grpSp>
      <p:grpSp>
        <p:nvGrpSpPr>
          <p:cNvPr id="6" name="Group 6">
            <a:extLst>
              <a:ext uri="{C183D7F6-B498-43B3-948B-1728B52AA6E4}">
                <adec:decorative xmlns:adec="http://schemas.microsoft.com/office/drawing/2017/decorative" val="1"/>
              </a:ext>
            </a:extLst>
          </p:cNvPr>
          <p:cNvGrpSpPr/>
          <p:nvPr/>
        </p:nvGrpSpPr>
        <p:grpSpPr>
          <a:xfrm>
            <a:off x="0" y="0"/>
            <a:ext cx="18288000" cy="10287000"/>
            <a:chOff x="0" y="0"/>
            <a:chExt cx="24384000" cy="13716000"/>
          </a:xfrm>
        </p:grpSpPr>
        <p:sp>
          <p:nvSpPr>
            <p:cNvPr id="7" name="Freeform 7" descr="A mountain range with snow on the top  Description automatically generated"/>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3">
                <a:alphaModFix amt="75000"/>
              </a:blip>
              <a:stretch>
                <a:fillRect/>
              </a:stretch>
            </a:blipFill>
          </p:spPr>
          <p:txBody>
            <a:bodyPr/>
            <a:lstStyle/>
            <a:p>
              <a:endParaRPr lang="en-US"/>
            </a:p>
          </p:txBody>
        </p:sp>
      </p:grpSp>
      <p:sp>
        <p:nvSpPr>
          <p:cNvPr id="8" name="TextBox 8"/>
          <p:cNvSpPr txBox="1"/>
          <p:nvPr/>
        </p:nvSpPr>
        <p:spPr>
          <a:xfrm>
            <a:off x="1668780" y="901065"/>
            <a:ext cx="15361920" cy="379095"/>
          </a:xfrm>
          <a:prstGeom prst="rect">
            <a:avLst/>
          </a:prstGeom>
        </p:spPr>
        <p:txBody>
          <a:bodyPr lIns="0" tIns="0" rIns="0" bIns="0" rtlCol="0" anchor="t">
            <a:spAutoFit/>
          </a:bodyPr>
          <a:lstStyle/>
          <a:p>
            <a:pPr algn="ctr">
              <a:lnSpc>
                <a:spcPts val="2916"/>
              </a:lnSpc>
            </a:pPr>
            <a:r>
              <a:rPr lang="en-US" sz="2700" b="1">
                <a:solidFill>
                  <a:srgbClr val="0A2040"/>
                </a:solidFill>
                <a:latin typeface="Arial Bold"/>
                <a:ea typeface="Arial Bold"/>
                <a:cs typeface="Arial Bold"/>
                <a:sym typeface="Arial Bold"/>
              </a:rPr>
              <a:t>Parent/Child Resources in Nevada</a:t>
            </a:r>
          </a:p>
        </p:txBody>
      </p:sp>
      <p:sp>
        <p:nvSpPr>
          <p:cNvPr id="9" name="TextBox 9">
            <a:extLst>
              <a:ext uri="{C183D7F6-B498-43B3-948B-1728B52AA6E4}">
                <adec:decorative xmlns:adec="http://schemas.microsoft.com/office/drawing/2017/decorative" val="1"/>
              </a:ext>
            </a:extLst>
          </p:cNvPr>
          <p:cNvSpPr txBox="1"/>
          <p:nvPr/>
        </p:nvSpPr>
        <p:spPr>
          <a:xfrm>
            <a:off x="2377440" y="3147060"/>
            <a:ext cx="13533120" cy="6248400"/>
          </a:xfrm>
          <a:prstGeom prst="rect">
            <a:avLst/>
          </a:prstGeom>
        </p:spPr>
        <p:txBody>
          <a:bodyPr lIns="0" tIns="0" rIns="0" bIns="0" rtlCol="0" anchor="t">
            <a:spAutoFit/>
          </a:bodyPr>
          <a:lstStyle/>
          <a:p>
            <a:pPr algn="ctr">
              <a:lnSpc>
                <a:spcPts val="5184"/>
              </a:lnSpc>
            </a:pPr>
            <a:r>
              <a:rPr lang="en-US" sz="4800" b="1" i="1">
                <a:solidFill>
                  <a:srgbClr val="0A2040"/>
                </a:solidFill>
                <a:latin typeface="Arial Bold Italics"/>
                <a:ea typeface="Arial Bold Italics"/>
                <a:cs typeface="Arial Bold Italics"/>
                <a:sym typeface="Arial Bold Italics"/>
              </a:rPr>
              <a:t>Subtitle</a:t>
            </a:r>
          </a:p>
        </p:txBody>
      </p:sp>
      <p:graphicFrame>
        <p:nvGraphicFramePr>
          <p:cNvPr id="10" name="Table 10"/>
          <p:cNvGraphicFramePr>
            <a:graphicFrameLocks noGrp="1"/>
          </p:cNvGraphicFramePr>
          <p:nvPr>
            <p:extLst>
              <p:ext uri="{D42A27DB-BD31-4B8C-83A1-F6EECF244321}">
                <p14:modId xmlns:p14="http://schemas.microsoft.com/office/powerpoint/2010/main" val="2837001265"/>
              </p:ext>
            </p:extLst>
          </p:nvPr>
        </p:nvGraphicFramePr>
        <p:xfrm>
          <a:off x="1828800" y="1737360"/>
          <a:ext cx="14611350" cy="7724569"/>
        </p:xfrm>
        <a:graphic>
          <a:graphicData uri="http://schemas.openxmlformats.org/drawingml/2006/table">
            <a:tbl>
              <a:tblPr firstRow="1"/>
              <a:tblGrid>
                <a:gridCol w="2533013">
                  <a:extLst>
                    <a:ext uri="{9D8B030D-6E8A-4147-A177-3AD203B41FA5}">
                      <a16:colId xmlns:a16="http://schemas.microsoft.com/office/drawing/2014/main" val="20000"/>
                    </a:ext>
                  </a:extLst>
                </a:gridCol>
                <a:gridCol w="2335558">
                  <a:extLst>
                    <a:ext uri="{9D8B030D-6E8A-4147-A177-3AD203B41FA5}">
                      <a16:colId xmlns:a16="http://schemas.microsoft.com/office/drawing/2014/main" val="20001"/>
                    </a:ext>
                  </a:extLst>
                </a:gridCol>
                <a:gridCol w="9742779">
                  <a:extLst>
                    <a:ext uri="{9D8B030D-6E8A-4147-A177-3AD203B41FA5}">
                      <a16:colId xmlns:a16="http://schemas.microsoft.com/office/drawing/2014/main" val="20002"/>
                    </a:ext>
                  </a:extLst>
                </a:gridCol>
              </a:tblGrid>
              <a:tr h="265117">
                <a:tc>
                  <a:txBody>
                    <a:bodyPr/>
                    <a:lstStyle/>
                    <a:p>
                      <a:pPr algn="l">
                        <a:lnSpc>
                          <a:spcPts val="1863"/>
                        </a:lnSpc>
                        <a:defRPr/>
                      </a:pPr>
                      <a:r>
                        <a:rPr lang="en-US" sz="1350" b="1">
                          <a:solidFill>
                            <a:srgbClr val="FFFFFF"/>
                          </a:solidFill>
                          <a:latin typeface="Arial Bold"/>
                          <a:ea typeface="Arial Bold"/>
                          <a:cs typeface="Arial Bold"/>
                          <a:sym typeface="Arial Bold"/>
                        </a:rPr>
                        <a:t>Resource</a:t>
                      </a:r>
                      <a:endParaRPr lang="en-US" sz="1100"/>
                    </a:p>
                  </a:txBody>
                  <a:tcPr marL="53335" marR="53335" marT="53335" marB="53335"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4472C4"/>
                    </a:solidFill>
                  </a:tcPr>
                </a:tc>
                <a:tc>
                  <a:txBody>
                    <a:bodyPr/>
                    <a:lstStyle/>
                    <a:p>
                      <a:pPr algn="l">
                        <a:lnSpc>
                          <a:spcPts val="1863"/>
                        </a:lnSpc>
                        <a:defRPr/>
                      </a:pPr>
                      <a:r>
                        <a:rPr lang="en-US" sz="1350" b="1">
                          <a:solidFill>
                            <a:srgbClr val="FFFFFF"/>
                          </a:solidFill>
                          <a:latin typeface="Arial Bold"/>
                          <a:ea typeface="Arial Bold"/>
                          <a:cs typeface="Arial Bold"/>
                          <a:sym typeface="Arial Bold"/>
                        </a:rPr>
                        <a:t> </a:t>
                      </a:r>
                      <a:endParaRPr lang="en-US" sz="1100"/>
                    </a:p>
                  </a:txBody>
                  <a:tcPr marL="53335" marR="53335" marT="53335" marB="53335"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4472C4"/>
                    </a:solidFill>
                  </a:tcPr>
                </a:tc>
                <a:tc>
                  <a:txBody>
                    <a:bodyPr/>
                    <a:lstStyle/>
                    <a:p>
                      <a:pPr algn="l">
                        <a:lnSpc>
                          <a:spcPts val="1863"/>
                        </a:lnSpc>
                        <a:defRPr/>
                      </a:pPr>
                      <a:r>
                        <a:rPr lang="en-US" sz="1350" b="1">
                          <a:solidFill>
                            <a:srgbClr val="FFFFFF"/>
                          </a:solidFill>
                          <a:latin typeface="Arial Bold"/>
                          <a:ea typeface="Arial Bold"/>
                          <a:cs typeface="Arial Bold"/>
                          <a:sym typeface="Arial Bold"/>
                        </a:rPr>
                        <a:t> </a:t>
                      </a:r>
                      <a:endParaRPr lang="en-US" sz="1100"/>
                    </a:p>
                  </a:txBody>
                  <a:tcPr marL="53335" marR="53335" marT="53335" marB="53335"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10000"/>
                  </a:ext>
                </a:extLst>
              </a:tr>
              <a:tr h="822976">
                <a:tc>
                  <a:txBody>
                    <a:bodyPr/>
                    <a:lstStyle/>
                    <a:p>
                      <a:pPr algn="l">
                        <a:lnSpc>
                          <a:spcPts val="1863"/>
                        </a:lnSpc>
                        <a:defRPr/>
                      </a:pPr>
                      <a:r>
                        <a:rPr lang="en-US" sz="1350" b="1">
                          <a:solidFill>
                            <a:srgbClr val="FFFFFF"/>
                          </a:solidFill>
                          <a:latin typeface="Arial Bold"/>
                          <a:ea typeface="Arial Bold"/>
                          <a:cs typeface="Arial Bold"/>
                          <a:sym typeface="Arial Bold"/>
                        </a:rPr>
                        <a:t>Healthy Start of Southern Nevada</a:t>
                      </a:r>
                      <a:endParaRPr lang="en-US" sz="1100"/>
                    </a:p>
                  </a:txBody>
                  <a:tcPr marL="53335" marR="53335" marT="53335" marB="53335"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4472C4"/>
                    </a:solidFill>
                  </a:tcPr>
                </a:tc>
                <a:tc>
                  <a:txBody>
                    <a:bodyPr/>
                    <a:lstStyle/>
                    <a:p>
                      <a:pPr algn="l">
                        <a:lnSpc>
                          <a:spcPts val="1863"/>
                        </a:lnSpc>
                        <a:defRPr/>
                      </a:pPr>
                      <a:r>
                        <a:rPr lang="en-US" sz="1350" u="sng">
                          <a:solidFill>
                            <a:srgbClr val="0563C1"/>
                          </a:solidFill>
                          <a:latin typeface="Arial"/>
                          <a:ea typeface="Arial"/>
                          <a:cs typeface="Arial"/>
                          <a:sym typeface="Arial"/>
                          <a:hlinkClick r:id="rId4" tooltip="https://www.southernnevadahealthdistrict.org/programs/maternal-child-health/embracing-healthy-baby/"/>
                        </a:rPr>
                        <a:t>Healthy Start – Southern Nevada Health District</a:t>
                      </a:r>
                      <a:endParaRPr lang="en-US" sz="1100"/>
                    </a:p>
                  </a:txBody>
                  <a:tcPr marL="53335" marR="53335" marT="53335" marB="53335"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CFD5EA"/>
                    </a:solidFill>
                  </a:tcPr>
                </a:tc>
                <a:tc>
                  <a:txBody>
                    <a:bodyPr/>
                    <a:lstStyle/>
                    <a:p>
                      <a:pPr algn="l">
                        <a:lnSpc>
                          <a:spcPts val="1863"/>
                        </a:lnSpc>
                        <a:defRPr/>
                      </a:pPr>
                      <a:r>
                        <a:rPr lang="en-US" sz="1350">
                          <a:solidFill>
                            <a:srgbClr val="000000"/>
                          </a:solidFill>
                          <a:latin typeface="Arial"/>
                          <a:ea typeface="Arial"/>
                          <a:cs typeface="Arial"/>
                          <a:sym typeface="Arial"/>
                        </a:rPr>
                        <a:t>“Healthy Start is a federal program funded through the Health Resources and Services Administrations (HRSA) dedicated to reducing disparities in maternal and infant health status in high-risk communities.”</a:t>
                      </a:r>
                      <a:endParaRPr lang="en-US" sz="1100"/>
                    </a:p>
                  </a:txBody>
                  <a:tcPr marL="53335" marR="53335" marT="53335" marB="53335"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CFD5EA"/>
                    </a:solidFill>
                  </a:tcPr>
                </a:tc>
                <a:extLst>
                  <a:ext uri="{0D108BD9-81ED-4DB2-BD59-A6C34878D82A}">
                    <a16:rowId xmlns:a16="http://schemas.microsoft.com/office/drawing/2014/main" val="10001"/>
                  </a:ext>
                </a:extLst>
              </a:tr>
              <a:tr h="822976">
                <a:tc>
                  <a:txBody>
                    <a:bodyPr/>
                    <a:lstStyle/>
                    <a:p>
                      <a:pPr algn="l">
                        <a:lnSpc>
                          <a:spcPts val="1863"/>
                        </a:lnSpc>
                        <a:defRPr/>
                      </a:pPr>
                      <a:r>
                        <a:rPr lang="en-US" sz="1350" b="1">
                          <a:solidFill>
                            <a:srgbClr val="FFFFFF"/>
                          </a:solidFill>
                          <a:latin typeface="Arial Bold"/>
                          <a:ea typeface="Arial Bold"/>
                          <a:cs typeface="Arial Bold"/>
                          <a:sym typeface="Arial Bold"/>
                        </a:rPr>
                        <a:t>Baby First Services </a:t>
                      </a:r>
                      <a:endParaRPr lang="en-US" sz="1100"/>
                    </a:p>
                  </a:txBody>
                  <a:tcPr marL="53335" marR="53335" marT="53335" marB="53335"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4472C4"/>
                    </a:solidFill>
                  </a:tcPr>
                </a:tc>
                <a:tc>
                  <a:txBody>
                    <a:bodyPr/>
                    <a:lstStyle/>
                    <a:p>
                      <a:pPr algn="l">
                        <a:lnSpc>
                          <a:spcPts val="1863"/>
                        </a:lnSpc>
                        <a:defRPr/>
                      </a:pPr>
                      <a:r>
                        <a:rPr lang="en-US" sz="1350" u="sng">
                          <a:solidFill>
                            <a:srgbClr val="0563C1"/>
                          </a:solidFill>
                          <a:latin typeface="Arial"/>
                          <a:ea typeface="Arial"/>
                          <a:cs typeface="Arial"/>
                          <a:sym typeface="Arial"/>
                          <a:hlinkClick r:id="rId5" tooltip="https://www.nevada211.org/children-services/baby-first-services/"/>
                        </a:rPr>
                        <a:t>Baby First Services - Nevada 211</a:t>
                      </a:r>
                      <a:endParaRPr lang="en-US" sz="1100"/>
                    </a:p>
                  </a:txBody>
                  <a:tcPr marL="53335" marR="53335" marT="53335" marB="53335"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E9EBF5"/>
                    </a:solidFill>
                  </a:tcPr>
                </a:tc>
                <a:tc>
                  <a:txBody>
                    <a:bodyPr/>
                    <a:lstStyle/>
                    <a:p>
                      <a:pPr algn="l">
                        <a:lnSpc>
                          <a:spcPts val="1863"/>
                        </a:lnSpc>
                        <a:defRPr/>
                      </a:pPr>
                      <a:r>
                        <a:rPr lang="en-US" sz="1350">
                          <a:solidFill>
                            <a:srgbClr val="000000"/>
                          </a:solidFill>
                          <a:latin typeface="Arial"/>
                          <a:ea typeface="Arial"/>
                          <a:cs typeface="Arial"/>
                          <a:sym typeface="Arial"/>
                        </a:rPr>
                        <a:t>“Baby First programs that provide educational and support services for new parents, including healthy eating for the mother, pregnancy, preparation for labor and delivery, breastfeeding, diapering, and basic infant care.”</a:t>
                      </a:r>
                      <a:endParaRPr lang="en-US" sz="1100"/>
                    </a:p>
                  </a:txBody>
                  <a:tcPr marL="53335" marR="53335" marT="53335" marB="53335"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E9EBF5"/>
                    </a:solidFill>
                  </a:tcPr>
                </a:tc>
                <a:extLst>
                  <a:ext uri="{0D108BD9-81ED-4DB2-BD59-A6C34878D82A}">
                    <a16:rowId xmlns:a16="http://schemas.microsoft.com/office/drawing/2014/main" val="10002"/>
                  </a:ext>
                </a:extLst>
              </a:tr>
              <a:tr h="1101903">
                <a:tc>
                  <a:txBody>
                    <a:bodyPr/>
                    <a:lstStyle/>
                    <a:p>
                      <a:pPr algn="l">
                        <a:lnSpc>
                          <a:spcPts val="1863"/>
                        </a:lnSpc>
                        <a:defRPr/>
                      </a:pPr>
                      <a:r>
                        <a:rPr lang="en-US" sz="1350" b="1">
                          <a:solidFill>
                            <a:srgbClr val="FFFFFF"/>
                          </a:solidFill>
                          <a:latin typeface="Arial Bold"/>
                          <a:ea typeface="Arial Bold"/>
                          <a:cs typeface="Arial Bold"/>
                          <a:sym typeface="Arial Bold"/>
                        </a:rPr>
                        <a:t>Babys Bounty – Las Vegas</a:t>
                      </a:r>
                      <a:endParaRPr lang="en-US" sz="1100"/>
                    </a:p>
                  </a:txBody>
                  <a:tcPr marL="53335" marR="53335" marT="53335" marB="53335"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4472C4"/>
                    </a:solidFill>
                  </a:tcPr>
                </a:tc>
                <a:tc>
                  <a:txBody>
                    <a:bodyPr/>
                    <a:lstStyle/>
                    <a:p>
                      <a:pPr algn="l">
                        <a:lnSpc>
                          <a:spcPts val="1863"/>
                        </a:lnSpc>
                        <a:defRPr/>
                      </a:pPr>
                      <a:r>
                        <a:rPr lang="en-US" sz="1350" u="sng">
                          <a:solidFill>
                            <a:srgbClr val="0563C1"/>
                          </a:solidFill>
                          <a:latin typeface="Arial"/>
                          <a:ea typeface="Arial"/>
                          <a:cs typeface="Arial"/>
                          <a:sym typeface="Arial"/>
                          <a:hlinkClick r:id="rId6" tooltip="https://prd.icarol.com/resourceview.html?orgNum=89125&amp;id=70932880&amp;token=b80fef46-c078-40b8-93eb-bd5957603940#/"/>
                        </a:rPr>
                        <a:t>Program: Babys Bounty-Las Vegas</a:t>
                      </a:r>
                      <a:endParaRPr lang="en-US" sz="1100"/>
                    </a:p>
                  </a:txBody>
                  <a:tcPr marL="53335" marR="53335" marT="53335" marB="53335"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CFD5EA"/>
                    </a:solidFill>
                  </a:tcPr>
                </a:tc>
                <a:tc>
                  <a:txBody>
                    <a:bodyPr/>
                    <a:lstStyle/>
                    <a:p>
                      <a:pPr algn="l">
                        <a:lnSpc>
                          <a:spcPts val="1863"/>
                        </a:lnSpc>
                        <a:defRPr/>
                      </a:pPr>
                      <a:r>
                        <a:rPr lang="en-US" sz="1350">
                          <a:solidFill>
                            <a:srgbClr val="000000"/>
                          </a:solidFill>
                          <a:latin typeface="Arial"/>
                          <a:ea typeface="Arial"/>
                          <a:cs typeface="Arial"/>
                          <a:sym typeface="Arial"/>
                        </a:rPr>
                        <a:t>“Provides baby essentials and vital education to low income families with newborn babies. Also hosts weekly diaper banks where families in need can receive up to a weeks worth of diapers and wipes with a simple registration process. Registration must be done one week prior to distribution.”</a:t>
                      </a:r>
                      <a:endParaRPr lang="en-US" sz="1100"/>
                    </a:p>
                  </a:txBody>
                  <a:tcPr marL="53335" marR="53335" marT="53335" marB="53335"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CFD5EA"/>
                    </a:solidFill>
                  </a:tcPr>
                </a:tc>
                <a:extLst>
                  <a:ext uri="{0D108BD9-81ED-4DB2-BD59-A6C34878D82A}">
                    <a16:rowId xmlns:a16="http://schemas.microsoft.com/office/drawing/2014/main" val="10003"/>
                  </a:ext>
                </a:extLst>
              </a:tr>
              <a:tr h="1101903">
                <a:tc>
                  <a:txBody>
                    <a:bodyPr/>
                    <a:lstStyle/>
                    <a:p>
                      <a:pPr algn="l">
                        <a:lnSpc>
                          <a:spcPts val="1863"/>
                        </a:lnSpc>
                        <a:defRPr/>
                      </a:pPr>
                      <a:r>
                        <a:rPr lang="en-US" sz="1350" b="1">
                          <a:solidFill>
                            <a:srgbClr val="FFFFFF"/>
                          </a:solidFill>
                          <a:latin typeface="Arial Bold"/>
                          <a:ea typeface="Arial Bold"/>
                          <a:cs typeface="Arial Bold"/>
                          <a:sym typeface="Arial Bold"/>
                        </a:rPr>
                        <a:t>Free Parenting Classes</a:t>
                      </a:r>
                      <a:endParaRPr lang="en-US" sz="1100"/>
                    </a:p>
                  </a:txBody>
                  <a:tcPr marL="53335" marR="53335" marT="53335" marB="53335"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4472C4"/>
                    </a:solidFill>
                  </a:tcPr>
                </a:tc>
                <a:tc>
                  <a:txBody>
                    <a:bodyPr/>
                    <a:lstStyle/>
                    <a:p>
                      <a:pPr algn="l">
                        <a:lnSpc>
                          <a:spcPts val="1863"/>
                        </a:lnSpc>
                        <a:defRPr/>
                      </a:pPr>
                      <a:r>
                        <a:rPr lang="en-US" sz="1350" u="sng">
                          <a:solidFill>
                            <a:srgbClr val="0563C1"/>
                          </a:solidFill>
                          <a:latin typeface="Arial"/>
                          <a:ea typeface="Arial"/>
                          <a:cs typeface="Arial"/>
                          <a:sym typeface="Arial"/>
                          <a:hlinkClick r:id="rId7" tooltip="https://www.clarkcountynv.gov/residents/family_services/parenting-classes"/>
                        </a:rPr>
                        <a:t>Free Parenting Classes - Catalog and Online Registration</a:t>
                      </a:r>
                      <a:endParaRPr lang="en-US" sz="1100"/>
                    </a:p>
                  </a:txBody>
                  <a:tcPr marL="53335" marR="53335" marT="53335" marB="53335"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E9EBF5"/>
                    </a:solidFill>
                  </a:tcPr>
                </a:tc>
                <a:tc>
                  <a:txBody>
                    <a:bodyPr/>
                    <a:lstStyle/>
                    <a:p>
                      <a:pPr algn="l">
                        <a:lnSpc>
                          <a:spcPts val="1863"/>
                        </a:lnSpc>
                        <a:defRPr/>
                      </a:pPr>
                      <a:r>
                        <a:rPr lang="en-US" sz="1350">
                          <a:solidFill>
                            <a:srgbClr val="000000"/>
                          </a:solidFill>
                          <a:latin typeface="Arial"/>
                          <a:ea typeface="Arial"/>
                          <a:cs typeface="Arial"/>
                          <a:sym typeface="Arial"/>
                        </a:rPr>
                        <a:t>Offers a variety of free classes for parents of babies through teenagers</a:t>
                      </a:r>
                      <a:endParaRPr lang="en-US" sz="1100"/>
                    </a:p>
                  </a:txBody>
                  <a:tcPr marL="53335" marR="53335" marT="53335" marB="53335"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E9EBF5"/>
                    </a:solidFill>
                  </a:tcPr>
                </a:tc>
                <a:extLst>
                  <a:ext uri="{0D108BD9-81ED-4DB2-BD59-A6C34878D82A}">
                    <a16:rowId xmlns:a16="http://schemas.microsoft.com/office/drawing/2014/main" val="10004"/>
                  </a:ext>
                </a:extLst>
              </a:tr>
              <a:tr h="1380834">
                <a:tc>
                  <a:txBody>
                    <a:bodyPr/>
                    <a:lstStyle/>
                    <a:p>
                      <a:pPr algn="l">
                        <a:lnSpc>
                          <a:spcPts val="1863"/>
                        </a:lnSpc>
                        <a:defRPr/>
                      </a:pPr>
                      <a:r>
                        <a:rPr lang="en-US" sz="1350" b="1">
                          <a:solidFill>
                            <a:srgbClr val="FFFFFF"/>
                          </a:solidFill>
                          <a:latin typeface="Arial Bold"/>
                          <a:ea typeface="Arial Bold"/>
                          <a:cs typeface="Arial Bold"/>
                          <a:sym typeface="Arial Bold"/>
                        </a:rPr>
                        <a:t>NV Statewide Maternal and Child Health Coalition (MCH)</a:t>
                      </a:r>
                      <a:endParaRPr lang="en-US" sz="1100"/>
                    </a:p>
                  </a:txBody>
                  <a:tcPr marL="53335" marR="53335" marT="53335" marB="53335"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4472C4"/>
                    </a:solidFill>
                  </a:tcPr>
                </a:tc>
                <a:tc>
                  <a:txBody>
                    <a:bodyPr/>
                    <a:lstStyle/>
                    <a:p>
                      <a:pPr algn="l">
                        <a:lnSpc>
                          <a:spcPts val="1863"/>
                        </a:lnSpc>
                        <a:defRPr/>
                      </a:pPr>
                      <a:r>
                        <a:rPr lang="en-US" sz="1350" u="sng">
                          <a:solidFill>
                            <a:srgbClr val="0563C1"/>
                          </a:solidFill>
                          <a:latin typeface="Arial"/>
                          <a:ea typeface="Arial"/>
                          <a:cs typeface="Arial"/>
                          <a:sym typeface="Arial"/>
                          <a:hlinkClick r:id="rId8" tooltip="https://nvmch.org/"/>
                        </a:rPr>
                        <a:t>Nevada Statewide Maternal and Child Health Coalition - Home</a:t>
                      </a:r>
                      <a:endParaRPr lang="en-US" sz="1100"/>
                    </a:p>
                  </a:txBody>
                  <a:tcPr marL="53335" marR="53335" marT="53335" marB="53335"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CFD5EA"/>
                    </a:solidFill>
                  </a:tcPr>
                </a:tc>
                <a:tc>
                  <a:txBody>
                    <a:bodyPr/>
                    <a:lstStyle/>
                    <a:p>
                      <a:pPr algn="l">
                        <a:lnSpc>
                          <a:spcPts val="1863"/>
                        </a:lnSpc>
                        <a:defRPr/>
                      </a:pPr>
                      <a:r>
                        <a:rPr lang="en-US" sz="1350">
                          <a:solidFill>
                            <a:srgbClr val="000000"/>
                          </a:solidFill>
                          <a:latin typeface="Arial"/>
                          <a:ea typeface="Arial"/>
                          <a:cs typeface="Arial"/>
                          <a:sym typeface="Arial"/>
                        </a:rPr>
                        <a:t>Mission: “To provide leadership in partnership with public and private organizations to improve the physical and mental health, safety, and well-being of the maternal and child health population in Nevada including children with special health care needs.” </a:t>
                      </a:r>
                      <a:endParaRPr lang="en-US" sz="1100"/>
                    </a:p>
                  </a:txBody>
                  <a:tcPr marL="53335" marR="53335" marT="53335" marB="53335"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CFD5EA"/>
                    </a:solidFill>
                  </a:tcPr>
                </a:tc>
                <a:extLst>
                  <a:ext uri="{0D108BD9-81ED-4DB2-BD59-A6C34878D82A}">
                    <a16:rowId xmlns:a16="http://schemas.microsoft.com/office/drawing/2014/main" val="10005"/>
                  </a:ext>
                </a:extLst>
              </a:tr>
              <a:tr h="1101903">
                <a:tc>
                  <a:txBody>
                    <a:bodyPr/>
                    <a:lstStyle/>
                    <a:p>
                      <a:pPr algn="l">
                        <a:lnSpc>
                          <a:spcPts val="1863"/>
                        </a:lnSpc>
                        <a:defRPr/>
                      </a:pPr>
                      <a:r>
                        <a:rPr lang="en-US" sz="1350" b="1">
                          <a:solidFill>
                            <a:srgbClr val="FFFFFF"/>
                          </a:solidFill>
                          <a:latin typeface="Arial Bold"/>
                          <a:ea typeface="Arial Bold"/>
                          <a:cs typeface="Arial Bold"/>
                          <a:sym typeface="Arial Bold"/>
                        </a:rPr>
                        <a:t>Nevada Right to Life</a:t>
                      </a:r>
                      <a:endParaRPr lang="en-US" sz="1100"/>
                    </a:p>
                  </a:txBody>
                  <a:tcPr marL="53335" marR="53335" marT="53335" marB="53335"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4472C4"/>
                    </a:solidFill>
                  </a:tcPr>
                </a:tc>
                <a:tc>
                  <a:txBody>
                    <a:bodyPr/>
                    <a:lstStyle/>
                    <a:p>
                      <a:pPr algn="l">
                        <a:lnSpc>
                          <a:spcPts val="1863"/>
                        </a:lnSpc>
                        <a:defRPr/>
                      </a:pPr>
                      <a:r>
                        <a:rPr lang="en-US" sz="1350" u="sng">
                          <a:solidFill>
                            <a:srgbClr val="0563C1"/>
                          </a:solidFill>
                          <a:latin typeface="Arial"/>
                          <a:ea typeface="Arial"/>
                          <a:cs typeface="Arial"/>
                          <a:sym typeface="Arial"/>
                          <a:hlinkClick r:id="rId9" tooltip="https://nevadarighttolife.org/pregnant-and-need-help/"/>
                        </a:rPr>
                        <a:t>Pregnant and Need Help - Nevada Right to Life</a:t>
                      </a:r>
                      <a:endParaRPr lang="en-US" sz="1100"/>
                    </a:p>
                  </a:txBody>
                  <a:tcPr marL="53335" marR="53335" marT="53335" marB="53335"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E9EBF5"/>
                    </a:solidFill>
                  </a:tcPr>
                </a:tc>
                <a:tc>
                  <a:txBody>
                    <a:bodyPr/>
                    <a:lstStyle/>
                    <a:p>
                      <a:pPr algn="l">
                        <a:lnSpc>
                          <a:spcPts val="1863"/>
                        </a:lnSpc>
                        <a:defRPr/>
                      </a:pPr>
                      <a:r>
                        <a:rPr lang="en-US" sz="1350">
                          <a:solidFill>
                            <a:srgbClr val="000000"/>
                          </a:solidFill>
                          <a:latin typeface="Arial"/>
                          <a:ea typeface="Arial"/>
                          <a:cs typeface="Arial"/>
                          <a:sym typeface="Arial"/>
                        </a:rPr>
                        <a:t>Resources for pregnant women in need</a:t>
                      </a:r>
                      <a:endParaRPr lang="en-US" sz="1100"/>
                    </a:p>
                  </a:txBody>
                  <a:tcPr marL="53335" marR="53335" marT="53335" marB="53335"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E9EBF5"/>
                    </a:solidFill>
                  </a:tcPr>
                </a:tc>
                <a:extLst>
                  <a:ext uri="{0D108BD9-81ED-4DB2-BD59-A6C34878D82A}">
                    <a16:rowId xmlns:a16="http://schemas.microsoft.com/office/drawing/2014/main" val="10006"/>
                  </a:ext>
                </a:extLst>
              </a:tr>
              <a:tr h="1060487">
                <a:tc>
                  <a:txBody>
                    <a:bodyPr/>
                    <a:lstStyle/>
                    <a:p>
                      <a:pPr algn="l">
                        <a:lnSpc>
                          <a:spcPts val="1863"/>
                        </a:lnSpc>
                        <a:defRPr/>
                      </a:pPr>
                      <a:r>
                        <a:rPr lang="en-US" sz="1350" b="1">
                          <a:solidFill>
                            <a:srgbClr val="FFFFFF"/>
                          </a:solidFill>
                          <a:latin typeface="Arial Bold"/>
                          <a:ea typeface="Arial Bold"/>
                          <a:cs typeface="Arial Bold"/>
                          <a:sym typeface="Arial Bold"/>
                        </a:rPr>
                        <a:t>Let Mommy Sleep</a:t>
                      </a:r>
                      <a:endParaRPr lang="en-US" sz="1100"/>
                    </a:p>
                  </a:txBody>
                  <a:tcPr marL="53335" marR="53335" marT="53335" marB="53335"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4472C4"/>
                    </a:solidFill>
                  </a:tcPr>
                </a:tc>
                <a:tc>
                  <a:txBody>
                    <a:bodyPr/>
                    <a:lstStyle/>
                    <a:p>
                      <a:pPr algn="l">
                        <a:lnSpc>
                          <a:spcPts val="1863"/>
                        </a:lnSpc>
                        <a:defRPr/>
                      </a:pPr>
                      <a:r>
                        <a:rPr lang="en-US" sz="1350" u="sng">
                          <a:solidFill>
                            <a:srgbClr val="0563C1"/>
                          </a:solidFill>
                          <a:latin typeface="Arial"/>
                          <a:ea typeface="Arial"/>
                          <a:cs typeface="Arial"/>
                          <a:sym typeface="Arial"/>
                          <a:hlinkClick r:id="rId10" tooltip="https://letmommysleep.com/blog/2019/12/21/new-parent-support-in-the-las-vegas-valley/"/>
                        </a:rPr>
                        <a:t>Postpartum and Baby Care in the Las Vegas Valley -</a:t>
                      </a:r>
                      <a:endParaRPr lang="en-US" sz="1100"/>
                    </a:p>
                  </a:txBody>
                  <a:tcPr marL="53335" marR="53335" marT="53335" marB="53335"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CFD5EA"/>
                    </a:solidFill>
                  </a:tcPr>
                </a:tc>
                <a:tc>
                  <a:txBody>
                    <a:bodyPr/>
                    <a:lstStyle/>
                    <a:p>
                      <a:pPr algn="l">
                        <a:lnSpc>
                          <a:spcPts val="1863"/>
                        </a:lnSpc>
                        <a:defRPr/>
                      </a:pPr>
                      <a:r>
                        <a:rPr lang="en-US" sz="1350" dirty="0">
                          <a:solidFill>
                            <a:srgbClr val="000000"/>
                          </a:solidFill>
                          <a:latin typeface="Arial"/>
                          <a:ea typeface="Arial"/>
                          <a:cs typeface="Arial"/>
                          <a:sym typeface="Arial"/>
                        </a:rPr>
                        <a:t>Overnight infant care and resources</a:t>
                      </a:r>
                      <a:endParaRPr lang="en-US" sz="1100" dirty="0"/>
                    </a:p>
                  </a:txBody>
                  <a:tcPr marL="53335" marR="53335" marT="53335" marB="53335"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CFD5EA"/>
                    </a:solidFill>
                  </a:tcPr>
                </a:tc>
                <a:extLst>
                  <a:ext uri="{0D108BD9-81ED-4DB2-BD59-A6C34878D82A}">
                    <a16:rowId xmlns:a16="http://schemas.microsoft.com/office/drawing/2014/main" val="10007"/>
                  </a:ext>
                </a:extLst>
              </a:tr>
            </a:tbl>
          </a:graphicData>
        </a:graphic>
      </p:graphicFrame>
      <p:sp>
        <p:nvSpPr>
          <p:cNvPr id="11" name="Title 10">
            <a:extLst>
              <a:ext uri="{FF2B5EF4-FFF2-40B4-BE49-F238E27FC236}">
                <a16:creationId xmlns:a16="http://schemas.microsoft.com/office/drawing/2014/main" id="{44E448E7-CA79-688E-214E-43C9FC44E06F}"/>
              </a:ext>
              <a:ext uri="{C183D7F6-B498-43B3-948B-1728B52AA6E4}">
                <adec:decorative xmlns:adec="http://schemas.microsoft.com/office/drawing/2017/decorative" val="1"/>
              </a:ext>
            </a:extLst>
          </p:cNvPr>
          <p:cNvSpPr>
            <a:spLocks noGrp="1"/>
          </p:cNvSpPr>
          <p:nvPr>
            <p:ph type="title" idx="4294967295"/>
          </p:nvPr>
        </p:nvSpPr>
        <p:spPr>
          <a:xfrm>
            <a:off x="535928" y="-1334208"/>
            <a:ext cx="8229600" cy="1143000"/>
          </a:xfrm>
        </p:spPr>
        <p:txBody>
          <a:bodyPr/>
          <a:lstStyle/>
          <a:p>
            <a:r>
              <a:rPr lang="en-US" dirty="0"/>
              <a:t>Parent/Child Resources in Nevada</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280</TotalTime>
  <Words>1048</Words>
  <Application>Microsoft Office PowerPoint</Application>
  <PresentationFormat>Custom</PresentationFormat>
  <Paragraphs>96</Paragraphs>
  <Slides>7</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7</vt:i4>
      </vt:variant>
    </vt:vector>
  </HeadingPairs>
  <TitlesOfParts>
    <vt:vector size="19" baseType="lpstr">
      <vt:lpstr>Myriad Bold Italics</vt:lpstr>
      <vt:lpstr>Myriad Bold</vt:lpstr>
      <vt:lpstr>Arial Bold Italics</vt:lpstr>
      <vt:lpstr>Myriad Condensed Bold</vt:lpstr>
      <vt:lpstr>Calibri</vt:lpstr>
      <vt:lpstr>Arial</vt:lpstr>
      <vt:lpstr>Arial Bold</vt:lpstr>
      <vt:lpstr>Myriad</vt:lpstr>
      <vt:lpstr>Myriad Light Italics</vt:lpstr>
      <vt:lpstr>Canva Sans</vt:lpstr>
      <vt:lpstr>Myriad Italics</vt:lpstr>
      <vt:lpstr>Office Theme</vt:lpstr>
      <vt:lpstr>What is NOCE?</vt:lpstr>
      <vt:lpstr>Topics Discussed</vt:lpstr>
      <vt:lpstr>NOCE DOSE</vt:lpstr>
      <vt:lpstr>Upcoming Events</vt:lpstr>
      <vt:lpstr>Empowered Pathways Webinar</vt:lpstr>
      <vt:lpstr>Resources</vt:lpstr>
      <vt:lpstr>Parent/Child Resources in Nevada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NOCE Listening Session Resource Slide Deck</dc:title>
  <cp:lastModifiedBy>Chloe Mullen</cp:lastModifiedBy>
  <cp:revision>4</cp:revision>
  <dcterms:created xsi:type="dcterms:W3CDTF">2006-08-16T00:00:00Z</dcterms:created>
  <dcterms:modified xsi:type="dcterms:W3CDTF">2025-10-15T19:04:15Z</dcterms:modified>
  <dc:identifier>DAGtLWBjnX0</dc:identifier>
</cp:coreProperties>
</file>