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4"/>
  </p:notesMasterIdLst>
  <p:handoutMasterIdLst>
    <p:handoutMasterId r:id="rId55"/>
  </p:handoutMasterIdLst>
  <p:sldIdLst>
    <p:sldId id="269" r:id="rId2"/>
    <p:sldId id="260" r:id="rId3"/>
    <p:sldId id="281" r:id="rId4"/>
    <p:sldId id="282" r:id="rId5"/>
    <p:sldId id="609" r:id="rId6"/>
    <p:sldId id="272" r:id="rId7"/>
    <p:sldId id="270" r:id="rId8"/>
    <p:sldId id="608" r:id="rId9"/>
    <p:sldId id="274" r:id="rId10"/>
    <p:sldId id="610" r:id="rId11"/>
    <p:sldId id="614" r:id="rId12"/>
    <p:sldId id="278" r:id="rId13"/>
    <p:sldId id="277" r:id="rId14"/>
    <p:sldId id="273" r:id="rId15"/>
    <p:sldId id="612" r:id="rId16"/>
    <p:sldId id="615" r:id="rId17"/>
    <p:sldId id="265" r:id="rId18"/>
    <p:sldId id="616" r:id="rId19"/>
    <p:sldId id="266" r:id="rId20"/>
    <p:sldId id="617" r:id="rId21"/>
    <p:sldId id="620" r:id="rId22"/>
    <p:sldId id="618" r:id="rId23"/>
    <p:sldId id="619" r:id="rId24"/>
    <p:sldId id="276" r:id="rId25"/>
    <p:sldId id="613" r:id="rId26"/>
    <p:sldId id="283" r:id="rId27"/>
    <p:sldId id="284" r:id="rId28"/>
    <p:sldId id="285" r:id="rId29"/>
    <p:sldId id="286" r:id="rId30"/>
    <p:sldId id="287" r:id="rId31"/>
    <p:sldId id="288" r:id="rId32"/>
    <p:sldId id="289" r:id="rId33"/>
    <p:sldId id="290" r:id="rId34"/>
    <p:sldId id="665" r:id="rId35"/>
    <p:sldId id="670" r:id="rId36"/>
    <p:sldId id="579" r:id="rId37"/>
    <p:sldId id="669" r:id="rId38"/>
    <p:sldId id="671" r:id="rId39"/>
    <p:sldId id="591" r:id="rId40"/>
    <p:sldId id="664" r:id="rId41"/>
    <p:sldId id="606" r:id="rId42"/>
    <p:sldId id="672" r:id="rId43"/>
    <p:sldId id="677" r:id="rId44"/>
    <p:sldId id="678" r:id="rId45"/>
    <p:sldId id="673" r:id="rId46"/>
    <p:sldId id="676" r:id="rId47"/>
    <p:sldId id="681" r:id="rId48"/>
    <p:sldId id="682" r:id="rId49"/>
    <p:sldId id="680" r:id="rId50"/>
    <p:sldId id="683" r:id="rId51"/>
    <p:sldId id="674" r:id="rId52"/>
    <p:sldId id="675" r:id="rId53"/>
  </p:sldIdLst>
  <p:sldSz cx="12192000" cy="68580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040"/>
    <a:srgbClr val="FFB55D"/>
    <a:srgbClr val="8B8E90"/>
    <a:srgbClr val="898989"/>
    <a:srgbClr val="D43862"/>
    <a:srgbClr val="0A8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9214" autoAdjust="0"/>
    <p:restoredTop sz="86435" autoAdjust="0"/>
  </p:normalViewPr>
  <p:slideViewPr>
    <p:cSldViewPr snapToGrid="0">
      <p:cViewPr varScale="1">
        <p:scale>
          <a:sx n="138" d="100"/>
          <a:sy n="138" d="100"/>
        </p:scale>
        <p:origin x="200" y="320"/>
      </p:cViewPr>
      <p:guideLst/>
    </p:cSldViewPr>
  </p:slideViewPr>
  <p:outlineViewPr>
    <p:cViewPr>
      <p:scale>
        <a:sx n="33" d="100"/>
        <a:sy n="33" d="100"/>
      </p:scale>
      <p:origin x="0" y="-4400"/>
    </p:cViewPr>
  </p:outlineViewPr>
  <p:notesTextViewPr>
    <p:cViewPr>
      <p:scale>
        <a:sx n="1" d="1"/>
        <a:sy n="1" d="1"/>
      </p:scale>
      <p:origin x="0" y="0"/>
    </p:cViewPr>
  </p:notesTextViewPr>
  <p:notesViewPr>
    <p:cSldViewPr snapToGrid="0">
      <p:cViewPr varScale="1">
        <p:scale>
          <a:sx n="97" d="100"/>
          <a:sy n="97"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mj-lt"/>
              </a:rPr>
              <a:t>Medication</a:t>
            </a:r>
            <a:r>
              <a:rPr lang="en-US" baseline="0" dirty="0">
                <a:latin typeface="+mj-lt"/>
              </a:rPr>
              <a:t> compliance – by month</a:t>
            </a:r>
            <a:endParaRPr lang="en-US" dirty="0">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Fentanyl</c:v>
                </c:pt>
              </c:strCache>
            </c:strRef>
          </c:tx>
          <c:spPr>
            <a:ln w="28575" cap="rnd">
              <a:solidFill>
                <a:schemeClr val="accent1"/>
              </a:solidFill>
              <a:round/>
            </a:ln>
            <a:effectLst/>
          </c:spPr>
          <c:marker>
            <c:symbol val="none"/>
          </c:marker>
          <c:cat>
            <c:strRef>
              <c:f>Sheet1!$A$2:$A$4</c:f>
              <c:strCache>
                <c:ptCount val="3"/>
                <c:pt idx="0">
                  <c:v>Month 1</c:v>
                </c:pt>
                <c:pt idx="1">
                  <c:v>Month 2</c:v>
                </c:pt>
                <c:pt idx="2">
                  <c:v>Month 3</c:v>
                </c:pt>
              </c:strCache>
            </c:strRef>
          </c:cat>
          <c:val>
            <c:numRef>
              <c:f>Sheet1!$B$2:$B$4</c:f>
              <c:numCache>
                <c:formatCode>0.00%</c:formatCode>
                <c:ptCount val="3"/>
                <c:pt idx="0">
                  <c:v>0.64710000000000001</c:v>
                </c:pt>
                <c:pt idx="1">
                  <c:v>0.75670000000000004</c:v>
                </c:pt>
                <c:pt idx="2">
                  <c:v>0.72089999999999999</c:v>
                </c:pt>
              </c:numCache>
            </c:numRef>
          </c:val>
          <c:smooth val="0"/>
          <c:extLst>
            <c:ext xmlns:c16="http://schemas.microsoft.com/office/drawing/2014/chart" uri="{C3380CC4-5D6E-409C-BE32-E72D297353CC}">
              <c16:uniqueId val="{00000000-F17A-AA4C-8252-A2E4F86D1B79}"/>
            </c:ext>
          </c:extLst>
        </c:ser>
        <c:ser>
          <c:idx val="1"/>
          <c:order val="1"/>
          <c:tx>
            <c:strRef>
              <c:f>Sheet1!$C$1</c:f>
              <c:strCache>
                <c:ptCount val="1"/>
                <c:pt idx="0">
                  <c:v>Other Opioids</c:v>
                </c:pt>
              </c:strCache>
            </c:strRef>
          </c:tx>
          <c:spPr>
            <a:ln w="28575" cap="rnd">
              <a:solidFill>
                <a:schemeClr val="accent2"/>
              </a:solidFill>
              <a:round/>
            </a:ln>
            <a:effectLst/>
          </c:spPr>
          <c:marker>
            <c:symbol val="none"/>
          </c:marker>
          <c:cat>
            <c:strRef>
              <c:f>Sheet1!$A$2:$A$4</c:f>
              <c:strCache>
                <c:ptCount val="3"/>
                <c:pt idx="0">
                  <c:v>Month 1</c:v>
                </c:pt>
                <c:pt idx="1">
                  <c:v>Month 2</c:v>
                </c:pt>
                <c:pt idx="2">
                  <c:v>Month 3</c:v>
                </c:pt>
              </c:strCache>
            </c:strRef>
          </c:cat>
          <c:val>
            <c:numRef>
              <c:f>Sheet1!$C$2:$C$4</c:f>
              <c:numCache>
                <c:formatCode>0.00%</c:formatCode>
                <c:ptCount val="3"/>
                <c:pt idx="0">
                  <c:v>0.80359999999999998</c:v>
                </c:pt>
                <c:pt idx="1">
                  <c:v>0.82720000000000005</c:v>
                </c:pt>
                <c:pt idx="2">
                  <c:v>0.88</c:v>
                </c:pt>
              </c:numCache>
            </c:numRef>
          </c:val>
          <c:smooth val="0"/>
          <c:extLst>
            <c:ext xmlns:c16="http://schemas.microsoft.com/office/drawing/2014/chart" uri="{C3380CC4-5D6E-409C-BE32-E72D297353CC}">
              <c16:uniqueId val="{00000001-F17A-AA4C-8252-A2E4F86D1B79}"/>
            </c:ext>
          </c:extLst>
        </c:ser>
        <c:dLbls>
          <c:showLegendKey val="0"/>
          <c:showVal val="0"/>
          <c:showCatName val="0"/>
          <c:showSerName val="0"/>
          <c:showPercent val="0"/>
          <c:showBubbleSize val="0"/>
        </c:dLbls>
        <c:smooth val="0"/>
        <c:axId val="1770619455"/>
        <c:axId val="1770619935"/>
      </c:lineChart>
      <c:catAx>
        <c:axId val="177061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0619935"/>
        <c:crosses val="autoZero"/>
        <c:auto val="1"/>
        <c:lblAlgn val="ctr"/>
        <c:lblOffset val="100"/>
        <c:noMultiLvlLbl val="0"/>
      </c:catAx>
      <c:valAx>
        <c:axId val="1770619935"/>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0619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cap="none" spc="50" normalizeH="0" baseline="0">
                <a:solidFill>
                  <a:schemeClr val="tx1">
                    <a:lumMod val="65000"/>
                    <a:lumOff val="35000"/>
                  </a:schemeClr>
                </a:solidFill>
                <a:latin typeface="+mj-lt"/>
                <a:ea typeface="+mj-ea"/>
                <a:cs typeface="+mj-cs"/>
              </a:defRPr>
            </a:pPr>
            <a:r>
              <a:rPr lang="en-US" sz="1860" dirty="0"/>
              <a:t>Medication compliance –</a:t>
            </a:r>
            <a:r>
              <a:rPr lang="en-US" sz="1860" baseline="0" dirty="0"/>
              <a:t> 90 day period</a:t>
            </a:r>
            <a:endParaRPr lang="en-US" sz="1860" dirty="0"/>
          </a:p>
        </c:rich>
      </c:tx>
      <c:layout>
        <c:manualLayout>
          <c:xMode val="edge"/>
          <c:yMode val="edge"/>
          <c:x val="0.19696705173575424"/>
          <c:y val="2.9475980722907545E-2"/>
        </c:manualLayout>
      </c:layout>
      <c:overlay val="0"/>
      <c:spPr>
        <a:noFill/>
        <a:ln>
          <a:noFill/>
        </a:ln>
        <a:effectLst/>
      </c:spPr>
      <c:txPr>
        <a:bodyPr rot="0" spcFirstLastPara="1" vertOverflow="ellipsis" vert="horz" wrap="square" anchor="ctr" anchorCtr="1"/>
        <a:lstStyle/>
        <a:p>
          <a:pPr>
            <a:defRPr sz="186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Fentanyl</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90 days</c:v>
                </c:pt>
              </c:strCache>
            </c:strRef>
          </c:cat>
          <c:val>
            <c:numRef>
              <c:f>Sheet1!$B$2</c:f>
              <c:numCache>
                <c:formatCode>0.00%</c:formatCode>
                <c:ptCount val="1"/>
                <c:pt idx="0">
                  <c:v>0.70820000000000005</c:v>
                </c:pt>
              </c:numCache>
            </c:numRef>
          </c:val>
          <c:extLst>
            <c:ext xmlns:c16="http://schemas.microsoft.com/office/drawing/2014/chart" uri="{C3380CC4-5D6E-409C-BE32-E72D297353CC}">
              <c16:uniqueId val="{00000000-4B54-A74C-BA79-62017F7A03F1}"/>
            </c:ext>
          </c:extLst>
        </c:ser>
        <c:ser>
          <c:idx val="1"/>
          <c:order val="1"/>
          <c:tx>
            <c:strRef>
              <c:f>Sheet1!$C$1</c:f>
              <c:strCache>
                <c:ptCount val="1"/>
                <c:pt idx="0">
                  <c:v>Other opioids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90 days</c:v>
                </c:pt>
              </c:strCache>
            </c:strRef>
          </c:cat>
          <c:val>
            <c:numRef>
              <c:f>Sheet1!$C$2</c:f>
              <c:numCache>
                <c:formatCode>0.00%</c:formatCode>
                <c:ptCount val="1"/>
                <c:pt idx="0">
                  <c:v>0.83230000000000004</c:v>
                </c:pt>
              </c:numCache>
            </c:numRef>
          </c:val>
          <c:extLst>
            <c:ext xmlns:c16="http://schemas.microsoft.com/office/drawing/2014/chart" uri="{C3380CC4-5D6E-409C-BE32-E72D297353CC}">
              <c16:uniqueId val="{00000001-4B54-A74C-BA79-62017F7A03F1}"/>
            </c:ext>
          </c:extLst>
        </c:ser>
        <c:dLbls>
          <c:showLegendKey val="0"/>
          <c:showVal val="0"/>
          <c:showCatName val="0"/>
          <c:showSerName val="0"/>
          <c:showPercent val="0"/>
          <c:showBubbleSize val="0"/>
        </c:dLbls>
        <c:gapWidth val="80"/>
        <c:overlap val="25"/>
        <c:axId val="1597057967"/>
        <c:axId val="1597065647"/>
      </c:barChart>
      <c:catAx>
        <c:axId val="159705796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597065647"/>
        <c:crosses val="autoZero"/>
        <c:auto val="1"/>
        <c:lblAlgn val="ctr"/>
        <c:lblOffset val="100"/>
        <c:noMultiLvlLbl val="0"/>
      </c:catAx>
      <c:valAx>
        <c:axId val="1597065647"/>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59705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dirty="0"/>
              <a:t>Retention- Baseline</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7.5859306306567023E-2"/>
          <c:y val="0.10742518144266612"/>
          <c:w val="0.90833301956552337"/>
          <c:h val="0.71017458846273862"/>
        </c:manualLayout>
      </c:layout>
      <c:barChart>
        <c:barDir val="col"/>
        <c:grouping val="clustered"/>
        <c:varyColors val="0"/>
        <c:ser>
          <c:idx val="0"/>
          <c:order val="0"/>
          <c:tx>
            <c:strRef>
              <c:f>Sheet1!$B$1</c:f>
              <c:strCache>
                <c:ptCount val="1"/>
                <c:pt idx="0">
                  <c:v>Fentanyl</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Retention at 6-months</c:v>
                </c:pt>
              </c:strCache>
            </c:strRef>
          </c:cat>
          <c:val>
            <c:numRef>
              <c:f>Sheet1!$B$2</c:f>
              <c:numCache>
                <c:formatCode>0.00%</c:formatCode>
                <c:ptCount val="1"/>
                <c:pt idx="0">
                  <c:v>0.38</c:v>
                </c:pt>
              </c:numCache>
            </c:numRef>
          </c:val>
          <c:extLst>
            <c:ext xmlns:c16="http://schemas.microsoft.com/office/drawing/2014/chart" uri="{C3380CC4-5D6E-409C-BE32-E72D297353CC}">
              <c16:uniqueId val="{00000000-88C2-B84E-959A-ABA998959FF3}"/>
            </c:ext>
          </c:extLst>
        </c:ser>
        <c:ser>
          <c:idx val="1"/>
          <c:order val="1"/>
          <c:tx>
            <c:strRef>
              <c:f>Sheet1!$C$1</c:f>
              <c:strCache>
                <c:ptCount val="1"/>
                <c:pt idx="0">
                  <c:v>Other Opioids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Retention at 6-months</c:v>
                </c:pt>
              </c:strCache>
            </c:strRef>
          </c:cat>
          <c:val>
            <c:numRef>
              <c:f>Sheet1!$C$2</c:f>
              <c:numCache>
                <c:formatCode>0.00%</c:formatCode>
                <c:ptCount val="1"/>
                <c:pt idx="0">
                  <c:v>0.64</c:v>
                </c:pt>
              </c:numCache>
            </c:numRef>
          </c:val>
          <c:extLst>
            <c:ext xmlns:c16="http://schemas.microsoft.com/office/drawing/2014/chart" uri="{C3380CC4-5D6E-409C-BE32-E72D297353CC}">
              <c16:uniqueId val="{00000001-88C2-B84E-959A-ABA998959FF3}"/>
            </c:ext>
          </c:extLst>
        </c:ser>
        <c:dLbls>
          <c:showLegendKey val="0"/>
          <c:showVal val="0"/>
          <c:showCatName val="0"/>
          <c:showSerName val="0"/>
          <c:showPercent val="0"/>
          <c:showBubbleSize val="0"/>
        </c:dLbls>
        <c:gapWidth val="80"/>
        <c:overlap val="25"/>
        <c:axId val="1909621391"/>
        <c:axId val="1909621871"/>
      </c:barChart>
      <c:catAx>
        <c:axId val="190962139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909621871"/>
        <c:crosses val="autoZero"/>
        <c:auto val="1"/>
        <c:lblAlgn val="ctr"/>
        <c:lblOffset val="100"/>
        <c:noMultiLvlLbl val="0"/>
      </c:catAx>
      <c:valAx>
        <c:axId val="1909621871"/>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90962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OTIS</c:v>
                </c:pt>
              </c:strCache>
            </c:strRef>
          </c:tx>
          <c:spPr>
            <a:solidFill>
              <a:schemeClr val="accent1">
                <a:alpha val="70000"/>
              </a:schemeClr>
            </a:solidFill>
            <a:ln>
              <a:noFill/>
            </a:ln>
            <a:effectLst/>
          </c:spPr>
          <c:invertIfNegative val="0"/>
          <c:cat>
            <c:strRef>
              <c:f>Sheet1!$A$2:$A$3</c:f>
              <c:strCache>
                <c:ptCount val="2"/>
                <c:pt idx="0">
                  <c:v>OTIS Completed</c:v>
                </c:pt>
                <c:pt idx="1">
                  <c:v>OTIS All</c:v>
                </c:pt>
              </c:strCache>
            </c:strRef>
          </c:cat>
          <c:val>
            <c:numRef>
              <c:f>Sheet1!$B$2:$B$3</c:f>
              <c:numCache>
                <c:formatCode>0.00%</c:formatCode>
                <c:ptCount val="2"/>
                <c:pt idx="0">
                  <c:v>0.90610000000000002</c:v>
                </c:pt>
                <c:pt idx="1">
                  <c:v>0.79220000000000002</c:v>
                </c:pt>
              </c:numCache>
            </c:numRef>
          </c:val>
          <c:extLst>
            <c:ext xmlns:c16="http://schemas.microsoft.com/office/drawing/2014/chart" uri="{C3380CC4-5D6E-409C-BE32-E72D297353CC}">
              <c16:uniqueId val="{00000000-7771-6544-A03E-94B2E0B2CEB4}"/>
            </c:ext>
          </c:extLst>
        </c:ser>
        <c:ser>
          <c:idx val="1"/>
          <c:order val="1"/>
          <c:tx>
            <c:strRef>
              <c:f>Sheet1!$C$1</c:f>
              <c:strCache>
                <c:ptCount val="1"/>
                <c:pt idx="0">
                  <c:v>Control</c:v>
                </c:pt>
              </c:strCache>
            </c:strRef>
          </c:tx>
          <c:spPr>
            <a:solidFill>
              <a:schemeClr val="accent2">
                <a:alpha val="70000"/>
              </a:schemeClr>
            </a:solidFill>
            <a:ln>
              <a:noFill/>
            </a:ln>
            <a:effectLst/>
          </c:spPr>
          <c:invertIfNegative val="0"/>
          <c:cat>
            <c:strRef>
              <c:f>Sheet1!$A$2:$A$3</c:f>
              <c:strCache>
                <c:ptCount val="2"/>
                <c:pt idx="0">
                  <c:v>OTIS Completed</c:v>
                </c:pt>
                <c:pt idx="1">
                  <c:v>OTIS All</c:v>
                </c:pt>
              </c:strCache>
            </c:strRef>
          </c:cat>
          <c:val>
            <c:numRef>
              <c:f>Sheet1!$C$2:$C$3</c:f>
              <c:numCache>
                <c:formatCode>0.00%</c:formatCode>
                <c:ptCount val="2"/>
                <c:pt idx="0">
                  <c:v>0.60150000000000003</c:v>
                </c:pt>
                <c:pt idx="1">
                  <c:v>0.60150000000000003</c:v>
                </c:pt>
              </c:numCache>
            </c:numRef>
          </c:val>
          <c:extLst>
            <c:ext xmlns:c16="http://schemas.microsoft.com/office/drawing/2014/chart" uri="{C3380CC4-5D6E-409C-BE32-E72D297353CC}">
              <c16:uniqueId val="{00000001-7771-6544-A03E-94B2E0B2CEB4}"/>
            </c:ext>
          </c:extLst>
        </c:ser>
        <c:dLbls>
          <c:showLegendKey val="0"/>
          <c:showVal val="0"/>
          <c:showCatName val="0"/>
          <c:showSerName val="0"/>
          <c:showPercent val="0"/>
          <c:showBubbleSize val="0"/>
        </c:dLbls>
        <c:gapWidth val="80"/>
        <c:overlap val="25"/>
        <c:axId val="1583249439"/>
        <c:axId val="1583250927"/>
      </c:barChart>
      <c:catAx>
        <c:axId val="1583249439"/>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583250927"/>
        <c:crosses val="autoZero"/>
        <c:auto val="1"/>
        <c:lblAlgn val="ctr"/>
        <c:lblOffset val="100"/>
        <c:noMultiLvlLbl val="0"/>
      </c:catAx>
      <c:valAx>
        <c:axId val="1583250927"/>
        <c:scaling>
          <c:orientation val="minMax"/>
          <c:max val="1"/>
          <c:min val="0.2"/>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58324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OTIS</c:v>
                </c:pt>
              </c:strCache>
            </c:strRef>
          </c:tx>
          <c:spPr>
            <a:solidFill>
              <a:schemeClr val="accent1">
                <a:alpha val="70000"/>
              </a:schemeClr>
            </a:solidFill>
            <a:ln>
              <a:noFill/>
            </a:ln>
            <a:effectLst/>
          </c:spPr>
          <c:invertIfNegative val="0"/>
          <c:cat>
            <c:strRef>
              <c:f>Sheet1!$A$2:$A$3</c:f>
              <c:strCache>
                <c:ptCount val="2"/>
                <c:pt idx="0">
                  <c:v>OTIS Completed</c:v>
                </c:pt>
                <c:pt idx="1">
                  <c:v>OTIS All</c:v>
                </c:pt>
              </c:strCache>
            </c:strRef>
          </c:cat>
          <c:val>
            <c:numRef>
              <c:f>Sheet1!$B$2:$B$3</c:f>
              <c:numCache>
                <c:formatCode>0.00%</c:formatCode>
                <c:ptCount val="2"/>
                <c:pt idx="0">
                  <c:v>0.80430000000000001</c:v>
                </c:pt>
                <c:pt idx="1">
                  <c:v>0.53269999999999995</c:v>
                </c:pt>
              </c:numCache>
            </c:numRef>
          </c:val>
          <c:extLst>
            <c:ext xmlns:c16="http://schemas.microsoft.com/office/drawing/2014/chart" uri="{C3380CC4-5D6E-409C-BE32-E72D297353CC}">
              <c16:uniqueId val="{00000000-B743-224B-B950-F5147A6FD412}"/>
            </c:ext>
          </c:extLst>
        </c:ser>
        <c:ser>
          <c:idx val="1"/>
          <c:order val="1"/>
          <c:tx>
            <c:strRef>
              <c:f>Sheet1!$C$1</c:f>
              <c:strCache>
                <c:ptCount val="1"/>
                <c:pt idx="0">
                  <c:v>Control</c:v>
                </c:pt>
              </c:strCache>
            </c:strRef>
          </c:tx>
          <c:spPr>
            <a:solidFill>
              <a:schemeClr val="accent2">
                <a:alpha val="70000"/>
              </a:schemeClr>
            </a:solidFill>
            <a:ln>
              <a:noFill/>
            </a:ln>
            <a:effectLst/>
          </c:spPr>
          <c:invertIfNegative val="0"/>
          <c:cat>
            <c:strRef>
              <c:f>Sheet1!$A$2:$A$3</c:f>
              <c:strCache>
                <c:ptCount val="2"/>
                <c:pt idx="0">
                  <c:v>OTIS Completed</c:v>
                </c:pt>
                <c:pt idx="1">
                  <c:v>OTIS All</c:v>
                </c:pt>
              </c:strCache>
            </c:strRef>
          </c:cat>
          <c:val>
            <c:numRef>
              <c:f>Sheet1!$C$2:$C$3</c:f>
              <c:numCache>
                <c:formatCode>0.00%</c:formatCode>
                <c:ptCount val="2"/>
                <c:pt idx="0">
                  <c:v>0.36480000000000001</c:v>
                </c:pt>
                <c:pt idx="1">
                  <c:v>0.36480000000000001</c:v>
                </c:pt>
              </c:numCache>
            </c:numRef>
          </c:val>
          <c:extLst>
            <c:ext xmlns:c16="http://schemas.microsoft.com/office/drawing/2014/chart" uri="{C3380CC4-5D6E-409C-BE32-E72D297353CC}">
              <c16:uniqueId val="{00000001-B743-224B-B950-F5147A6FD412}"/>
            </c:ext>
          </c:extLst>
        </c:ser>
        <c:dLbls>
          <c:showLegendKey val="0"/>
          <c:showVal val="0"/>
          <c:showCatName val="0"/>
          <c:showSerName val="0"/>
          <c:showPercent val="0"/>
          <c:showBubbleSize val="0"/>
        </c:dLbls>
        <c:gapWidth val="80"/>
        <c:overlap val="25"/>
        <c:axId val="1834587151"/>
        <c:axId val="1834591615"/>
      </c:barChart>
      <c:catAx>
        <c:axId val="183458715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834591615"/>
        <c:crosses val="autoZero"/>
        <c:auto val="1"/>
        <c:lblAlgn val="ctr"/>
        <c:lblOffset val="100"/>
        <c:noMultiLvlLbl val="0"/>
      </c:catAx>
      <c:valAx>
        <c:axId val="1834591615"/>
        <c:scaling>
          <c:orientation val="minMax"/>
          <c:min val="0.2"/>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83458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15F7BC-FC56-B849-F1E5-6C0B2825707D}"/>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C95C71-D9B8-5917-24E7-B61E1B6E3DF7}"/>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B34043B-7F2A-F745-900A-95DFB28B3459}" type="datetimeFigureOut">
              <a:rPr lang="en-US" smtClean="0"/>
              <a:t>11/13/24</a:t>
            </a:fld>
            <a:endParaRPr lang="en-US" dirty="0"/>
          </a:p>
        </p:txBody>
      </p:sp>
      <p:sp>
        <p:nvSpPr>
          <p:cNvPr id="4" name="Footer Placeholder 3">
            <a:extLst>
              <a:ext uri="{FF2B5EF4-FFF2-40B4-BE49-F238E27FC236}">
                <a16:creationId xmlns:a16="http://schemas.microsoft.com/office/drawing/2014/main" id="{E2A44E1E-A6A6-834E-EB06-3482CC144F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2A20ECF-EAEA-07D5-10DD-97927070AC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210FB-6420-6245-B0C4-D37DB9ADC7BE}" type="slidenum">
              <a:rPr lang="en-US" smtClean="0"/>
              <a:t>‹#›</a:t>
            </a:fld>
            <a:endParaRPr lang="en-US" dirty="0"/>
          </a:p>
        </p:txBody>
      </p:sp>
    </p:spTree>
    <p:extLst>
      <p:ext uri="{BB962C8B-B14F-4D97-AF65-F5344CB8AC3E}">
        <p14:creationId xmlns:p14="http://schemas.microsoft.com/office/powerpoint/2010/main" val="224548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11/13/24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58775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426992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12347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270956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25</a:t>
            </a:fld>
            <a:endParaRPr lang="en-US" dirty="0"/>
          </a:p>
        </p:txBody>
      </p:sp>
    </p:spTree>
    <p:extLst>
      <p:ext uri="{BB962C8B-B14F-4D97-AF65-F5344CB8AC3E}">
        <p14:creationId xmlns:p14="http://schemas.microsoft.com/office/powerpoint/2010/main" val="97841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D9873-7F15-49F0-BE01-B24BF38535A9}" type="slidenum">
              <a:rPr lang="en-US" altLang="en-US"/>
              <a:pPr/>
              <a:t>34</a:t>
            </a:fld>
            <a:endParaRPr lang="en-US" altLang="en-US" dirty="0"/>
          </a:p>
        </p:txBody>
      </p:sp>
      <p:sp>
        <p:nvSpPr>
          <p:cNvPr id="38914" name="Rectangle 2"/>
          <p:cNvSpPr>
            <a:spLocks noGrp="1" noRot="1" noChangeAspect="1" noChangeArrowheads="1" noTextEdit="1"/>
          </p:cNvSpPr>
          <p:nvPr>
            <p:ph type="sldImg"/>
          </p:nvPr>
        </p:nvSpPr>
        <p:spPr>
          <a:xfrm>
            <a:off x="406400" y="544513"/>
            <a:ext cx="6197600" cy="3486150"/>
          </a:xfrm>
          <a:ln/>
        </p:spPr>
      </p:sp>
      <p:sp>
        <p:nvSpPr>
          <p:cNvPr id="38915" name="Rectangle 3"/>
          <p:cNvSpPr>
            <a:spLocks noGrp="1" noChangeArrowheads="1"/>
          </p:cNvSpPr>
          <p:nvPr>
            <p:ph type="body" idx="1"/>
          </p:nvPr>
        </p:nvSpPr>
        <p:spPr>
          <a:xfrm>
            <a:off x="701041" y="4105911"/>
            <a:ext cx="5764107" cy="4648200"/>
          </a:xfrm>
        </p:spPr>
        <p:txBody>
          <a:bodyPr/>
          <a:lstStyle/>
          <a:p>
            <a:r>
              <a:rPr lang="en-US" altLang="en-US" dirty="0"/>
              <a:t>Slide source: McLellan, et al:  Arch Gen Psychiatry, 40:620, 1983.</a:t>
            </a:r>
            <a:endParaRPr lang="en-US" altLang="en-US" b="1" dirty="0"/>
          </a:p>
          <a:p>
            <a:endParaRPr lang="en-US" altLang="en-US" dirty="0"/>
          </a:p>
        </p:txBody>
      </p:sp>
    </p:spTree>
    <p:extLst>
      <p:ext uri="{BB962C8B-B14F-4D97-AF65-F5344CB8AC3E}">
        <p14:creationId xmlns:p14="http://schemas.microsoft.com/office/powerpoint/2010/main" val="3795802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D9873-7F15-49F0-BE01-B24BF38535A9}" type="slidenum">
              <a:rPr lang="en-US" altLang="en-US"/>
              <a:pPr/>
              <a:t>37</a:t>
            </a:fld>
            <a:endParaRPr lang="en-US" altLang="en-US" dirty="0"/>
          </a:p>
        </p:txBody>
      </p:sp>
      <p:sp>
        <p:nvSpPr>
          <p:cNvPr id="38914" name="Rectangle 2"/>
          <p:cNvSpPr>
            <a:spLocks noGrp="1" noRot="1" noChangeAspect="1" noChangeArrowheads="1" noTextEdit="1"/>
          </p:cNvSpPr>
          <p:nvPr>
            <p:ph type="sldImg"/>
          </p:nvPr>
        </p:nvSpPr>
        <p:spPr>
          <a:xfrm>
            <a:off x="406400" y="544513"/>
            <a:ext cx="6197600" cy="3486150"/>
          </a:xfrm>
          <a:ln/>
        </p:spPr>
      </p:sp>
      <p:sp>
        <p:nvSpPr>
          <p:cNvPr id="38915" name="Rectangle 3"/>
          <p:cNvSpPr>
            <a:spLocks noGrp="1" noChangeArrowheads="1"/>
          </p:cNvSpPr>
          <p:nvPr>
            <p:ph type="body" idx="1"/>
          </p:nvPr>
        </p:nvSpPr>
        <p:spPr>
          <a:xfrm>
            <a:off x="701041" y="4105911"/>
            <a:ext cx="5764107" cy="4648200"/>
          </a:xfrm>
        </p:spPr>
        <p:txBody>
          <a:bodyPr/>
          <a:lstStyle/>
          <a:p>
            <a:r>
              <a:rPr lang="en-US" altLang="en-US" dirty="0"/>
              <a:t>Slide source: McLellan, et al:  Arch Gen Psychiatry, 40:620, 1983.</a:t>
            </a:r>
            <a:endParaRPr lang="en-US" altLang="en-US" b="1" dirty="0"/>
          </a:p>
          <a:p>
            <a:endParaRPr lang="en-US" altLang="en-US" dirty="0"/>
          </a:p>
        </p:txBody>
      </p:sp>
    </p:spTree>
    <p:extLst>
      <p:ext uri="{BB962C8B-B14F-4D97-AF65-F5344CB8AC3E}">
        <p14:creationId xmlns:p14="http://schemas.microsoft.com/office/powerpoint/2010/main" val="64447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41</a:t>
            </a:fld>
            <a:endParaRPr lang="en-US" dirty="0"/>
          </a:p>
        </p:txBody>
      </p:sp>
    </p:spTree>
    <p:extLst>
      <p:ext uri="{BB962C8B-B14F-4D97-AF65-F5344CB8AC3E}">
        <p14:creationId xmlns:p14="http://schemas.microsoft.com/office/powerpoint/2010/main" val="284781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PSROTA-branded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(If the notes on ALT TEXT and READING ORDER do not make sense to you, please let the ATTC National Coordinating Office know to help with remediation.)</a:t>
            </a: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33712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178343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104991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5</a:t>
            </a:fld>
            <a:endParaRPr lang="en-US" dirty="0"/>
          </a:p>
        </p:txBody>
      </p:sp>
    </p:spTree>
    <p:extLst>
      <p:ext uri="{BB962C8B-B14F-4D97-AF65-F5344CB8AC3E}">
        <p14:creationId xmlns:p14="http://schemas.microsoft.com/office/powerpoint/2010/main" val="138318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103550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8</a:t>
            </a:fld>
            <a:endParaRPr lang="en-US" dirty="0"/>
          </a:p>
        </p:txBody>
      </p:sp>
    </p:spTree>
    <p:extLst>
      <p:ext uri="{BB962C8B-B14F-4D97-AF65-F5344CB8AC3E}">
        <p14:creationId xmlns:p14="http://schemas.microsoft.com/office/powerpoint/2010/main" val="235422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10</a:t>
            </a:fld>
            <a:endParaRPr lang="en-US" dirty="0"/>
          </a:p>
        </p:txBody>
      </p:sp>
    </p:spTree>
    <p:extLst>
      <p:ext uri="{BB962C8B-B14F-4D97-AF65-F5344CB8AC3E}">
        <p14:creationId xmlns:p14="http://schemas.microsoft.com/office/powerpoint/2010/main" val="65026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is a layout for text</a:t>
            </a:r>
            <a:r>
              <a:rPr lang="en-US" sz="12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200" dirty="0">
                <a:latin typeface="Arial" panose="020B0604020202020204" pitchFamily="34" charset="0"/>
                <a:cs typeface="Arial" panose="020B0604020202020204" pitchFamily="34" charset="0"/>
              </a:rPr>
              <a:t>This is a layout for text</a:t>
            </a:r>
            <a:r>
              <a:rPr lang="en-US" sz="12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291173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leg.state.nv.us/NRS/NRS-433.html" TargetMode="External"/><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943" y="894522"/>
            <a:ext cx="11423654" cy="795588"/>
          </a:xfrm>
        </p:spPr>
        <p:txBody>
          <a:bodyPr/>
          <a:lstStyle>
            <a:lvl1pPr>
              <a:defRPr>
                <a:solidFill>
                  <a:srgbClr val="8B8E90"/>
                </a:solidFill>
              </a:defRPr>
            </a:lvl1pPr>
          </a:lstStyle>
          <a:p>
            <a:r>
              <a:rPr lang="en-US" dirty="0"/>
              <a:t>About the Nevada Opioid Center of Excellence (NOCE)</a:t>
            </a:r>
          </a:p>
        </p:txBody>
      </p:sp>
      <p:sp>
        <p:nvSpPr>
          <p:cNvPr id="7" name="Content Placeholder 6"/>
          <p:cNvSpPr>
            <a:spLocks noGrp="1"/>
          </p:cNvSpPr>
          <p:nvPr>
            <p:ph sz="quarter" idx="10" hasCustomPrompt="1"/>
          </p:nvPr>
        </p:nvSpPr>
        <p:spPr>
          <a:xfrm>
            <a:off x="332943" y="2146851"/>
            <a:ext cx="11423654" cy="3190003"/>
          </a:xfrm>
        </p:spPr>
        <p:txBody>
          <a:bodyPr/>
          <a:lstStyle>
            <a:lvl1pPr marL="0" indent="0">
              <a:buNone/>
              <a:defRPr>
                <a:solidFill>
                  <a:srgbClr val="0A2040"/>
                </a:solidFill>
              </a:defRPr>
            </a:lvl1pPr>
            <a:lvl2pPr>
              <a:defRPr>
                <a:solidFill>
                  <a:srgbClr val="FFB55D"/>
                </a:solidFill>
              </a:defRPr>
            </a:lvl2pPr>
            <a:lvl3pPr>
              <a:defRPr>
                <a:solidFill>
                  <a:srgbClr val="0A2040"/>
                </a:solidFill>
              </a:defRPr>
            </a:lvl3pPr>
            <a:lvl4pPr>
              <a:defRPr>
                <a:solidFill>
                  <a:schemeClr val="tx1"/>
                </a:solidFill>
              </a:defRPr>
            </a:lvl4pPr>
            <a:lvl5pPr>
              <a:defRPr>
                <a:solidFill>
                  <a:schemeClr val="tx1"/>
                </a:solidFill>
              </a:defRPr>
            </a:lvl5pPr>
          </a:lstStyle>
          <a:p>
            <a:r>
              <a:rPr lang="en-US" dirty="0">
                <a:effectLst/>
                <a:latin typeface="Helvetica Neue" panose="02000503000000020004" pitchFamily="2" charset="0"/>
              </a:rPr>
              <a:t>The purpose of the Nevada Opioid Center of Excellence (NOCE) is to develop and disseminate evidence-based and research informed training and offer technical assistance to address opioid use, misuse, abuse and overdose effecting Nevada communities.</a:t>
            </a:r>
          </a:p>
        </p:txBody>
      </p:sp>
    </p:spTree>
    <p:custDataLst>
      <p:tags r:id="rId1"/>
    </p:custDataLst>
    <p:extLst>
      <p:ext uri="{BB962C8B-B14F-4D97-AF65-F5344CB8AC3E}">
        <p14:creationId xmlns:p14="http://schemas.microsoft.com/office/powerpoint/2010/main" val="130771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9915AD-49D2-7D2F-1BD9-74B9A1092B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5FC092-7CF1-2276-72C4-E0A0982E886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935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CEF33-AE62-6242-BB90-979A36067866}"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749CB-815B-DF44-B545-C7740E5722DA}"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989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7656424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32943" y="1442979"/>
            <a:ext cx="5763057" cy="494259"/>
          </a:xfrm>
        </p:spPr>
        <p:txBody>
          <a:bodyPr anchor="b"/>
          <a:lstStyle>
            <a:lvl1pPr marL="0" indent="0">
              <a:buNone/>
              <a:defRPr sz="2400" b="1">
                <a:solidFill>
                  <a:srgbClr val="FFB5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Goals</a:t>
            </a:r>
          </a:p>
        </p:txBody>
      </p:sp>
      <p:sp>
        <p:nvSpPr>
          <p:cNvPr id="4" name="Content Placeholder 3"/>
          <p:cNvSpPr>
            <a:spLocks noGrp="1"/>
          </p:cNvSpPr>
          <p:nvPr>
            <p:ph sz="half" idx="2" hasCustomPrompt="1"/>
          </p:nvPr>
        </p:nvSpPr>
        <p:spPr>
          <a:xfrm>
            <a:off x="332943" y="1965727"/>
            <a:ext cx="5696474" cy="3531737"/>
          </a:xfrm>
        </p:spPr>
        <p:txBody>
          <a:bodyPr>
            <a:normAutofit/>
          </a:bodyPr>
          <a:lstStyle>
            <a:lvl1pPr>
              <a:defRPr sz="1200" b="0" i="0" baseline="0">
                <a:solidFill>
                  <a:srgbClr val="0A2040"/>
                </a:solidFill>
                <a:latin typeface="Minion Pro" panose="02040503050306020203" pitchFamily="18" charset="0"/>
              </a:defRPr>
            </a:lvl1pPr>
            <a:lvl2pPr>
              <a:defRPr>
                <a:solidFill>
                  <a:srgbClr val="8B8E90"/>
                </a:solidFill>
              </a:defRPr>
            </a:lvl2pPr>
            <a:lvl3pPr>
              <a:defRPr>
                <a:solidFill>
                  <a:srgbClr val="0A2040"/>
                </a:solidFill>
              </a:defRPr>
            </a:lvl3pPr>
          </a:lstStyle>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Minion Pro" panose="02040503050306020203" pitchFamily="18" charset="0"/>
                <a:ea typeface="Aptos" panose="020B0004020202020204" pitchFamily="34" charset="0"/>
                <a:cs typeface="Times New Roman" panose="02020603050405020304" pitchFamily="18" charset="0"/>
              </a:rPr>
              <a:t>NOCE will support local communities, organizations and jurisdictions promote capacity for opioid use disorder and medication for opioid use disorder (OUD)/(MOUD) prevention, treatment, recovery and harm reduction services.</a:t>
            </a:r>
            <a:br>
              <a:rPr lang="en-US" sz="1800" kern="100" dirty="0">
                <a:effectLst/>
                <a:latin typeface="Minion Pro" panose="02040503050306020203" pitchFamily="18"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Minion Pro" panose="02040503050306020203" pitchFamily="18" charset="0"/>
                <a:ea typeface="Aptos" panose="020B0004020202020204" pitchFamily="34" charset="0"/>
                <a:cs typeface="Times New Roman" panose="02020603050405020304" pitchFamily="18" charset="0"/>
              </a:rPr>
              <a:t>Promote sustainability through the facilitation and identification of evidence-based or research informed model programs, develop and update training materials related to prevention, harm reduction, treatment and recovery activities for opioid use disorder and medication for opioid use disorder (OUD)/(MOUD) to ensure high-quality training is accessible to Nevada partner organizations and communities.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quarter" idx="3" hasCustomPrompt="1"/>
          </p:nvPr>
        </p:nvSpPr>
        <p:spPr>
          <a:xfrm>
            <a:off x="6044770" y="1453374"/>
            <a:ext cx="5791438" cy="494259"/>
          </a:xfrm>
        </p:spPr>
        <p:txBody>
          <a:bodyPr anchor="b"/>
          <a:lstStyle>
            <a:lvl1pPr marL="0" indent="0">
              <a:buNone/>
              <a:defRPr sz="2400" b="1">
                <a:solidFill>
                  <a:srgbClr val="FFB5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Objectives</a:t>
            </a:r>
          </a:p>
        </p:txBody>
      </p:sp>
      <p:sp>
        <p:nvSpPr>
          <p:cNvPr id="6" name="Content Placeholder 5"/>
          <p:cNvSpPr>
            <a:spLocks noGrp="1"/>
          </p:cNvSpPr>
          <p:nvPr>
            <p:ph sz="quarter" idx="4" hasCustomPrompt="1"/>
          </p:nvPr>
        </p:nvSpPr>
        <p:spPr>
          <a:xfrm>
            <a:off x="6044770" y="1965727"/>
            <a:ext cx="5724527" cy="3531737"/>
          </a:xfrm>
        </p:spPr>
        <p:txBody>
          <a:bodyPr>
            <a:normAutofit/>
          </a:bodyPr>
          <a:lstStyle>
            <a:lvl1pPr marL="0" indent="0">
              <a:buNone/>
              <a:defRPr sz="1200" b="0" i="0">
                <a:solidFill>
                  <a:srgbClr val="0A2040"/>
                </a:solidFill>
                <a:latin typeface="Minion Pro" panose="02040503050306020203" pitchFamily="18" charset="0"/>
              </a:defRPr>
            </a:lvl1pPr>
            <a:lvl2pPr>
              <a:defRPr>
                <a:solidFill>
                  <a:srgbClr val="8B8E90"/>
                </a:solidFill>
              </a:defRPr>
            </a:lvl2pPr>
            <a:lvl3pPr>
              <a:defRPr>
                <a:solidFill>
                  <a:srgbClr val="0A2040"/>
                </a:solidFill>
              </a:defRPr>
            </a:lvl3pPr>
          </a:lstStyle>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Minion Pro" panose="02040503050306020203" pitchFamily="18" charset="0"/>
                <a:ea typeface="Aptos" panose="020B0004020202020204" pitchFamily="34" charset="0"/>
                <a:cs typeface="Times New Roman" panose="02020603050405020304" pitchFamily="18" charset="0"/>
              </a:rPr>
              <a:t>Technical assistance and training will be provided for Nevada communities in the dissemination, implementation, and ongoing fidelity to proven models, evidence-based practices, research-informed or promising practices focused on objectives identified in community assessments and to ensure programs recommended that are designed and implemented are effective and maintain fidelity.</a:t>
            </a:r>
            <a:br>
              <a:rPr lang="en-US" sz="1800" kern="100" dirty="0">
                <a:effectLst/>
                <a:latin typeface="Minion Pro" panose="02040503050306020203" pitchFamily="18"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Minion Pro" panose="02040503050306020203" pitchFamily="18" charset="0"/>
                <a:ea typeface="Aptos" panose="020B0004020202020204" pitchFamily="34" charset="0"/>
                <a:cs typeface="Times New Roman" panose="02020603050405020304" pitchFamily="18" charset="0"/>
              </a:rPr>
              <a:t>Identify local capacity to implement programs, provide remediation and technical assistance to address gaps between current capabilities and implementation. Implementation science will inform training, and development of learning activities to ensure sustainability.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buFont typeface="Arial" panose="020B0604020202020204" pitchFamily="34" charset="0"/>
              <a:buChar char="•"/>
            </a:pPr>
            <a:endParaRPr lang="en-US" dirty="0">
              <a:effectLst/>
              <a:latin typeface="Helvetica Neue" panose="02000503000000020004" pitchFamily="2" charset="0"/>
            </a:endParaRPr>
          </a:p>
        </p:txBody>
      </p:sp>
      <p:sp>
        <p:nvSpPr>
          <p:cNvPr id="2" name="Title 1">
            <a:extLst>
              <a:ext uri="{FF2B5EF4-FFF2-40B4-BE49-F238E27FC236}">
                <a16:creationId xmlns:a16="http://schemas.microsoft.com/office/drawing/2014/main" id="{CC1E08A2-D70B-BC5F-BB0A-BE7166799AB0}"/>
              </a:ext>
            </a:extLst>
          </p:cNvPr>
          <p:cNvSpPr>
            <a:spLocks noGrp="1"/>
          </p:cNvSpPr>
          <p:nvPr>
            <p:ph type="title" hasCustomPrompt="1"/>
          </p:nvPr>
        </p:nvSpPr>
        <p:spPr>
          <a:xfrm>
            <a:off x="332943" y="364547"/>
            <a:ext cx="11423654" cy="1325563"/>
          </a:xfrm>
        </p:spPr>
        <p:txBody>
          <a:bodyPr/>
          <a:lstStyle>
            <a:lvl1pPr>
              <a:defRPr>
                <a:solidFill>
                  <a:srgbClr val="8B8E90"/>
                </a:solidFill>
              </a:defRPr>
            </a:lvl1pPr>
          </a:lstStyle>
          <a:p>
            <a:r>
              <a:rPr lang="en-US" dirty="0"/>
              <a:t>Purpose of NOCE</a:t>
            </a:r>
          </a:p>
        </p:txBody>
      </p:sp>
    </p:spTree>
    <p:custDataLst>
      <p:tags r:id="rId1"/>
    </p:custDataLst>
    <p:extLst>
      <p:ext uri="{BB962C8B-B14F-4D97-AF65-F5344CB8AC3E}">
        <p14:creationId xmlns:p14="http://schemas.microsoft.com/office/powerpoint/2010/main" val="198851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943" y="364547"/>
            <a:ext cx="11423654" cy="1325563"/>
          </a:xfrm>
        </p:spPr>
        <p:txBody>
          <a:bodyPr/>
          <a:lstStyle>
            <a:lvl1pPr>
              <a:defRPr>
                <a:solidFill>
                  <a:srgbClr val="8B8E90"/>
                </a:solidFill>
              </a:defRPr>
            </a:lvl1pPr>
          </a:lstStyle>
          <a:p>
            <a:r>
              <a:rPr lang="en-US" dirty="0"/>
              <a:t>Funding source/Attribution</a:t>
            </a:r>
          </a:p>
        </p:txBody>
      </p:sp>
      <p:sp>
        <p:nvSpPr>
          <p:cNvPr id="7" name="Content Placeholder 6"/>
          <p:cNvSpPr>
            <a:spLocks noGrp="1"/>
          </p:cNvSpPr>
          <p:nvPr>
            <p:ph sz="quarter" idx="10" hasCustomPrompt="1"/>
          </p:nvPr>
        </p:nvSpPr>
        <p:spPr>
          <a:xfrm>
            <a:off x="332942" y="1713490"/>
            <a:ext cx="11423654" cy="1325563"/>
          </a:xfrm>
        </p:spPr>
        <p:txBody>
          <a:bodyPr>
            <a:normAutofit/>
          </a:bodyPr>
          <a:lstStyle>
            <a:lvl1pPr marL="0" indent="0">
              <a:buNone/>
              <a:defRPr sz="1600" b="0" i="0">
                <a:solidFill>
                  <a:srgbClr val="0A2040"/>
                </a:solidFill>
                <a:latin typeface="Minion Pro" panose="02040503050306020203" pitchFamily="18" charset="0"/>
              </a:defRPr>
            </a:lvl1pPr>
            <a:lvl2pPr>
              <a:defRPr>
                <a:solidFill>
                  <a:srgbClr val="FFB55D"/>
                </a:solidFill>
              </a:defRPr>
            </a:lvl2pPr>
            <a:lvl3pPr>
              <a:defRPr>
                <a:solidFill>
                  <a:srgbClr val="0A2040"/>
                </a:solidFill>
              </a:defRPr>
            </a:lvl3pPr>
            <a:lvl4pPr>
              <a:defRPr>
                <a:solidFill>
                  <a:schemeClr val="tx1"/>
                </a:solidFill>
              </a:defRPr>
            </a:lvl4pPr>
            <a:lvl5pPr>
              <a:defRPr>
                <a:solidFill>
                  <a:schemeClr val="tx1"/>
                </a:solidFill>
              </a:defRPr>
            </a:lvl5pPr>
          </a:lstStyle>
          <a:p>
            <a:pPr lvl="0"/>
            <a:r>
              <a:rPr lang="en-US" sz="1800" kern="0" dirty="0">
                <a:effectLst/>
                <a:latin typeface="Minion Pro" panose="02040503050306020203" pitchFamily="18" charset="0"/>
                <a:ea typeface="Aptos" panose="020B0004020202020204" pitchFamily="34" charset="0"/>
                <a:cs typeface="AppleSystemUIFont"/>
              </a:rPr>
              <a:t>The Nevada Opioid Center of Excellence (NOCE) is administered by the Center for the Applications of Substance Abuse Technologies, a grant-funded center located within the School of Public Health at the University of Nevada, Reno.</a:t>
            </a:r>
            <a:br>
              <a:rPr lang="en-US" sz="1800" kern="0" dirty="0">
                <a:effectLst/>
                <a:latin typeface="Minion Pro" panose="02040503050306020203" pitchFamily="18" charset="0"/>
                <a:ea typeface="Aptos" panose="020B0004020202020204" pitchFamily="34" charset="0"/>
                <a:cs typeface="AppleSystemUIFont"/>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0" dirty="0">
                <a:effectLst/>
                <a:latin typeface="Minion Pro" panose="02040503050306020203" pitchFamily="18" charset="0"/>
                <a:ea typeface="Aptos" panose="020B0004020202020204" pitchFamily="34" charset="0"/>
                <a:cs typeface="AppleSystemUIFont"/>
              </a:rPr>
              <a:t>Funding for this project was made possible in whole or in part by the Nevada Division of Public and Behavioral Health (DHHS) through the Fund for a Resilient Nevada (FRN).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6">
            <a:extLst>
              <a:ext uri="{FF2B5EF4-FFF2-40B4-BE49-F238E27FC236}">
                <a16:creationId xmlns:a16="http://schemas.microsoft.com/office/drawing/2014/main" id="{449A310E-BE0D-ED85-35E1-3127689CE491}"/>
              </a:ext>
            </a:extLst>
          </p:cNvPr>
          <p:cNvSpPr>
            <a:spLocks noGrp="1"/>
          </p:cNvSpPr>
          <p:nvPr>
            <p:ph sz="quarter" idx="11" hasCustomPrompt="1"/>
          </p:nvPr>
        </p:nvSpPr>
        <p:spPr>
          <a:xfrm>
            <a:off x="759096" y="3156166"/>
            <a:ext cx="10571345" cy="1325563"/>
          </a:xfrm>
        </p:spPr>
        <p:txBody>
          <a:bodyPr>
            <a:noAutofit/>
          </a:bodyPr>
          <a:lstStyle>
            <a:lvl1pPr marL="0" indent="0">
              <a:buNone/>
              <a:defRPr sz="1500" b="0" i="0" baseline="0">
                <a:solidFill>
                  <a:srgbClr val="0A2040"/>
                </a:solidFill>
                <a:latin typeface="Minion Pro" panose="02040503050306020203" pitchFamily="18" charset="0"/>
              </a:defRPr>
            </a:lvl1pPr>
            <a:lvl2pPr>
              <a:defRPr>
                <a:solidFill>
                  <a:srgbClr val="FFB55D"/>
                </a:solidFill>
              </a:defRPr>
            </a:lvl2pPr>
            <a:lvl3pPr>
              <a:defRPr>
                <a:solidFill>
                  <a:srgbClr val="0A2040"/>
                </a:solidFill>
              </a:defRPr>
            </a:lvl3pPr>
            <a:lvl4pPr>
              <a:defRPr>
                <a:solidFill>
                  <a:schemeClr val="tx1"/>
                </a:solidFill>
              </a:defRPr>
            </a:lvl4pPr>
            <a:lvl5pPr>
              <a:defRPr>
                <a:solidFill>
                  <a:schemeClr val="tx1"/>
                </a:solidFill>
              </a:defRPr>
            </a:lvl5pPr>
          </a:lstStyle>
          <a:p>
            <a:pPr marL="0" marR="0">
              <a:spcBef>
                <a:spcPts val="0"/>
              </a:spcBef>
              <a:spcAft>
                <a:spcPts val="0"/>
              </a:spcAft>
            </a:pPr>
            <a:r>
              <a:rPr lang="en-US" sz="1800" i="1" kern="0" dirty="0">
                <a:effectLst/>
                <a:latin typeface="Minion Pro" panose="02040503050306020203" pitchFamily="18" charset="0"/>
                <a:ea typeface="Aptos" panose="020B0004020202020204" pitchFamily="34" charset="0"/>
                <a:cs typeface="AppleSystemUIFont"/>
              </a:rPr>
              <a:t>The Fund for a Resilient Nevada was established in </a:t>
            </a:r>
            <a:r>
              <a:rPr lang="en-US" sz="1800" i="1" kern="0" dirty="0">
                <a:effectLst/>
                <a:latin typeface="Minion Pro" panose="02040503050306020203" pitchFamily="18" charset="0"/>
                <a:ea typeface="Aptos" panose="020B0004020202020204" pitchFamily="34" charset="0"/>
                <a:cs typeface="AppleSystemUIFont"/>
                <a:hlinkClick r:id="rId3"/>
              </a:rPr>
              <a:t>Nevada Revised Statutes (NRS) 433.712 through 433.744</a:t>
            </a:r>
            <a:r>
              <a:rPr lang="en-US" sz="1800" i="1" kern="0" dirty="0">
                <a:effectLst/>
                <a:latin typeface="Minion Pro" panose="02040503050306020203" pitchFamily="18" charset="0"/>
                <a:ea typeface="Aptos" panose="020B0004020202020204" pitchFamily="34" charset="0"/>
                <a:cs typeface="AppleSystemUIFont"/>
              </a:rPr>
              <a:t> and is specific to the state’s portion of opioid litigation recoveries. It is administered by the Nevada Department of Health and Human Services (DHHS) Director’s Office, as identified in NRS 433.732. Any activities performed under this subaward shall acknowledge the funding was provided through the Department by Fund for a Resilient Nevada, established in Nevada Revised Statutes 433.712 through 433.744. </a:t>
            </a:r>
            <a:endParaRPr lang="en-US" dirty="0"/>
          </a:p>
        </p:txBody>
      </p:sp>
      <p:sp>
        <p:nvSpPr>
          <p:cNvPr id="4" name="Content Placeholder 6">
            <a:extLst>
              <a:ext uri="{FF2B5EF4-FFF2-40B4-BE49-F238E27FC236}">
                <a16:creationId xmlns:a16="http://schemas.microsoft.com/office/drawing/2014/main" id="{E0D0503B-F66C-FA91-5E8B-4C7D8E15233A}"/>
              </a:ext>
            </a:extLst>
          </p:cNvPr>
          <p:cNvSpPr>
            <a:spLocks noGrp="1"/>
          </p:cNvSpPr>
          <p:nvPr>
            <p:ph sz="quarter" idx="12" hasCustomPrompt="1"/>
          </p:nvPr>
        </p:nvSpPr>
        <p:spPr>
          <a:xfrm>
            <a:off x="332942" y="4598842"/>
            <a:ext cx="11423654" cy="820531"/>
          </a:xfrm>
        </p:spPr>
        <p:txBody>
          <a:bodyPr>
            <a:normAutofit/>
          </a:bodyPr>
          <a:lstStyle>
            <a:lvl1pPr marL="0" indent="0">
              <a:buNone/>
              <a:defRPr sz="1600" b="0" i="0">
                <a:solidFill>
                  <a:srgbClr val="0A2040"/>
                </a:solidFill>
                <a:latin typeface="Minion Pro" panose="02040503050306020203" pitchFamily="18" charset="0"/>
              </a:defRPr>
            </a:lvl1pPr>
            <a:lvl2pPr>
              <a:defRPr>
                <a:solidFill>
                  <a:srgbClr val="FFB55D"/>
                </a:solidFill>
              </a:defRPr>
            </a:lvl2pPr>
            <a:lvl3pPr>
              <a:defRPr>
                <a:solidFill>
                  <a:srgbClr val="0A2040"/>
                </a:solidFill>
              </a:defRPr>
            </a:lvl3pPr>
            <a:lvl4pPr>
              <a:defRPr>
                <a:solidFill>
                  <a:schemeClr val="tx1"/>
                </a:solidFill>
              </a:defRPr>
            </a:lvl4pPr>
            <a:lvl5pPr>
              <a:defRPr>
                <a:solidFill>
                  <a:schemeClr val="tx1"/>
                </a:solidFill>
              </a:defRPr>
            </a:lvl5pPr>
          </a:lstStyle>
          <a:p>
            <a:pPr marL="0" marR="0">
              <a:spcBef>
                <a:spcPts val="0"/>
              </a:spcBef>
              <a:spcAft>
                <a:spcPts val="0"/>
              </a:spcAft>
            </a:pPr>
            <a:r>
              <a:rPr lang="en-US" sz="1800" kern="0" dirty="0">
                <a:effectLst/>
                <a:latin typeface="Minion Pro" panose="02040503050306020203" pitchFamily="18" charset="0"/>
                <a:ea typeface="Aptos" panose="020B0004020202020204" pitchFamily="34" charset="0"/>
                <a:cs typeface="AppleSystemUIFont"/>
              </a:rPr>
              <a:t>The views expressed in these materials do not necessarily reflect the official policies or views of DHHS or the State of Nevada nor does mention of trade names, commercial practices, or organizations imply endorsement by the U.S. Government or the State.</a:t>
            </a:r>
            <a:endParaRPr lang="en-US" dirty="0"/>
          </a:p>
        </p:txBody>
      </p:sp>
    </p:spTree>
    <p:custDataLst>
      <p:tags r:id="rId1"/>
    </p:custDataLst>
    <p:extLst>
      <p:ext uri="{BB962C8B-B14F-4D97-AF65-F5344CB8AC3E}">
        <p14:creationId xmlns:p14="http://schemas.microsoft.com/office/powerpoint/2010/main" val="203942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long straight road leading to a mountain range&#10;&#10;Description automatically generated">
            <a:extLst>
              <a:ext uri="{FF2B5EF4-FFF2-40B4-BE49-F238E27FC236}">
                <a16:creationId xmlns:a16="http://schemas.microsoft.com/office/drawing/2014/main" id="{59CD9CF3-70A2-E4DD-191D-42FBB13296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04023" cy="5685183"/>
          </a:xfrm>
          <a:prstGeom prst="rect">
            <a:avLst/>
          </a:prstGeom>
        </p:spPr>
      </p:pic>
      <p:sp>
        <p:nvSpPr>
          <p:cNvPr id="2" name="Title 1"/>
          <p:cNvSpPr>
            <a:spLocks noGrp="1"/>
          </p:cNvSpPr>
          <p:nvPr>
            <p:ph type="ctrTitle"/>
          </p:nvPr>
        </p:nvSpPr>
        <p:spPr>
          <a:xfrm>
            <a:off x="914400" y="2797220"/>
            <a:ext cx="10363200" cy="969962"/>
          </a:xfrm>
        </p:spPr>
        <p:txBody>
          <a:bodyPr anchor="t"/>
          <a:lstStyle>
            <a:lvl1pPr algn="ctr">
              <a:defRPr sz="6000">
                <a:solidFill>
                  <a:srgbClr val="8B8E90"/>
                </a:solidFill>
              </a:defRPr>
            </a:lvl1pPr>
          </a:lstStyle>
          <a:p>
            <a:r>
              <a:rPr lang="en-US" dirty="0"/>
              <a:t>Click to edit Master title style</a:t>
            </a:r>
          </a:p>
        </p:txBody>
      </p:sp>
      <p:sp>
        <p:nvSpPr>
          <p:cNvPr id="3" name="Subtitle 2"/>
          <p:cNvSpPr>
            <a:spLocks noGrp="1"/>
          </p:cNvSpPr>
          <p:nvPr>
            <p:ph type="subTitle" idx="1"/>
          </p:nvPr>
        </p:nvSpPr>
        <p:spPr>
          <a:xfrm>
            <a:off x="1524000" y="3868615"/>
            <a:ext cx="9144000" cy="969962"/>
          </a:xfrm>
        </p:spPr>
        <p:txBody>
          <a:bodyPr/>
          <a:lstStyle>
            <a:lvl1pPr marL="0" indent="0" algn="ctr">
              <a:buNone/>
              <a:defRPr sz="2400">
                <a:solidFill>
                  <a:srgbClr val="0A20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pic>
        <p:nvPicPr>
          <p:cNvPr id="4" name="Picture 3" descr="A long straight road leading to a mountain range&#10;&#10;Description automatically generated">
            <a:extLst>
              <a:ext uri="{FF2B5EF4-FFF2-40B4-BE49-F238E27FC236}">
                <a16:creationId xmlns:a16="http://schemas.microsoft.com/office/drawing/2014/main" id="{45217D11-3B48-23CD-812E-BA3EBA2455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8511"/>
            <a:ext cx="12192000" cy="6229489"/>
          </a:xfrm>
          <a:prstGeom prst="rect">
            <a:avLst/>
          </a:prstGeom>
        </p:spPr>
      </p:pic>
      <p:sp>
        <p:nvSpPr>
          <p:cNvPr id="2" name="Title 1"/>
          <p:cNvSpPr>
            <a:spLocks noGrp="1"/>
          </p:cNvSpPr>
          <p:nvPr>
            <p:ph type="title"/>
          </p:nvPr>
        </p:nvSpPr>
        <p:spPr>
          <a:xfrm>
            <a:off x="332943" y="364547"/>
            <a:ext cx="11423654" cy="1325563"/>
          </a:xfrm>
        </p:spPr>
        <p:txBody>
          <a:bodyPr/>
          <a:lstStyle>
            <a:lvl1pPr>
              <a:defRPr>
                <a:solidFill>
                  <a:srgbClr val="8B8E90"/>
                </a:solidFill>
              </a:defRPr>
            </a:lvl1pPr>
          </a:lstStyle>
          <a:p>
            <a:r>
              <a:rPr lang="en-US" dirty="0"/>
              <a:t>Click to edit Master title style</a:t>
            </a:r>
          </a:p>
        </p:txBody>
      </p:sp>
      <p:sp>
        <p:nvSpPr>
          <p:cNvPr id="7" name="Content Placeholder 6"/>
          <p:cNvSpPr>
            <a:spLocks noGrp="1"/>
          </p:cNvSpPr>
          <p:nvPr>
            <p:ph sz="quarter" idx="10"/>
          </p:nvPr>
        </p:nvSpPr>
        <p:spPr>
          <a:xfrm>
            <a:off x="332942" y="1713490"/>
            <a:ext cx="11423654" cy="3454400"/>
          </a:xfrm>
        </p:spPr>
        <p:txBody>
          <a:bodyPr/>
          <a:lstStyle>
            <a:lvl1pPr>
              <a:defRPr>
                <a:solidFill>
                  <a:srgbClr val="0A2040"/>
                </a:solidFill>
              </a:defRPr>
            </a:lvl1pPr>
            <a:lvl2pPr>
              <a:defRPr>
                <a:solidFill>
                  <a:srgbClr val="FFB55D"/>
                </a:solidFill>
              </a:defRPr>
            </a:lvl2pPr>
            <a:lvl3pPr>
              <a:defRPr>
                <a:solidFill>
                  <a:srgbClr val="0A2040"/>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and white sign with white text&#10;&#10;Description automatically generated">
            <a:extLst>
              <a:ext uri="{FF2B5EF4-FFF2-40B4-BE49-F238E27FC236}">
                <a16:creationId xmlns:a16="http://schemas.microsoft.com/office/drawing/2014/main" id="{FB28F30F-3C5A-9B75-E0EF-04F843EA5D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755" y="5865222"/>
            <a:ext cx="2664922" cy="892195"/>
          </a:xfrm>
          <a:prstGeom prst="rect">
            <a:avLst/>
          </a:prstGeom>
        </p:spPr>
      </p:pic>
    </p:spTree>
    <p:custDataLst>
      <p:tags r:id="rId1"/>
    </p:custDataLst>
    <p:extLst>
      <p:ext uri="{BB962C8B-B14F-4D97-AF65-F5344CB8AC3E}">
        <p14:creationId xmlns:p14="http://schemas.microsoft.com/office/powerpoint/2010/main" val="40350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32943" y="364547"/>
            <a:ext cx="11423654" cy="1325563"/>
          </a:xfrm>
        </p:spPr>
        <p:txBody>
          <a:bodyPr/>
          <a:lstStyle>
            <a:lvl1pPr>
              <a:defRPr>
                <a:solidFill>
                  <a:srgbClr val="8B8E90"/>
                </a:solidFill>
              </a:defRPr>
            </a:lvl1pPr>
          </a:lstStyle>
          <a:p>
            <a:r>
              <a:rPr lang="en-US" dirty="0"/>
              <a:t>Click to edit Master title style</a:t>
            </a:r>
          </a:p>
        </p:txBody>
      </p:sp>
      <p:sp>
        <p:nvSpPr>
          <p:cNvPr id="7" name="Content Placeholder 6"/>
          <p:cNvSpPr>
            <a:spLocks noGrp="1"/>
          </p:cNvSpPr>
          <p:nvPr>
            <p:ph sz="quarter" idx="10"/>
          </p:nvPr>
        </p:nvSpPr>
        <p:spPr>
          <a:xfrm>
            <a:off x="332942" y="1713490"/>
            <a:ext cx="5431753" cy="3454400"/>
          </a:xfrm>
        </p:spPr>
        <p:txBody>
          <a:bodyPr/>
          <a:lstStyle>
            <a:lvl1pPr>
              <a:defRPr>
                <a:solidFill>
                  <a:srgbClr val="0A2040"/>
                </a:solidFill>
              </a:defRPr>
            </a:lvl1pPr>
            <a:lvl2pPr>
              <a:defRPr>
                <a:solidFill>
                  <a:srgbClr val="FFB55D"/>
                </a:solidFill>
              </a:defRPr>
            </a:lvl2pPr>
            <a:lvl3pPr>
              <a:defRPr>
                <a:solidFill>
                  <a:srgbClr val="0A2040"/>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1"/>
          </p:nvPr>
        </p:nvSpPr>
        <p:spPr>
          <a:xfrm>
            <a:off x="6096000" y="1713490"/>
            <a:ext cx="5660597" cy="3454400"/>
          </a:xfrm>
        </p:spPr>
        <p:txBody>
          <a:bodyPr/>
          <a:lstStyle/>
          <a:p>
            <a:endParaRPr lang="en-US" dirty="0"/>
          </a:p>
        </p:txBody>
      </p:sp>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942" y="1690109"/>
            <a:ext cx="5763057" cy="494259"/>
          </a:xfrm>
        </p:spPr>
        <p:txBody>
          <a:bodyPr anchor="b"/>
          <a:lstStyle>
            <a:lvl1pPr marL="0" indent="0">
              <a:buNone/>
              <a:defRPr sz="2400" b="1">
                <a:solidFill>
                  <a:srgbClr val="FFB5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32943" y="2184369"/>
            <a:ext cx="5696474" cy="3531737"/>
          </a:xfrm>
        </p:spPr>
        <p:txBody>
          <a:bodyPr/>
          <a:lstStyle>
            <a:lvl1pPr>
              <a:defRPr>
                <a:solidFill>
                  <a:srgbClr val="0A2040"/>
                </a:solidFill>
              </a:defRPr>
            </a:lvl1pPr>
            <a:lvl2pPr>
              <a:defRPr>
                <a:solidFill>
                  <a:srgbClr val="8B8E90"/>
                </a:solidFill>
              </a:defRPr>
            </a:lvl2pPr>
            <a:lvl3pPr>
              <a:defRPr>
                <a:solidFill>
                  <a:srgbClr val="0A2040"/>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2069" y="1690109"/>
            <a:ext cx="5791438" cy="494259"/>
          </a:xfrm>
        </p:spPr>
        <p:txBody>
          <a:bodyPr anchor="b"/>
          <a:lstStyle>
            <a:lvl1pPr marL="0" indent="0">
              <a:buNone/>
              <a:defRPr sz="2400" b="1">
                <a:solidFill>
                  <a:srgbClr val="FFB5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32069" y="2184369"/>
            <a:ext cx="5724527" cy="3531737"/>
          </a:xfrm>
        </p:spPr>
        <p:txBody>
          <a:bodyPr/>
          <a:lstStyle>
            <a:lvl1pPr>
              <a:defRPr>
                <a:solidFill>
                  <a:srgbClr val="0A2040"/>
                </a:solidFill>
              </a:defRPr>
            </a:lvl1pPr>
            <a:lvl2pPr>
              <a:defRPr>
                <a:solidFill>
                  <a:srgbClr val="8B8E90"/>
                </a:solidFill>
              </a:defRPr>
            </a:lvl2pPr>
            <a:lvl3pPr>
              <a:defRPr>
                <a:solidFill>
                  <a:srgbClr val="0A2040"/>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C1E08A2-D70B-BC5F-BB0A-BE7166799AB0}"/>
              </a:ext>
            </a:extLst>
          </p:cNvPr>
          <p:cNvSpPr>
            <a:spLocks noGrp="1"/>
          </p:cNvSpPr>
          <p:nvPr>
            <p:ph type="title"/>
          </p:nvPr>
        </p:nvSpPr>
        <p:spPr>
          <a:xfrm>
            <a:off x="332943" y="364547"/>
            <a:ext cx="11423654" cy="1325563"/>
          </a:xfrm>
        </p:spPr>
        <p:txBody>
          <a:bodyPr/>
          <a:lstStyle>
            <a:lvl1pPr>
              <a:defRPr>
                <a:solidFill>
                  <a:srgbClr val="8B8E90"/>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32943" y="3726143"/>
            <a:ext cx="7429518" cy="1800014"/>
          </a:xfrm>
        </p:spPr>
        <p:txBody>
          <a:bodyPr/>
          <a:lstStyle>
            <a:lvl1pPr>
              <a:defRPr>
                <a:solidFill>
                  <a:srgbClr val="0A2040"/>
                </a:solidFill>
              </a:defRPr>
            </a:lvl1pPr>
            <a:lvl2pPr>
              <a:defRPr>
                <a:solidFill>
                  <a:srgbClr val="898989"/>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33374" y="1830099"/>
            <a:ext cx="7429518" cy="1755866"/>
          </a:xfrm>
        </p:spPr>
        <p:txBody>
          <a:bodyPr/>
          <a:lstStyle>
            <a:lvl1pPr>
              <a:defRPr>
                <a:solidFill>
                  <a:srgbClr val="0A2040"/>
                </a:solidFill>
              </a:defRPr>
            </a:lvl1pPr>
            <a:lvl2pPr>
              <a:defRPr>
                <a:solidFill>
                  <a:srgbClr val="898989"/>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8035418" y="1830099"/>
            <a:ext cx="3721178" cy="1755866"/>
          </a:xfrm>
        </p:spPr>
        <p:txBody>
          <a:bodyPr/>
          <a:lstStyle/>
          <a:p>
            <a:endParaRPr lang="en-US" dirty="0"/>
          </a:p>
        </p:txBody>
      </p:sp>
      <p:sp>
        <p:nvSpPr>
          <p:cNvPr id="17" name="Picture Placeholder 16"/>
          <p:cNvSpPr>
            <a:spLocks noGrp="1"/>
          </p:cNvSpPr>
          <p:nvPr>
            <p:ph type="pic" sz="quarter" idx="14"/>
          </p:nvPr>
        </p:nvSpPr>
        <p:spPr>
          <a:xfrm>
            <a:off x="8030817" y="3725954"/>
            <a:ext cx="3726406" cy="1800014"/>
          </a:xfrm>
        </p:spPr>
        <p:txBody>
          <a:bodyPr/>
          <a:lstStyle/>
          <a:p>
            <a:endParaRPr lang="en-US" dirty="0"/>
          </a:p>
        </p:txBody>
      </p:sp>
      <p:sp>
        <p:nvSpPr>
          <p:cNvPr id="3" name="Title 1">
            <a:extLst>
              <a:ext uri="{FF2B5EF4-FFF2-40B4-BE49-F238E27FC236}">
                <a16:creationId xmlns:a16="http://schemas.microsoft.com/office/drawing/2014/main" id="{3B52873D-4D0C-018A-3009-70B9ED2F8212}"/>
              </a:ext>
            </a:extLst>
          </p:cNvPr>
          <p:cNvSpPr>
            <a:spLocks noGrp="1"/>
          </p:cNvSpPr>
          <p:nvPr>
            <p:ph type="title"/>
          </p:nvPr>
        </p:nvSpPr>
        <p:spPr>
          <a:xfrm>
            <a:off x="332943" y="364547"/>
            <a:ext cx="11423654" cy="1325563"/>
          </a:xfrm>
        </p:spPr>
        <p:txBody>
          <a:bodyPr/>
          <a:lstStyle>
            <a:lvl1pPr>
              <a:defRPr>
                <a:solidFill>
                  <a:srgbClr val="8B8E90"/>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9627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310B-2CF4-3778-04EB-75E91F64A76F}"/>
              </a:ext>
            </a:extLst>
          </p:cNvPr>
          <p:cNvSpPr>
            <a:spLocks noGrp="1"/>
          </p:cNvSpPr>
          <p:nvPr>
            <p:ph type="title"/>
          </p:nvPr>
        </p:nvSpPr>
        <p:spPr/>
        <p:txBody>
          <a:bodyPr/>
          <a:lstStyle>
            <a:lvl1pPr>
              <a:defRPr>
                <a:solidFill>
                  <a:srgbClr val="0A2040"/>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449915AD-49D2-7D2F-1BD9-74B9A1092B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5FC092-7CF1-2276-72C4-E0A0982E886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2062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pic>
        <p:nvPicPr>
          <p:cNvPr id="8" name="Picture 7" descr="A black background with blue text&#10;&#10;Description automatically generated">
            <a:extLst>
              <a:ext uri="{FF2B5EF4-FFF2-40B4-BE49-F238E27FC236}">
                <a16:creationId xmlns:a16="http://schemas.microsoft.com/office/drawing/2014/main" id="{0A0DB1B0-E142-4A92-1B3D-3517ED21649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3" y="5712672"/>
            <a:ext cx="3346172" cy="1120272"/>
          </a:xfrm>
          <a:prstGeom prst="rect">
            <a:avLst/>
          </a:prstGeom>
        </p:spPr>
      </p:pic>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76" r:id="rId4"/>
    <p:sldLayoutId id="2147483679" r:id="rId5"/>
    <p:sldLayoutId id="2147483678" r:id="rId6"/>
    <p:sldLayoutId id="2147483663" r:id="rId7"/>
    <p:sldLayoutId id="2147483681" r:id="rId8"/>
    <p:sldLayoutId id="2147483680" r:id="rId9"/>
    <p:sldLayoutId id="2147483682" r:id="rId10"/>
    <p:sldLayoutId id="2147483687" r:id="rId11"/>
    <p:sldLayoutId id="2147483688" r:id="rId12"/>
  </p:sldLayoutIdLst>
  <p:txStyles>
    <p:titleStyle>
      <a:lvl1pPr algn="l" defTabSz="914400" rtl="0" eaLnBrk="1" latinLnBrk="0" hangingPunct="1">
        <a:lnSpc>
          <a:spcPct val="90000"/>
        </a:lnSpc>
        <a:spcBef>
          <a:spcPct val="0"/>
        </a:spcBef>
        <a:buNone/>
        <a:defRPr sz="4400" b="1" i="0" kern="1200">
          <a:solidFill>
            <a:srgbClr val="8B8E90"/>
          </a:solidFill>
          <a:latin typeface="Myriad Pro Cond" panose="020B0506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1" kern="1200">
          <a:solidFill>
            <a:srgbClr val="0A2040"/>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B55D"/>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A2040"/>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64E9-8DAB-0327-9573-E2AB90E7FA73}"/>
              </a:ext>
            </a:extLst>
          </p:cNvPr>
          <p:cNvSpPr>
            <a:spLocks noGrp="1"/>
          </p:cNvSpPr>
          <p:nvPr>
            <p:ph type="title"/>
          </p:nvPr>
        </p:nvSpPr>
        <p:spPr/>
        <p:txBody>
          <a:bodyPr>
            <a:normAutofit fontScale="90000"/>
          </a:bodyPr>
          <a:lstStyle/>
          <a:p>
            <a:pPr algn="ctr"/>
            <a:r>
              <a:rPr lang="en-US" sz="8000" dirty="0"/>
              <a:t>Welcome!</a:t>
            </a:r>
          </a:p>
        </p:txBody>
      </p:sp>
      <p:sp>
        <p:nvSpPr>
          <p:cNvPr id="7" name="Content Placeholder 6">
            <a:extLst>
              <a:ext uri="{FF2B5EF4-FFF2-40B4-BE49-F238E27FC236}">
                <a16:creationId xmlns:a16="http://schemas.microsoft.com/office/drawing/2014/main" id="{052AD6D5-EB92-3645-87CF-DDCC995C324F}"/>
              </a:ext>
            </a:extLst>
          </p:cNvPr>
          <p:cNvSpPr>
            <a:spLocks noGrp="1"/>
          </p:cNvSpPr>
          <p:nvPr>
            <p:ph sz="quarter" idx="10"/>
          </p:nvPr>
        </p:nvSpPr>
        <p:spPr/>
        <p:txBody>
          <a:bodyPr>
            <a:normAutofit fontScale="92500"/>
          </a:bodyPr>
          <a:lstStyle/>
          <a:p>
            <a:pPr algn="ctr"/>
            <a:r>
              <a:rPr lang="en-US" sz="2600" dirty="0"/>
              <a:t>The Nevada Opioid Center of Excellence (NOCE) is dedicated to developing and sharing evidence-based training and offering technical assistance to professionals and community members alike. Whether you’re a care provider or a concerned community member, NOCE provides resources to support those affected by opioid use. </a:t>
            </a:r>
          </a:p>
          <a:p>
            <a:pPr algn="ctr"/>
            <a:r>
              <a:rPr lang="en-US" sz="2400" b="0" dirty="0"/>
              <a:t>Today’s presentation was made possible in whole or in part by the Nevada Department of Health and Human Services (DHHS) Director’s Office through the Fund for a Resilient Nevada, established in Nevada Revised Statutes 433.712 through 433.744. The opinions, findings, conclusions, and recommendations expressed in our courses are those of the author(s) and do not necessarily represent the official views of the Nevada Opioid Center of Excellence or its funders.</a:t>
            </a:r>
            <a:endParaRPr lang="en-US" sz="2400" dirty="0"/>
          </a:p>
        </p:txBody>
      </p:sp>
    </p:spTree>
    <p:extLst>
      <p:ext uri="{BB962C8B-B14F-4D97-AF65-F5344CB8AC3E}">
        <p14:creationId xmlns:p14="http://schemas.microsoft.com/office/powerpoint/2010/main" val="208141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F5EE-193A-7644-AB77-2238E27535B3}"/>
              </a:ext>
            </a:extLst>
          </p:cNvPr>
          <p:cNvSpPr>
            <a:spLocks noGrp="1"/>
          </p:cNvSpPr>
          <p:nvPr>
            <p:ph type="title"/>
          </p:nvPr>
        </p:nvSpPr>
        <p:spPr/>
        <p:txBody>
          <a:bodyPr/>
          <a:lstStyle/>
          <a:p>
            <a:r>
              <a:rPr lang="en-US" dirty="0"/>
              <a:t>Fentanyl</a:t>
            </a:r>
          </a:p>
        </p:txBody>
      </p:sp>
      <p:sp>
        <p:nvSpPr>
          <p:cNvPr id="3" name="Text Placeholder 2">
            <a:extLst>
              <a:ext uri="{FF2B5EF4-FFF2-40B4-BE49-F238E27FC236}">
                <a16:creationId xmlns:a16="http://schemas.microsoft.com/office/drawing/2014/main" id="{0EEC372C-6135-D848-835D-7E7E8AF587C7}"/>
              </a:ext>
            </a:extLst>
          </p:cNvPr>
          <p:cNvSpPr>
            <a:spLocks noGrp="1"/>
          </p:cNvSpPr>
          <p:nvPr>
            <p:ph type="body" idx="1"/>
          </p:nvPr>
        </p:nvSpPr>
        <p:spPr>
          <a:xfrm>
            <a:off x="838201" y="1863525"/>
            <a:ext cx="10546818" cy="3437680"/>
          </a:xfrm>
        </p:spPr>
        <p:txBody>
          <a:bodyPr>
            <a:normAutofit fontScale="92500" lnSpcReduction="20000"/>
          </a:bodyPr>
          <a:lstStyle/>
          <a:p>
            <a:pPr marL="0" indent="0">
              <a:buNone/>
            </a:pPr>
            <a:r>
              <a:rPr lang="en-US" sz="3200" b="0" i="0" dirty="0"/>
              <a:t>High Potency Synthetic Opioid (HPSO)</a:t>
            </a:r>
          </a:p>
          <a:p>
            <a:pPr marL="0" indent="0">
              <a:buNone/>
            </a:pPr>
            <a:r>
              <a:rPr lang="en-US" sz="3200" b="0" i="0" dirty="0"/>
              <a:t>T ½ :   4-7 hours</a:t>
            </a:r>
          </a:p>
          <a:p>
            <a:pPr marL="0" indent="0">
              <a:buNone/>
            </a:pPr>
            <a:r>
              <a:rPr lang="en-US" sz="3200" b="0" i="0" dirty="0"/>
              <a:t>Onset/Duration:  2-5min/1-4 hours</a:t>
            </a:r>
          </a:p>
          <a:p>
            <a:pPr marL="0" indent="0">
              <a:buNone/>
            </a:pPr>
            <a:r>
              <a:rPr lang="en-US" sz="3200" b="0" i="0" dirty="0"/>
              <a:t>Metabolized by CYP450 3A4</a:t>
            </a:r>
          </a:p>
          <a:p>
            <a:pPr marL="0" indent="0">
              <a:buNone/>
            </a:pPr>
            <a:r>
              <a:rPr lang="en-US" sz="3200" b="0" i="0" dirty="0"/>
              <a:t>Moderate P-gp inhibitor</a:t>
            </a:r>
          </a:p>
          <a:p>
            <a:pPr marL="0" indent="0">
              <a:buNone/>
            </a:pPr>
            <a:endParaRPr lang="en-US" sz="3200" dirty="0"/>
          </a:p>
          <a:p>
            <a:pPr marL="0" indent="0">
              <a:buNone/>
            </a:pPr>
            <a:r>
              <a:rPr lang="en-US" sz="3600" u="sng" dirty="0"/>
              <a:t>Highly lipophilic</a:t>
            </a:r>
          </a:p>
          <a:p>
            <a:pPr marL="0" indent="0">
              <a:buNone/>
            </a:pPr>
            <a:endParaRPr lang="en-US" dirty="0"/>
          </a:p>
        </p:txBody>
      </p:sp>
    </p:spTree>
    <p:extLst>
      <p:ext uri="{BB962C8B-B14F-4D97-AF65-F5344CB8AC3E}">
        <p14:creationId xmlns:p14="http://schemas.microsoft.com/office/powerpoint/2010/main" val="6314043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F1D26A-D926-DB92-9724-B3AE8368EED6}"/>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“I Do Love Me a Good Fatty Lover”</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45282B2-5A14-B890-E677-34FAC565FA5B}"/>
              </a:ext>
            </a:extLst>
          </p:cNvPr>
          <p:cNvSpPr>
            <a:spLocks noGrp="1"/>
          </p:cNvSpPr>
          <p:nvPr>
            <p:ph type="body" idx="1"/>
          </p:nvPr>
        </p:nvSpPr>
        <p:spPr>
          <a:xfrm>
            <a:off x="645066" y="2031101"/>
            <a:ext cx="4282984" cy="3511943"/>
          </a:xfrm>
        </p:spPr>
        <p:txBody>
          <a:bodyPr vert="horz" lIns="91440" tIns="45720" rIns="91440" bIns="45720" rtlCol="0" anchor="ctr">
            <a:normAutofit/>
          </a:bodyPr>
          <a:lstStyle/>
          <a:p>
            <a:r>
              <a:rPr lang="en-US" sz="1800" dirty="0">
                <a:solidFill>
                  <a:schemeClr val="tx1"/>
                </a:solidFill>
                <a:latin typeface="+mn-lt"/>
              </a:rPr>
              <a:t>While the potency of Fentanyl is 50 times that of other Opioids, Its binding to  the receptor in vitro is no better than morphine</a:t>
            </a:r>
          </a:p>
          <a:p>
            <a:r>
              <a:rPr lang="en-US" sz="1800" dirty="0">
                <a:solidFill>
                  <a:schemeClr val="tx1"/>
                </a:solidFill>
                <a:latin typeface="+mn-lt"/>
              </a:rPr>
              <a:t>The difference between its effects in the test tube and its effects in the body may well be due to its increased love of lipids.</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hemical structure of fentanyl">
            <a:extLst>
              <a:ext uri="{FF2B5EF4-FFF2-40B4-BE49-F238E27FC236}">
                <a16:creationId xmlns:a16="http://schemas.microsoft.com/office/drawing/2014/main" id="{54933C81-75DB-5AD3-4F13-BEBAC1B52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091" y="650494"/>
            <a:ext cx="3101312" cy="5324142"/>
          </a:xfrm>
          <a:prstGeom prst="rect">
            <a:avLst/>
          </a:prstGeom>
        </p:spPr>
      </p:pic>
    </p:spTree>
    <p:extLst>
      <p:ext uri="{BB962C8B-B14F-4D97-AF65-F5344CB8AC3E}">
        <p14:creationId xmlns:p14="http://schemas.microsoft.com/office/powerpoint/2010/main" val="7840867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713D-8E42-E005-4C2F-D6FEB40EEDBC}"/>
              </a:ext>
            </a:extLst>
          </p:cNvPr>
          <p:cNvSpPr>
            <a:spLocks noGrp="1"/>
          </p:cNvSpPr>
          <p:nvPr>
            <p:ph type="title"/>
          </p:nvPr>
        </p:nvSpPr>
        <p:spPr/>
        <p:txBody>
          <a:bodyPr/>
          <a:lstStyle/>
          <a:p>
            <a:r>
              <a:rPr lang="en-US" dirty="0"/>
              <a:t>Lipophilic Vs. Hydrophilic Opioid Binding</a:t>
            </a:r>
          </a:p>
        </p:txBody>
      </p:sp>
      <p:sp>
        <p:nvSpPr>
          <p:cNvPr id="3" name="Content Placeholder 2">
            <a:extLst>
              <a:ext uri="{FF2B5EF4-FFF2-40B4-BE49-F238E27FC236}">
                <a16:creationId xmlns:a16="http://schemas.microsoft.com/office/drawing/2014/main" id="{12BAFC55-5DFA-5F1C-6348-0ABA5B6E76FC}"/>
              </a:ext>
            </a:extLst>
          </p:cNvPr>
          <p:cNvSpPr>
            <a:spLocks noGrp="1"/>
          </p:cNvSpPr>
          <p:nvPr>
            <p:ph sz="quarter" idx="10"/>
          </p:nvPr>
        </p:nvSpPr>
        <p:spPr>
          <a:xfrm>
            <a:off x="332942" y="1713490"/>
            <a:ext cx="2453122" cy="3454400"/>
          </a:xfrm>
        </p:spPr>
        <p:txBody>
          <a:bodyPr>
            <a:normAutofit/>
          </a:bodyPr>
          <a:lstStyle/>
          <a:p>
            <a:pPr>
              <a:lnSpc>
                <a:spcPct val="110000"/>
              </a:lnSpc>
            </a:pPr>
            <a:r>
              <a:rPr lang="en-US" dirty="0"/>
              <a:t>Hydrophilic binds by 2</a:t>
            </a:r>
          </a:p>
          <a:p>
            <a:pPr marL="0" indent="0">
              <a:lnSpc>
                <a:spcPct val="110000"/>
              </a:lnSpc>
              <a:buNone/>
            </a:pPr>
            <a:endParaRPr lang="en-US" dirty="0"/>
          </a:p>
          <a:p>
            <a:pPr>
              <a:lnSpc>
                <a:spcPct val="110000"/>
              </a:lnSpc>
            </a:pPr>
            <a:r>
              <a:rPr lang="en-US" dirty="0"/>
              <a:t>Lipophilic binds by 2 and 3.</a:t>
            </a:r>
          </a:p>
          <a:p>
            <a:endParaRPr lang="en-US" dirty="0"/>
          </a:p>
        </p:txBody>
      </p:sp>
      <p:pic>
        <p:nvPicPr>
          <p:cNvPr id="14" name="Picture Placeholder 13" descr="A diagram of the cell membrane showing the opioid receptor and how fentanyl binds to it">
            <a:extLst>
              <a:ext uri="{FF2B5EF4-FFF2-40B4-BE49-F238E27FC236}">
                <a16:creationId xmlns:a16="http://schemas.microsoft.com/office/drawing/2014/main" id="{0F659597-B42A-51DB-3A9B-F3E85DC000D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386" b="2386"/>
          <a:stretch>
            <a:fillRect/>
          </a:stretch>
        </p:blipFill>
        <p:spPr>
          <a:xfrm>
            <a:off x="2786064" y="1712913"/>
            <a:ext cx="8970962" cy="4373562"/>
          </a:xfrm>
        </p:spPr>
      </p:pic>
    </p:spTree>
    <p:extLst>
      <p:ext uri="{BB962C8B-B14F-4D97-AF65-F5344CB8AC3E}">
        <p14:creationId xmlns:p14="http://schemas.microsoft.com/office/powerpoint/2010/main" val="75767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56219A-F6C4-A4E0-6036-2615DDEB9E1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The Kama Sutra of Fentanyl</a:t>
            </a:r>
          </a:p>
        </p:txBody>
      </p:sp>
      <p:pic>
        <p:nvPicPr>
          <p:cNvPr id="14" name="Picture Placeholder 13" descr="Three different orientations that fentanyl can bind to an opioid receptor">
            <a:extLst>
              <a:ext uri="{FF2B5EF4-FFF2-40B4-BE49-F238E27FC236}">
                <a16:creationId xmlns:a16="http://schemas.microsoft.com/office/drawing/2014/main" id="{4B0F4985-AA2D-B191-D08A-E61307F711A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rcRect l="39" r="39"/>
          <a:stretch>
            <a:fillRect/>
          </a:stretch>
        </p:blipFill>
        <p:spPr>
          <a:xfrm>
            <a:off x="643467" y="1826031"/>
            <a:ext cx="10905066" cy="4092590"/>
          </a:xfrm>
          <a:prstGeom prst="rect">
            <a:avLst/>
          </a:prstGeom>
        </p:spPr>
      </p:pic>
    </p:spTree>
    <p:extLst>
      <p:ext uri="{BB962C8B-B14F-4D97-AF65-F5344CB8AC3E}">
        <p14:creationId xmlns:p14="http://schemas.microsoft.com/office/powerpoint/2010/main" val="252360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89FDE6C-6CCA-44E8-E79E-E6544DA988DF}"/>
              </a:ext>
            </a:extLst>
          </p:cNvPr>
          <p:cNvSpPr txBox="1">
            <a:spLocks noGrp="1"/>
          </p:cNvSpPr>
          <p:nvPr>
            <p:ph type="title" idx="4294967295"/>
          </p:nvPr>
        </p:nvSpPr>
        <p:spPr>
          <a:xfrm>
            <a:off x="838200" y="365125"/>
            <a:ext cx="10515600" cy="7934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8B8E90"/>
                </a:solidFill>
                <a:latin typeface="Myriad Pro Cond" panose="020B0506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B8E90"/>
                </a:solidFill>
                <a:effectLst/>
                <a:uLnTx/>
                <a:uFillTx/>
                <a:latin typeface="Myriad Pro Cond" panose="020B0506030403020204" pitchFamily="34" charset="0"/>
                <a:ea typeface="+mj-ea"/>
                <a:cs typeface="+mj-cs"/>
              </a:rPr>
              <a:t>How Fentanyl/HPSO Differ from Heroin/Morphine</a:t>
            </a:r>
          </a:p>
        </p:txBody>
      </p:sp>
      <p:graphicFrame>
        <p:nvGraphicFramePr>
          <p:cNvPr id="4" name="Table 3">
            <a:extLst>
              <a:ext uri="{FF2B5EF4-FFF2-40B4-BE49-F238E27FC236}">
                <a16:creationId xmlns:a16="http://schemas.microsoft.com/office/drawing/2014/main" id="{C68D1373-811E-5E72-8948-42DC72C5039B}"/>
              </a:ext>
            </a:extLst>
          </p:cNvPr>
          <p:cNvGraphicFramePr>
            <a:graphicFrameLocks noGrp="1"/>
          </p:cNvGraphicFramePr>
          <p:nvPr>
            <p:extLst>
              <p:ext uri="{D42A27DB-BD31-4B8C-83A1-F6EECF244321}">
                <p14:modId xmlns:p14="http://schemas.microsoft.com/office/powerpoint/2010/main" val="4109476403"/>
              </p:ext>
            </p:extLst>
          </p:nvPr>
        </p:nvGraphicFramePr>
        <p:xfrm>
          <a:off x="609600" y="1158534"/>
          <a:ext cx="10972800" cy="5567680"/>
        </p:xfrm>
        <a:graphic>
          <a:graphicData uri="http://schemas.openxmlformats.org/drawingml/2006/table">
            <a:tbl>
              <a:tblPr firstRow="1" bandRow="1">
                <a:tableStyleId>{5C22544A-7EE6-4342-B048-85BDC9FD1C3A}</a:tableStyleId>
              </a:tblPr>
              <a:tblGrid>
                <a:gridCol w="2905957">
                  <a:extLst>
                    <a:ext uri="{9D8B030D-6E8A-4147-A177-3AD203B41FA5}">
                      <a16:colId xmlns:a16="http://schemas.microsoft.com/office/drawing/2014/main" val="1985433928"/>
                    </a:ext>
                  </a:extLst>
                </a:gridCol>
                <a:gridCol w="8066843">
                  <a:extLst>
                    <a:ext uri="{9D8B030D-6E8A-4147-A177-3AD203B41FA5}">
                      <a16:colId xmlns:a16="http://schemas.microsoft.com/office/drawing/2014/main" val="4294454843"/>
                    </a:ext>
                  </a:extLst>
                </a:gridCol>
              </a:tblGrid>
              <a:tr h="370840">
                <a:tc>
                  <a:txBody>
                    <a:bodyPr/>
                    <a:lstStyle/>
                    <a:p>
                      <a:pPr algn="ctr"/>
                      <a:r>
                        <a:rPr lang="en-US" sz="1400" b="0" dirty="0">
                          <a:solidFill>
                            <a:schemeClr val="bg1"/>
                          </a:solidFill>
                        </a:rPr>
                        <a:t>PROPERTIES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tc>
                  <a:txBody>
                    <a:bodyPr/>
                    <a:lstStyle/>
                    <a:p>
                      <a:pPr algn="ctr">
                        <a:spcAft>
                          <a:spcPts val="600"/>
                        </a:spcAft>
                      </a:pPr>
                      <a:r>
                        <a:rPr lang="en-US" sz="1400" b="0" dirty="0">
                          <a:solidFill>
                            <a:schemeClr val="bg1"/>
                          </a:solidFill>
                        </a:rPr>
                        <a:t>FENTANYL AND HPSO: DIFFERENCE FROM HEROIN/MORPHINE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extLst>
                  <a:ext uri="{0D108BD9-81ED-4DB2-BD59-A6C34878D82A}">
                    <a16:rowId xmlns:a16="http://schemas.microsoft.com/office/drawing/2014/main" val="2128459177"/>
                  </a:ext>
                </a:extLst>
              </a:tr>
              <a:tr h="370840">
                <a:tc>
                  <a:txBody>
                    <a:bodyPr/>
                    <a:lstStyle/>
                    <a:p>
                      <a:pPr algn="ctr"/>
                      <a:r>
                        <a:rPr lang="en-US" sz="1400" dirty="0">
                          <a:solidFill>
                            <a:srgbClr val="0A2040"/>
                          </a:solidFill>
                        </a:rPr>
                        <a:t>Pharmacological Effects (Acute)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spcAft>
                          <a:spcPts val="600"/>
                        </a:spcAft>
                      </a:pPr>
                      <a:r>
                        <a:rPr lang="en-US" sz="1400" dirty="0">
                          <a:solidFill>
                            <a:srgbClr val="0A2040"/>
                          </a:solidFill>
                        </a:rPr>
                        <a:t>Greater "efficacy" than morphine at the MOR (greater ability to activate opioid receptors but similar binding affinity at those receptors.)</a:t>
                      </a:r>
                    </a:p>
                    <a:p>
                      <a:pPr>
                        <a:spcAft>
                          <a:spcPts val="600"/>
                        </a:spcAft>
                      </a:pPr>
                      <a:r>
                        <a:rPr lang="en-US" sz="1400" dirty="0">
                          <a:solidFill>
                            <a:srgbClr val="0A2040"/>
                          </a:solidFill>
                        </a:rPr>
                        <a:t>Fentanyl and HPSO preferentially affect respiratory drive over analgesia resulting in rapid, profound, and prolonged respiratory depression</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1979294100"/>
                  </a:ext>
                </a:extLst>
              </a:tr>
              <a:tr h="370840">
                <a:tc>
                  <a:txBody>
                    <a:bodyPr/>
                    <a:lstStyle/>
                    <a:p>
                      <a:pPr algn="ctr"/>
                      <a:r>
                        <a:rPr lang="en-US" sz="1400" dirty="0">
                          <a:solidFill>
                            <a:srgbClr val="0A2040"/>
                          </a:solidFill>
                        </a:rPr>
                        <a:t>Pharmacological Effects (Chronic)</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spcAft>
                          <a:spcPts val="600"/>
                        </a:spcAft>
                      </a:pPr>
                      <a:r>
                        <a:rPr lang="en-US" sz="1400" dirty="0">
                          <a:solidFill>
                            <a:srgbClr val="0A2040"/>
                          </a:solidFill>
                        </a:rPr>
                        <a:t>High levels of tolerance and physical dependence potentially greater than typical for someone using large amounts of daily heroin</a:t>
                      </a:r>
                    </a:p>
                    <a:p>
                      <a:pPr>
                        <a:spcAft>
                          <a:spcPts val="600"/>
                        </a:spcAft>
                      </a:pPr>
                      <a:r>
                        <a:rPr lang="en-US" sz="1400" dirty="0">
                          <a:solidFill>
                            <a:srgbClr val="0A2040"/>
                          </a:solidFill>
                        </a:rPr>
                        <a:t>Much more variable onset of withdrawal (up to 2-4 days after cessation)</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2326873156"/>
                  </a:ext>
                </a:extLst>
              </a:tr>
              <a:tr h="370840">
                <a:tc>
                  <a:txBody>
                    <a:bodyPr/>
                    <a:lstStyle/>
                    <a:p>
                      <a:pPr algn="ctr"/>
                      <a:r>
                        <a:rPr lang="en-US" sz="1400" dirty="0">
                          <a:solidFill>
                            <a:srgbClr val="0A2040"/>
                          </a:solidFill>
                        </a:rPr>
                        <a:t>Toxicity/Therapeutic Index</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spcAft>
                          <a:spcPts val="600"/>
                        </a:spcAft>
                      </a:pPr>
                      <a:r>
                        <a:rPr lang="en-US" sz="1400" dirty="0">
                          <a:solidFill>
                            <a:srgbClr val="0A2040"/>
                          </a:solidFill>
                        </a:rPr>
                        <a:t>More rapid respiratory suppression</a:t>
                      </a:r>
                    </a:p>
                    <a:p>
                      <a:pPr>
                        <a:spcAft>
                          <a:spcPts val="600"/>
                        </a:spcAft>
                      </a:pPr>
                      <a:r>
                        <a:rPr lang="en-US" sz="1400" dirty="0">
                          <a:solidFill>
                            <a:srgbClr val="0A2040"/>
                          </a:solidFill>
                        </a:rPr>
                        <a:t>Pronounced noradrenergic toxicity (laryngospasm, wooden chest)</a:t>
                      </a:r>
                    </a:p>
                    <a:p>
                      <a:pPr>
                        <a:spcAft>
                          <a:spcPts val="600"/>
                        </a:spcAft>
                      </a:pPr>
                      <a:r>
                        <a:rPr lang="en-US" sz="1400" dirty="0">
                          <a:solidFill>
                            <a:srgbClr val="0A2040"/>
                          </a:solidFill>
                        </a:rPr>
                        <a:t>Higher doses of naloxone appear to be more effective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440976974"/>
                  </a:ext>
                </a:extLst>
              </a:tr>
              <a:tr h="370840">
                <a:tc>
                  <a:txBody>
                    <a:bodyPr/>
                    <a:lstStyle/>
                    <a:p>
                      <a:pPr algn="ctr"/>
                      <a:r>
                        <a:rPr lang="en-US" sz="1400" dirty="0" err="1">
                          <a:solidFill>
                            <a:srgbClr val="0A2040"/>
                          </a:solidFill>
                        </a:rPr>
                        <a:t>Pharmacokineticst</a:t>
                      </a:r>
                      <a:endParaRPr lang="en-US" sz="1400" dirty="0">
                        <a:solidFill>
                          <a:srgbClr val="0A2040"/>
                        </a:solidFill>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spcAft>
                          <a:spcPts val="600"/>
                        </a:spcAft>
                      </a:pPr>
                      <a:r>
                        <a:rPr lang="en-US" sz="1400" dirty="0">
                          <a:solidFill>
                            <a:srgbClr val="0A2040"/>
                          </a:solidFill>
                        </a:rPr>
                        <a:t>Lipid soluble - resulting in faster onset of effect (euphoria and respiratory suppression) but a shorter duration of action as fentanyl and HPSO leave the brain rapidly</a:t>
                      </a:r>
                    </a:p>
                    <a:p>
                      <a:pPr>
                        <a:spcAft>
                          <a:spcPts val="600"/>
                        </a:spcAft>
                      </a:pPr>
                      <a:r>
                        <a:rPr lang="en-US" sz="1400" dirty="0">
                          <a:solidFill>
                            <a:srgbClr val="0A2040"/>
                          </a:solidFill>
                        </a:rPr>
                        <a:t>Fentanyl and HPSO are redistributed to fatty tissues and have prolonged metabolite elimination ½ life (up to 3-4 weeks)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334843119"/>
                  </a:ext>
                </a:extLst>
              </a:tr>
              <a:tr h="370840">
                <a:tc>
                  <a:txBody>
                    <a:bodyPr/>
                    <a:lstStyle/>
                    <a:p>
                      <a:pPr algn="ctr"/>
                      <a:r>
                        <a:rPr lang="en-US" sz="1400" dirty="0">
                          <a:solidFill>
                            <a:srgbClr val="0A2040"/>
                          </a:solidFill>
                        </a:rPr>
                        <a:t>Drug-Taking Behavior</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spcAft>
                          <a:spcPts val="600"/>
                        </a:spcAft>
                      </a:pPr>
                      <a:r>
                        <a:rPr lang="en-US" sz="1400" dirty="0">
                          <a:solidFill>
                            <a:srgbClr val="0A2040"/>
                          </a:solidFill>
                        </a:rPr>
                        <a:t>Fentanyl and HPSO are short-acting which may incline users toward more frequent use, putting them at greater risk for overdose, as blood levels may continue to climb with cumulative dosing, and as concentrations increase in fatty tissue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570616740"/>
                  </a:ext>
                </a:extLst>
              </a:tr>
              <a:tr h="370840">
                <a:tc>
                  <a:txBody>
                    <a:bodyPr/>
                    <a:lstStyle/>
                    <a:p>
                      <a:pPr algn="ctr"/>
                      <a:r>
                        <a:rPr lang="en-US" sz="1400" dirty="0">
                          <a:solidFill>
                            <a:srgbClr val="0A2040"/>
                          </a:solidFill>
                        </a:rPr>
                        <a:t>Toxicology Testing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spcAft>
                          <a:spcPts val="600"/>
                        </a:spcAft>
                      </a:pPr>
                      <a:r>
                        <a:rPr lang="en-US" sz="1400" dirty="0">
                          <a:solidFill>
                            <a:srgbClr val="0A2040"/>
                          </a:solidFill>
                        </a:rPr>
                        <a:t>Many commonly used medications cross react with Fentanyl and HPSO on immunoassay screening tests leading to false positives and need to confirm positive screens with more accurate confirmatory tests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1747321747"/>
                  </a:ext>
                </a:extLst>
              </a:tr>
            </a:tbl>
          </a:graphicData>
        </a:graphic>
      </p:graphicFrame>
    </p:spTree>
    <p:extLst>
      <p:ext uri="{BB962C8B-B14F-4D97-AF65-F5344CB8AC3E}">
        <p14:creationId xmlns:p14="http://schemas.microsoft.com/office/powerpoint/2010/main" val="299650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C039-D5E9-A2DB-4157-5673727F87CB}"/>
              </a:ext>
            </a:extLst>
          </p:cNvPr>
          <p:cNvSpPr>
            <a:spLocks noGrp="1"/>
          </p:cNvSpPr>
          <p:nvPr>
            <p:ph type="title"/>
          </p:nvPr>
        </p:nvSpPr>
        <p:spPr>
          <a:xfrm>
            <a:off x="332943" y="427162"/>
            <a:ext cx="11423654" cy="795588"/>
          </a:xfrm>
        </p:spPr>
        <p:txBody>
          <a:bodyPr>
            <a:normAutofit/>
          </a:bodyPr>
          <a:lstStyle/>
          <a:p>
            <a:pPr algn="ctr"/>
            <a:r>
              <a:rPr lang="en-US" sz="2800" dirty="0"/>
              <a:t>Other Drugs Found in Fentanyl Overdoses</a:t>
            </a:r>
          </a:p>
        </p:txBody>
      </p:sp>
      <p:graphicFrame>
        <p:nvGraphicFramePr>
          <p:cNvPr id="18" name="Content Placeholder 17">
            <a:extLst>
              <a:ext uri="{FF2B5EF4-FFF2-40B4-BE49-F238E27FC236}">
                <a16:creationId xmlns:a16="http://schemas.microsoft.com/office/drawing/2014/main" id="{A63063AB-D07D-6FBC-E872-500F0F724D29}"/>
              </a:ext>
            </a:extLst>
          </p:cNvPr>
          <p:cNvGraphicFramePr>
            <a:graphicFrameLocks noGrp="1"/>
          </p:cNvGraphicFramePr>
          <p:nvPr>
            <p:ph sz="quarter" idx="10"/>
            <p:extLst>
              <p:ext uri="{D42A27DB-BD31-4B8C-83A1-F6EECF244321}">
                <p14:modId xmlns:p14="http://schemas.microsoft.com/office/powerpoint/2010/main" val="610291759"/>
              </p:ext>
            </p:extLst>
          </p:nvPr>
        </p:nvGraphicFramePr>
        <p:xfrm>
          <a:off x="609600" y="1222750"/>
          <a:ext cx="10972800" cy="4968240"/>
        </p:xfrm>
        <a:graphic>
          <a:graphicData uri="http://schemas.openxmlformats.org/drawingml/2006/table">
            <a:tbl>
              <a:tblPr firstRow="1" bandRow="1">
                <a:tableStyleId>{1FECB4D8-DB02-4DC6-A0A2-4F2EBAE1DC90}</a:tableStyleId>
              </a:tblPr>
              <a:tblGrid>
                <a:gridCol w="3290619">
                  <a:extLst>
                    <a:ext uri="{9D8B030D-6E8A-4147-A177-3AD203B41FA5}">
                      <a16:colId xmlns:a16="http://schemas.microsoft.com/office/drawing/2014/main" val="701000097"/>
                    </a:ext>
                  </a:extLst>
                </a:gridCol>
                <a:gridCol w="7682181">
                  <a:extLst>
                    <a:ext uri="{9D8B030D-6E8A-4147-A177-3AD203B41FA5}">
                      <a16:colId xmlns:a16="http://schemas.microsoft.com/office/drawing/2014/main" val="2977951524"/>
                    </a:ext>
                  </a:extLst>
                </a:gridCol>
              </a:tblGrid>
              <a:tr h="370840">
                <a:tc>
                  <a:txBody>
                    <a:bodyPr/>
                    <a:lstStyle/>
                    <a:p>
                      <a:pPr algn="ctr"/>
                      <a:r>
                        <a:rPr lang="en-US" sz="1400" b="0" dirty="0">
                          <a:latin typeface="Myriad Pro" panose="020B0503030403020204" pitchFamily="34" charset="0"/>
                        </a:rPr>
                        <a:t>GROUP</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tc>
                  <a:txBody>
                    <a:bodyPr/>
                    <a:lstStyle/>
                    <a:p>
                      <a:pPr algn="ctr"/>
                      <a:r>
                        <a:rPr lang="en-US" sz="1400" b="0" dirty="0">
                          <a:latin typeface="Myriad Pro" panose="020B0503030403020204" pitchFamily="34" charset="0"/>
                        </a:rPr>
                        <a:t>SUBSTANCE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extLst>
                  <a:ext uri="{0D108BD9-81ED-4DB2-BD59-A6C34878D82A}">
                    <a16:rowId xmlns:a16="http://schemas.microsoft.com/office/drawing/2014/main" val="3049046916"/>
                  </a:ext>
                </a:extLst>
              </a:tr>
              <a:tr h="370840">
                <a:tc>
                  <a:txBody>
                    <a:bodyPr/>
                    <a:lstStyle/>
                    <a:p>
                      <a:pPr algn="l"/>
                      <a:r>
                        <a:rPr lang="en-US" sz="1400" dirty="0">
                          <a:solidFill>
                            <a:srgbClr val="0A2040"/>
                          </a:solidFill>
                          <a:effectLst/>
                          <a:latin typeface="Myriad Pro" panose="020B0503030403020204" pitchFamily="34" charset="0"/>
                        </a:rPr>
                        <a:t>Anticholinergics</a:t>
                      </a:r>
                      <a:endParaRPr lang="en-US" sz="1400"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r>
                        <a:rPr lang="en-US" sz="1400" dirty="0" err="1">
                          <a:solidFill>
                            <a:srgbClr val="0A2040"/>
                          </a:solidFill>
                          <a:effectLst/>
                          <a:latin typeface="Myriad Pro" panose="020B0503030403020204" pitchFamily="34" charset="0"/>
                        </a:rPr>
                        <a:t>Dicycloverine</a:t>
                      </a:r>
                      <a:endParaRPr lang="en-US" sz="1400"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743491363"/>
                  </a:ext>
                </a:extLst>
              </a:tr>
              <a:tr h="370840">
                <a:tc>
                  <a:txBody>
                    <a:bodyPr/>
                    <a:lstStyle/>
                    <a:p>
                      <a:pPr algn="l"/>
                      <a:r>
                        <a:rPr lang="en-US" sz="1400" dirty="0">
                          <a:solidFill>
                            <a:srgbClr val="0A2040"/>
                          </a:solidFill>
                          <a:effectLst/>
                          <a:latin typeface="Myriad Pro" panose="020B0503030403020204" pitchFamily="34" charset="0"/>
                        </a:rPr>
                        <a:t>Antihistamines</a:t>
                      </a:r>
                      <a:endParaRPr lang="en-US" sz="1400"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A2040"/>
                          </a:solidFill>
                          <a:effectLst/>
                          <a:latin typeface="Myriad Pro" panose="020B0503030403020204" pitchFamily="34" charset="0"/>
                        </a:rPr>
                        <a:t>Hidroxycine</a:t>
                      </a:r>
                      <a:r>
                        <a:rPr lang="en-US" sz="1400" dirty="0">
                          <a:solidFill>
                            <a:srgbClr val="0A2040"/>
                          </a:solidFill>
                          <a:effectLst/>
                          <a:latin typeface="Myriad Pro" panose="020B0503030403020204" pitchFamily="34" charset="0"/>
                        </a:rPr>
                        <a:t>, </a:t>
                      </a:r>
                      <a:r>
                        <a:rPr lang="en-US" sz="1400" dirty="0" err="1">
                          <a:solidFill>
                            <a:srgbClr val="0A2040"/>
                          </a:solidFill>
                          <a:effectLst/>
                          <a:latin typeface="Myriad Pro" panose="020B0503030403020204" pitchFamily="34" charset="0"/>
                        </a:rPr>
                        <a:t>Prometazine</a:t>
                      </a:r>
                      <a:r>
                        <a:rPr lang="en-US" sz="1400" dirty="0">
                          <a:solidFill>
                            <a:srgbClr val="0A2040"/>
                          </a:solidFill>
                          <a:effectLst/>
                          <a:latin typeface="Myriad Pro" panose="020B0503030403020204" pitchFamily="34" charset="0"/>
                        </a:rPr>
                        <a:t>, Diphenhydramine, </a:t>
                      </a:r>
                      <a:r>
                        <a:rPr lang="en-US" sz="1400" dirty="0" err="1">
                          <a:solidFill>
                            <a:srgbClr val="0A2040"/>
                          </a:solidFill>
                          <a:effectLst/>
                          <a:latin typeface="Myriad Pro" panose="020B0503030403020204" pitchFamily="34" charset="0"/>
                        </a:rPr>
                        <a:t>Chlorphenyramine</a:t>
                      </a:r>
                      <a:r>
                        <a:rPr lang="en-US" sz="1400" dirty="0">
                          <a:solidFill>
                            <a:srgbClr val="0A2040"/>
                          </a:solidFill>
                          <a:effectLst/>
                          <a:latin typeface="Myriad Pro" panose="020B0503030403020204" pitchFamily="34" charset="0"/>
                        </a:rPr>
                        <a:t>, Doxylamine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946372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Anti-inflammatory or Analgesic Drugs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Ibuprofen, Acetaminophen, Salicylic Acid, Naproxen</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139742401"/>
                  </a:ext>
                </a:extLst>
              </a:tr>
              <a:tr h="370840">
                <a:tc>
                  <a:txBody>
                    <a:bodyPr/>
                    <a:lstStyle/>
                    <a:p>
                      <a:pPr algn="l"/>
                      <a:r>
                        <a:rPr lang="en-US" sz="1400" b="1" u="none" dirty="0">
                          <a:solidFill>
                            <a:srgbClr val="0A2040"/>
                          </a:solidFill>
                          <a:effectLst/>
                          <a:latin typeface="Myriad Pro" panose="020B0503030403020204" pitchFamily="34" charset="0"/>
                        </a:rPr>
                        <a:t>Antidepressants</a:t>
                      </a:r>
                      <a:endParaRPr lang="en-US" sz="1400" b="1" u="none"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0A2040"/>
                          </a:solidFill>
                          <a:effectLst/>
                          <a:latin typeface="Myriad Pro" panose="020B0503030403020204" pitchFamily="34" charset="0"/>
                        </a:rPr>
                        <a:t>Fluoxetine, Mirtazapine, Citalopram, Sertraline, Amitriptyline, Venlafaxine</a:t>
                      </a:r>
                      <a:endParaRPr lang="en-US" sz="1400" b="1" i="1" u="none" dirty="0">
                        <a:solidFill>
                          <a:srgbClr val="0A2040"/>
                        </a:solidFill>
                        <a:effectLst/>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77115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0A2040"/>
                          </a:solidFill>
                          <a:effectLst/>
                          <a:latin typeface="Myriad Pro" panose="020B0503030403020204" pitchFamily="34" charset="0"/>
                        </a:rPr>
                        <a:t>Antipsychotics</a:t>
                      </a:r>
                      <a:endParaRPr lang="en-US" sz="1400" b="1" i="1" u="none" dirty="0">
                        <a:solidFill>
                          <a:srgbClr val="0A2040"/>
                        </a:solidFill>
                        <a:effectLst/>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0A2040"/>
                          </a:solidFill>
                          <a:effectLst/>
                          <a:latin typeface="Myriad Pro" panose="020B0503030403020204" pitchFamily="34" charset="0"/>
                        </a:rPr>
                        <a:t>Chlorpromazine, Risperidone, Quetiapine, Olanzapine, Doxepin, Promethazine</a:t>
                      </a:r>
                      <a:endParaRPr lang="en-US" sz="1400" b="1" i="1" u="none" dirty="0">
                        <a:solidFill>
                          <a:srgbClr val="0A2040"/>
                        </a:solidFill>
                        <a:effectLst/>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7371166"/>
                  </a:ext>
                </a:extLst>
              </a:tr>
              <a:tr h="370840">
                <a:tc>
                  <a:txBody>
                    <a:bodyPr/>
                    <a:lstStyle/>
                    <a:p>
                      <a:pPr algn="l"/>
                      <a:r>
                        <a:rPr lang="en-US" sz="1400" b="1" u="none" dirty="0">
                          <a:solidFill>
                            <a:srgbClr val="0A2040"/>
                          </a:solidFill>
                          <a:effectLst/>
                          <a:latin typeface="Myriad Pro" panose="020B0503030403020204" pitchFamily="34" charset="0"/>
                        </a:rPr>
                        <a:t>Anticonvulsants</a:t>
                      </a:r>
                      <a:endParaRPr lang="en-US" sz="1400" b="1" u="none"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0A2040"/>
                          </a:solidFill>
                          <a:effectLst/>
                          <a:latin typeface="Myriad Pro" panose="020B0503030403020204" pitchFamily="34" charset="0"/>
                        </a:rPr>
                        <a:t>Pregabalin, Clonazepam, Gabapentin, Carbamazepine</a:t>
                      </a:r>
                      <a:endParaRPr lang="en-US" sz="1400" b="1" i="1" u="none" dirty="0">
                        <a:solidFill>
                          <a:srgbClr val="0A2040"/>
                        </a:solidFill>
                        <a:effectLst/>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2187470"/>
                  </a:ext>
                </a:extLst>
              </a:tr>
              <a:tr h="370840">
                <a:tc>
                  <a:txBody>
                    <a:bodyPr/>
                    <a:lstStyle/>
                    <a:p>
                      <a:pPr algn="l"/>
                      <a:r>
                        <a:rPr lang="en-US" sz="1400" dirty="0">
                          <a:solidFill>
                            <a:srgbClr val="0A2040"/>
                          </a:solidFill>
                          <a:effectLst/>
                          <a:latin typeface="Myriad Pro" panose="020B0503030403020204" pitchFamily="34" charset="0"/>
                        </a:rPr>
                        <a:t>Barbiturates</a:t>
                      </a:r>
                      <a:endParaRPr lang="en-US" sz="1400"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r>
                        <a:rPr lang="en-US" sz="1400" dirty="0">
                          <a:solidFill>
                            <a:srgbClr val="0A2040"/>
                          </a:solidFill>
                          <a:effectLst/>
                          <a:latin typeface="Myriad Pro" panose="020B0503030403020204" pitchFamily="34" charset="0"/>
                        </a:rPr>
                        <a:t>Phenobarbital</a:t>
                      </a:r>
                      <a:endParaRPr lang="en-US" sz="1400"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2637640739"/>
                  </a:ext>
                </a:extLst>
              </a:tr>
              <a:tr h="370840">
                <a:tc>
                  <a:txBody>
                    <a:bodyPr/>
                    <a:lstStyle/>
                    <a:p>
                      <a:pPr algn="l"/>
                      <a:r>
                        <a:rPr lang="en-US" sz="1400" b="1" u="none" dirty="0">
                          <a:solidFill>
                            <a:srgbClr val="0A2040"/>
                          </a:solidFill>
                          <a:effectLst/>
                          <a:latin typeface="Myriad Pro" panose="020B0503030403020204" pitchFamily="34" charset="0"/>
                        </a:rPr>
                        <a:t>Benzodiazepines</a:t>
                      </a:r>
                      <a:endParaRPr lang="en-US" sz="1400" b="1" u="none"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0A2040"/>
                          </a:solidFill>
                          <a:effectLst/>
                          <a:latin typeface="Myriad Pro" panose="020B0503030403020204" pitchFamily="34" charset="0"/>
                        </a:rPr>
                        <a:t>Diazepam, Alprazolam, Nordiazepam, Chlordiazepoxide, Etizolam, Lorazepam</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4689376"/>
                  </a:ext>
                </a:extLst>
              </a:tr>
              <a:tr h="370840">
                <a:tc>
                  <a:txBody>
                    <a:bodyPr/>
                    <a:lstStyle/>
                    <a:p>
                      <a:pPr algn="l"/>
                      <a:r>
                        <a:rPr lang="en-US" sz="1400" dirty="0">
                          <a:solidFill>
                            <a:srgbClr val="0A2040"/>
                          </a:solidFill>
                          <a:effectLst/>
                          <a:latin typeface="Myriad Pro" panose="020B0503030403020204" pitchFamily="34" charset="0"/>
                        </a:rPr>
                        <a:t>Stimulants</a:t>
                      </a:r>
                      <a:endParaRPr lang="en-US" sz="1400" dirty="0">
                        <a:solidFill>
                          <a:srgbClr val="0A2040"/>
                        </a:solidFill>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Ephedrine, Cocaine (Benzoylecgonine), Amphetamine, Nicotine (Cotinine), Mephedrone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6414557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Other Opioids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Morphine, Oxycodone, 6-Acetylmorphine, Methadone, Hydrocodone, Meperidine (Pethidine), Tramadol, Propoxyphene, Hydromorphone, Codeine, Buprenorphine, Heroin, </a:t>
                      </a:r>
                      <a:r>
                        <a:rPr lang="en-US" sz="1400" dirty="0" err="1">
                          <a:solidFill>
                            <a:srgbClr val="0A2040"/>
                          </a:solidFill>
                          <a:effectLst/>
                          <a:latin typeface="Myriad Pro" panose="020B0503030403020204" pitchFamily="34" charset="0"/>
                        </a:rPr>
                        <a:t>Dextrometorphan</a:t>
                      </a:r>
                      <a:endParaRPr lang="en-US" sz="1400" dirty="0">
                        <a:solidFill>
                          <a:srgbClr val="0A2040"/>
                        </a:solidFill>
                        <a:effectLst/>
                        <a:latin typeface="Myriad Pro" panose="020B0503030403020204" pitchFamily="34" charset="0"/>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312934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Other Drugs of Abuse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Ethanol, Delta-9-Tetrahidrocannabinol, Synthetic Cannabinoids, Ketamine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638951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Other Substances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2040"/>
                          </a:solidFill>
                          <a:effectLst/>
                          <a:latin typeface="Myriad Pro" panose="020B0503030403020204" pitchFamily="34" charset="0"/>
                        </a:rPr>
                        <a:t>Levamisole, Lidocaine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1082270368"/>
                  </a:ext>
                </a:extLst>
              </a:tr>
            </a:tbl>
          </a:graphicData>
        </a:graphic>
      </p:graphicFrame>
    </p:spTree>
    <p:extLst>
      <p:ext uri="{BB962C8B-B14F-4D97-AF65-F5344CB8AC3E}">
        <p14:creationId xmlns:p14="http://schemas.microsoft.com/office/powerpoint/2010/main" val="174082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A16-2E8B-C26E-1511-D05EBAA5F650}"/>
              </a:ext>
            </a:extLst>
          </p:cNvPr>
          <p:cNvSpPr>
            <a:spLocks noGrp="1"/>
          </p:cNvSpPr>
          <p:nvPr>
            <p:ph type="title"/>
          </p:nvPr>
        </p:nvSpPr>
        <p:spPr/>
        <p:txBody>
          <a:bodyPr/>
          <a:lstStyle/>
          <a:p>
            <a:r>
              <a:rPr lang="en-US" dirty="0"/>
              <a:t>Fentanyl and Sudden Cardiac Death </a:t>
            </a:r>
          </a:p>
        </p:txBody>
      </p:sp>
      <p:sp>
        <p:nvSpPr>
          <p:cNvPr id="3" name="Text Placeholder 2">
            <a:extLst>
              <a:ext uri="{FF2B5EF4-FFF2-40B4-BE49-F238E27FC236}">
                <a16:creationId xmlns:a16="http://schemas.microsoft.com/office/drawing/2014/main" id="{ED4816BE-FA63-944D-6E5F-41F5FEB3E54D}"/>
              </a:ext>
            </a:extLst>
          </p:cNvPr>
          <p:cNvSpPr>
            <a:spLocks noGrp="1"/>
          </p:cNvSpPr>
          <p:nvPr>
            <p:ph type="body" idx="1"/>
          </p:nvPr>
        </p:nvSpPr>
        <p:spPr/>
        <p:txBody>
          <a:bodyPr/>
          <a:lstStyle/>
          <a:p>
            <a:r>
              <a:rPr lang="en-US" dirty="0"/>
              <a:t>Some of the increased lethality of Fentanyl may be due to the blockade of hERG potassium repolarizing channels in the heart leading to prolonged QT syndrome and sudden death due to cardiac arrythmias.</a:t>
            </a:r>
          </a:p>
          <a:p>
            <a:r>
              <a:rPr lang="en-US" dirty="0"/>
              <a:t>Several neuroleptic mediations can cause prolonged QT syndrome, often when given in high doses.</a:t>
            </a:r>
          </a:p>
          <a:p>
            <a:r>
              <a:rPr lang="en-US" dirty="0"/>
              <a:t>Methadone can cause similar QT prolongation.</a:t>
            </a:r>
          </a:p>
        </p:txBody>
      </p:sp>
    </p:spTree>
    <p:extLst>
      <p:ext uri="{BB962C8B-B14F-4D97-AF65-F5344CB8AC3E}">
        <p14:creationId xmlns:p14="http://schemas.microsoft.com/office/powerpoint/2010/main" val="412033757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5414-3292-5710-006F-D6D826EAF50C}"/>
              </a:ext>
            </a:extLst>
          </p:cNvPr>
          <p:cNvSpPr>
            <a:spLocks noGrp="1"/>
          </p:cNvSpPr>
          <p:nvPr>
            <p:ph type="title"/>
          </p:nvPr>
        </p:nvSpPr>
        <p:spPr/>
        <p:txBody>
          <a:bodyPr/>
          <a:lstStyle/>
          <a:p>
            <a:pPr algn="ctr"/>
            <a:r>
              <a:rPr lang="en-US" dirty="0"/>
              <a:t>CYP3A4 Effectors</a:t>
            </a:r>
          </a:p>
        </p:txBody>
      </p:sp>
      <p:sp>
        <p:nvSpPr>
          <p:cNvPr id="8" name="Text Placeholder 7">
            <a:extLst>
              <a:ext uri="{FF2B5EF4-FFF2-40B4-BE49-F238E27FC236}">
                <a16:creationId xmlns:a16="http://schemas.microsoft.com/office/drawing/2014/main" id="{0A863663-C047-E76A-EF35-2A851F70CD71}"/>
              </a:ext>
            </a:extLst>
          </p:cNvPr>
          <p:cNvSpPr>
            <a:spLocks noGrp="1"/>
          </p:cNvSpPr>
          <p:nvPr>
            <p:ph type="body" idx="1"/>
          </p:nvPr>
        </p:nvSpPr>
        <p:spPr>
          <a:xfrm>
            <a:off x="1328231" y="1690109"/>
            <a:ext cx="1580149" cy="494259"/>
          </a:xfrm>
        </p:spPr>
        <p:txBody>
          <a:bodyPr/>
          <a:lstStyle/>
          <a:p>
            <a:r>
              <a:rPr lang="en-US" dirty="0"/>
              <a:t>Inhibitors</a:t>
            </a:r>
          </a:p>
        </p:txBody>
      </p:sp>
      <p:sp>
        <p:nvSpPr>
          <p:cNvPr id="19" name="Content Placeholder 18">
            <a:extLst>
              <a:ext uri="{FF2B5EF4-FFF2-40B4-BE49-F238E27FC236}">
                <a16:creationId xmlns:a16="http://schemas.microsoft.com/office/drawing/2014/main" id="{E3379B94-E334-BF5B-2543-5198F97C6DF9}"/>
              </a:ext>
            </a:extLst>
          </p:cNvPr>
          <p:cNvSpPr>
            <a:spLocks noGrp="1"/>
          </p:cNvSpPr>
          <p:nvPr>
            <p:ph sz="half" idx="2"/>
          </p:nvPr>
        </p:nvSpPr>
        <p:spPr>
          <a:xfrm>
            <a:off x="1328232" y="2184369"/>
            <a:ext cx="2636492" cy="3531737"/>
          </a:xfrm>
        </p:spPr>
        <p:txBody>
          <a:bodyPr>
            <a:noAutofit/>
          </a:bodyPr>
          <a:lstStyle/>
          <a:p>
            <a:pPr marL="0" indent="0" algn="l" rtl="0" eaLnBrk="1" fontAlgn="t" latinLnBrk="0" hangingPunct="1">
              <a:buNone/>
            </a:pPr>
            <a:r>
              <a:rPr lang="en-US" sz="1600" i="0" strike="noStrike" kern="1200" dirty="0">
                <a:effectLst/>
                <a:latin typeface="Helvetica" pitchFamily="2" charset="0"/>
              </a:rPr>
              <a:t>Strong:</a:t>
            </a:r>
            <a:endParaRPr lang="en-US" sz="1600" i="0"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Protease inhibitors</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Azole antifungals</a:t>
            </a:r>
            <a:endParaRPr lang="en-US" sz="1600" b="0" i="0" u="none" strike="noStrike" dirty="0">
              <a:effectLst/>
              <a:latin typeface="Arial" panose="020B0604020202020204" pitchFamily="34" charset="0"/>
            </a:endParaRPr>
          </a:p>
          <a:p>
            <a:pPr marL="0" indent="0" algn="l" rtl="0" eaLnBrk="1" fontAlgn="t" latinLnBrk="0" hangingPunct="1">
              <a:buNone/>
            </a:pPr>
            <a:r>
              <a:rPr lang="en-US" sz="1600" i="0" strike="noStrike" kern="1200" dirty="0">
                <a:effectLst/>
                <a:latin typeface="Helvetica" pitchFamily="2" charset="0"/>
              </a:rPr>
              <a:t>Weak:</a:t>
            </a:r>
            <a:endParaRPr lang="en-US" sz="1600" i="0"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Non-dihydropyridine calcium-</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channel blockers</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Macrolides</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H2-receptor antagonist</a:t>
            </a:r>
            <a:endParaRPr lang="en-US" sz="1600" b="0" i="0" u="none" strike="noStrike" dirty="0">
              <a:effectLst/>
              <a:latin typeface="Arial" panose="020B0604020202020204" pitchFamily="34" charset="0"/>
            </a:endParaRPr>
          </a:p>
        </p:txBody>
      </p:sp>
      <p:sp>
        <p:nvSpPr>
          <p:cNvPr id="20" name="Content Placeholder 18">
            <a:extLst>
              <a:ext uri="{FF2B5EF4-FFF2-40B4-BE49-F238E27FC236}">
                <a16:creationId xmlns:a16="http://schemas.microsoft.com/office/drawing/2014/main" id="{62A7C164-C286-3BCB-ED91-C963578D653D}"/>
              </a:ext>
            </a:extLst>
          </p:cNvPr>
          <p:cNvSpPr txBox="1">
            <a:spLocks/>
          </p:cNvSpPr>
          <p:nvPr/>
        </p:nvSpPr>
        <p:spPr>
          <a:xfrm>
            <a:off x="4145004" y="2184369"/>
            <a:ext cx="2636492" cy="3531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1" kern="1200">
                <a:solidFill>
                  <a:srgbClr val="0A2040"/>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8B8E90"/>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A2040"/>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Font typeface="Arial" panose="020B0604020202020204" pitchFamily="34" charset="0"/>
              <a:buNone/>
            </a:pPr>
            <a:r>
              <a:rPr lang="en-US" sz="1600" i="0" dirty="0">
                <a:latin typeface="Helvetica" pitchFamily="2" charset="0"/>
              </a:rPr>
              <a:t>Unspecified potency:</a:t>
            </a:r>
            <a:endParaRPr lang="en-US" sz="1600" i="0" dirty="0">
              <a:latin typeface="Arial" panose="020B0604020202020204" pitchFamily="34" charset="0"/>
            </a:endParaRPr>
          </a:p>
          <a:p>
            <a:pPr marL="0" fontAlgn="t"/>
            <a:r>
              <a:rPr lang="en-US" sz="1600" b="0" i="0" dirty="0">
                <a:latin typeface="Helvetica" pitchFamily="2" charset="0"/>
              </a:rPr>
              <a:t>Amiodarone</a:t>
            </a:r>
            <a:endParaRPr lang="en-US" sz="1600" b="0" i="0" dirty="0">
              <a:latin typeface="Arial" panose="020B0604020202020204" pitchFamily="34" charset="0"/>
            </a:endParaRPr>
          </a:p>
          <a:p>
            <a:pPr marL="0" fontAlgn="t"/>
            <a:r>
              <a:rPr lang="en-US" sz="1600" b="0" i="0" dirty="0">
                <a:latin typeface="Helvetica" pitchFamily="2" charset="0"/>
              </a:rPr>
              <a:t>Quinolones</a:t>
            </a:r>
            <a:endParaRPr lang="en-US" sz="1600" b="0" i="0" dirty="0">
              <a:latin typeface="Arial" panose="020B0604020202020204" pitchFamily="34" charset="0"/>
            </a:endParaRPr>
          </a:p>
          <a:p>
            <a:pPr marL="0" indent="0" fontAlgn="t">
              <a:buNone/>
            </a:pPr>
            <a:r>
              <a:rPr lang="en-US" sz="1600" u="sng" dirty="0">
                <a:latin typeface="Helvetica" pitchFamily="2" charset="0"/>
              </a:rPr>
              <a:t>Selective serotonin reuptake inhibitors</a:t>
            </a:r>
            <a:endParaRPr lang="en-US" sz="1600" b="0" i="0" dirty="0">
              <a:latin typeface="Arial" panose="020B0604020202020204" pitchFamily="34" charset="0"/>
            </a:endParaRPr>
          </a:p>
        </p:txBody>
      </p:sp>
      <p:sp>
        <p:nvSpPr>
          <p:cNvPr id="9" name="Text Placeholder 8">
            <a:extLst>
              <a:ext uri="{FF2B5EF4-FFF2-40B4-BE49-F238E27FC236}">
                <a16:creationId xmlns:a16="http://schemas.microsoft.com/office/drawing/2014/main" id="{D186DA4B-5346-903B-165F-27244B8A953F}"/>
              </a:ext>
            </a:extLst>
          </p:cNvPr>
          <p:cNvSpPr>
            <a:spLocks noGrp="1"/>
          </p:cNvSpPr>
          <p:nvPr>
            <p:ph type="body" sz="quarter" idx="3"/>
          </p:nvPr>
        </p:nvSpPr>
        <p:spPr>
          <a:xfrm>
            <a:off x="7871378" y="1690109"/>
            <a:ext cx="1587931" cy="494259"/>
          </a:xfrm>
        </p:spPr>
        <p:txBody>
          <a:bodyPr/>
          <a:lstStyle/>
          <a:p>
            <a:r>
              <a:rPr lang="en-US" dirty="0"/>
              <a:t>Inducers</a:t>
            </a:r>
          </a:p>
        </p:txBody>
      </p:sp>
      <p:sp>
        <p:nvSpPr>
          <p:cNvPr id="10" name="Content Placeholder 9">
            <a:extLst>
              <a:ext uri="{FF2B5EF4-FFF2-40B4-BE49-F238E27FC236}">
                <a16:creationId xmlns:a16="http://schemas.microsoft.com/office/drawing/2014/main" id="{D1BB80C6-DB11-88F8-FCB4-9CD436FE7899}"/>
              </a:ext>
            </a:extLst>
          </p:cNvPr>
          <p:cNvSpPr>
            <a:spLocks noGrp="1"/>
          </p:cNvSpPr>
          <p:nvPr>
            <p:ph sz="quarter" idx="4"/>
          </p:nvPr>
        </p:nvSpPr>
        <p:spPr>
          <a:xfrm>
            <a:off x="7871378" y="2184369"/>
            <a:ext cx="2992389" cy="3531737"/>
          </a:xfrm>
        </p:spPr>
        <p:txBody>
          <a:bodyPr>
            <a:normAutofit/>
          </a:bodyPr>
          <a:lstStyle/>
          <a:p>
            <a:pPr marL="0" algn="l" rtl="0" eaLnBrk="1" fontAlgn="t" latinLnBrk="0" hangingPunct="1"/>
            <a:r>
              <a:rPr lang="en-US" sz="1600" b="0" i="0" u="none" strike="noStrike" kern="1200" dirty="0">
                <a:effectLst/>
                <a:latin typeface="Helvetica" pitchFamily="2" charset="0"/>
              </a:rPr>
              <a:t>Anticonvulsants</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Carbamazepine, Phenytoin</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Barbiturates</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St. John's wort</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Rifampicin</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Reverse transcriptase inhibitors</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Pioglitazone</a:t>
            </a:r>
            <a:endParaRPr lang="en-US" sz="1600" b="0" i="0" u="none" strike="noStrike" dirty="0">
              <a:effectLst/>
              <a:latin typeface="Arial" panose="020B0604020202020204" pitchFamily="34" charset="0"/>
            </a:endParaRPr>
          </a:p>
          <a:p>
            <a:pPr marL="0" algn="l" rtl="0" eaLnBrk="1" fontAlgn="t" latinLnBrk="0" hangingPunct="1"/>
            <a:r>
              <a:rPr lang="en-US" sz="1600" b="0" i="0" u="none" strike="noStrike" kern="1200" dirty="0">
                <a:effectLst/>
                <a:latin typeface="Helvetica" pitchFamily="2" charset="0"/>
              </a:rPr>
              <a:t>Glucocorticoids</a:t>
            </a:r>
            <a:endParaRPr lang="en-US" sz="1600" b="0" i="0" u="none" strike="noStrike" dirty="0">
              <a:effectLst/>
              <a:latin typeface="Arial" panose="020B0604020202020204" pitchFamily="34" charset="0"/>
            </a:endParaRPr>
          </a:p>
        </p:txBody>
      </p:sp>
    </p:spTree>
    <p:extLst>
      <p:ext uri="{BB962C8B-B14F-4D97-AF65-F5344CB8AC3E}">
        <p14:creationId xmlns:p14="http://schemas.microsoft.com/office/powerpoint/2010/main" val="404767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3FD9-6432-ED1D-BE68-3451FD212C69}"/>
              </a:ext>
            </a:extLst>
          </p:cNvPr>
          <p:cNvSpPr>
            <a:spLocks noGrp="1"/>
          </p:cNvSpPr>
          <p:nvPr>
            <p:ph type="title"/>
          </p:nvPr>
        </p:nvSpPr>
        <p:spPr/>
        <p:txBody>
          <a:bodyPr/>
          <a:lstStyle/>
          <a:p>
            <a:r>
              <a:rPr lang="en-US" dirty="0"/>
              <a:t>Fentanyl and SSRIs</a:t>
            </a:r>
          </a:p>
        </p:txBody>
      </p:sp>
      <p:sp>
        <p:nvSpPr>
          <p:cNvPr id="3" name="Text Placeholder 2">
            <a:extLst>
              <a:ext uri="{FF2B5EF4-FFF2-40B4-BE49-F238E27FC236}">
                <a16:creationId xmlns:a16="http://schemas.microsoft.com/office/drawing/2014/main" id="{66A2BADE-240C-D10A-B3F2-9D5B83134764}"/>
              </a:ext>
            </a:extLst>
          </p:cNvPr>
          <p:cNvSpPr>
            <a:spLocks noGrp="1"/>
          </p:cNvSpPr>
          <p:nvPr>
            <p:ph type="body" idx="1"/>
          </p:nvPr>
        </p:nvSpPr>
        <p:spPr/>
        <p:txBody>
          <a:bodyPr/>
          <a:lstStyle/>
          <a:p>
            <a:r>
              <a:rPr lang="en-US" dirty="0"/>
              <a:t>A growing number of cases of Serotonin Syndrome have been reported in people taking SSRIs and Fentanyl</a:t>
            </a:r>
          </a:p>
          <a:p>
            <a:r>
              <a:rPr lang="en-US" dirty="0"/>
              <a:t>This includes citalopram, escitalopram paroxetine duloxetine and bupropion</a:t>
            </a:r>
          </a:p>
          <a:p>
            <a:r>
              <a:rPr lang="en-US" dirty="0"/>
              <a:t>Unknown if this is in higher rates than the general population</a:t>
            </a:r>
          </a:p>
        </p:txBody>
      </p:sp>
    </p:spTree>
    <p:extLst>
      <p:ext uri="{BB962C8B-B14F-4D97-AF65-F5344CB8AC3E}">
        <p14:creationId xmlns:p14="http://schemas.microsoft.com/office/powerpoint/2010/main" val="9225996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B02D10-893C-4141-7676-A26D9D194E2B}"/>
              </a:ext>
            </a:extLst>
          </p:cNvPr>
          <p:cNvSpPr>
            <a:spLocks noGrp="1"/>
          </p:cNvSpPr>
          <p:nvPr>
            <p:ph type="title"/>
          </p:nvPr>
        </p:nvSpPr>
        <p:spPr>
          <a:xfrm>
            <a:off x="345643" y="364546"/>
            <a:ext cx="11423654" cy="1325563"/>
          </a:xfrm>
        </p:spPr>
        <p:txBody>
          <a:bodyPr/>
          <a:lstStyle/>
          <a:p>
            <a:pPr algn="ctr"/>
            <a:r>
              <a:rPr lang="en-US" dirty="0"/>
              <a:t>Criteria for Serotonin Syndrome</a:t>
            </a:r>
          </a:p>
        </p:txBody>
      </p:sp>
      <p:sp>
        <p:nvSpPr>
          <p:cNvPr id="2" name="Text Placeholder 1">
            <a:extLst>
              <a:ext uri="{FF2B5EF4-FFF2-40B4-BE49-F238E27FC236}">
                <a16:creationId xmlns:a16="http://schemas.microsoft.com/office/drawing/2014/main" id="{3DD36511-061E-3C7E-AD3E-429AEFCAADE0}"/>
              </a:ext>
            </a:extLst>
          </p:cNvPr>
          <p:cNvSpPr>
            <a:spLocks noGrp="1"/>
          </p:cNvSpPr>
          <p:nvPr>
            <p:ph type="body" idx="1"/>
          </p:nvPr>
        </p:nvSpPr>
        <p:spPr>
          <a:xfrm>
            <a:off x="862663" y="1690109"/>
            <a:ext cx="4165615" cy="494259"/>
          </a:xfrm>
        </p:spPr>
        <p:txBody>
          <a:bodyPr anchor="ctr"/>
          <a:lstStyle/>
          <a:p>
            <a:r>
              <a:rPr lang="en-US" i="0" dirty="0"/>
              <a:t>Sternbach</a:t>
            </a:r>
          </a:p>
        </p:txBody>
      </p:sp>
      <p:sp>
        <p:nvSpPr>
          <p:cNvPr id="3" name="Content Placeholder 2">
            <a:extLst>
              <a:ext uri="{FF2B5EF4-FFF2-40B4-BE49-F238E27FC236}">
                <a16:creationId xmlns:a16="http://schemas.microsoft.com/office/drawing/2014/main" id="{5FED8336-CCAE-4CDD-66ED-98FF1458571C}"/>
              </a:ext>
            </a:extLst>
          </p:cNvPr>
          <p:cNvSpPr>
            <a:spLocks noGrp="1"/>
          </p:cNvSpPr>
          <p:nvPr>
            <p:ph sz="half" idx="2"/>
          </p:nvPr>
        </p:nvSpPr>
        <p:spPr>
          <a:xfrm>
            <a:off x="849963" y="2184370"/>
            <a:ext cx="4704499" cy="494260"/>
          </a:xfrm>
        </p:spPr>
        <p:txBody>
          <a:bodyPr>
            <a:noAutofit/>
          </a:bodyPr>
          <a:lstStyle/>
          <a:p>
            <a:pPr marL="0" indent="0">
              <a:buNone/>
            </a:pPr>
            <a:r>
              <a:rPr lang="en-US" sz="1400" b="0" i="0" dirty="0">
                <a:effectLst/>
                <a:latin typeface="Helvetica" pitchFamily="2" charset="0"/>
              </a:rPr>
              <a:t>Must exhibit at least 3 of the 10 following features, with the addition of or increase in a known serotonergic agent:</a:t>
            </a:r>
          </a:p>
        </p:txBody>
      </p:sp>
      <p:sp>
        <p:nvSpPr>
          <p:cNvPr id="7" name="Content Placeholder 2">
            <a:extLst>
              <a:ext uri="{FF2B5EF4-FFF2-40B4-BE49-F238E27FC236}">
                <a16:creationId xmlns:a16="http://schemas.microsoft.com/office/drawing/2014/main" id="{57016E15-894C-5B8B-3F38-5C064C8B62FE}"/>
              </a:ext>
            </a:extLst>
          </p:cNvPr>
          <p:cNvSpPr txBox="1">
            <a:spLocks/>
          </p:cNvSpPr>
          <p:nvPr/>
        </p:nvSpPr>
        <p:spPr>
          <a:xfrm>
            <a:off x="849963" y="2847767"/>
            <a:ext cx="4704499" cy="150028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1" kern="1200">
                <a:solidFill>
                  <a:srgbClr val="0A2040"/>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8B8E90"/>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A2040"/>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i="0" dirty="0">
                <a:latin typeface="Helvetica" pitchFamily="2" charset="0"/>
              </a:rPr>
              <a:t>Mental status changes </a:t>
            </a:r>
          </a:p>
          <a:p>
            <a:r>
              <a:rPr lang="en-US" sz="1400" b="0" i="0" dirty="0">
                <a:latin typeface="Helvetica" pitchFamily="2" charset="0"/>
              </a:rPr>
              <a:t>Agitation</a:t>
            </a:r>
          </a:p>
          <a:p>
            <a:r>
              <a:rPr lang="en-US" sz="1400" b="0" i="0" dirty="0">
                <a:latin typeface="Helvetica" pitchFamily="2" charset="0"/>
              </a:rPr>
              <a:t>Myoclonus</a:t>
            </a:r>
          </a:p>
          <a:p>
            <a:r>
              <a:rPr lang="en-US" sz="1400" b="0" i="0" dirty="0">
                <a:latin typeface="Helvetica" pitchFamily="2" charset="0"/>
              </a:rPr>
              <a:t>Hyperreflexia</a:t>
            </a:r>
          </a:p>
          <a:p>
            <a:r>
              <a:rPr lang="en-US" sz="1400" b="0" i="0" dirty="0">
                <a:latin typeface="Helvetica" pitchFamily="2" charset="0"/>
              </a:rPr>
              <a:t>Diaphoresis</a:t>
            </a:r>
          </a:p>
          <a:p>
            <a:r>
              <a:rPr lang="en-US" sz="1400" b="0" i="0" dirty="0">
                <a:latin typeface="Helvetica" pitchFamily="2" charset="0"/>
              </a:rPr>
              <a:t>Shivering</a:t>
            </a:r>
          </a:p>
          <a:p>
            <a:r>
              <a:rPr lang="en-US" sz="1400" b="0" i="0" dirty="0">
                <a:latin typeface="Helvetica" pitchFamily="2" charset="0"/>
              </a:rPr>
              <a:t>Tremor</a:t>
            </a:r>
          </a:p>
          <a:p>
            <a:r>
              <a:rPr lang="en-US" sz="1400" b="0" i="0" dirty="0">
                <a:latin typeface="Helvetica" pitchFamily="2" charset="0"/>
              </a:rPr>
              <a:t>Diarrhea</a:t>
            </a:r>
          </a:p>
          <a:p>
            <a:r>
              <a:rPr lang="en-US" sz="1400" b="0" i="0" dirty="0">
                <a:latin typeface="Helvetica" pitchFamily="2" charset="0"/>
              </a:rPr>
              <a:t>Incoordination</a:t>
            </a:r>
          </a:p>
          <a:p>
            <a:r>
              <a:rPr lang="en-US" sz="1400" b="0" i="0" dirty="0">
                <a:latin typeface="Helvetica" pitchFamily="2" charset="0"/>
              </a:rPr>
              <a:t>Fever</a:t>
            </a:r>
          </a:p>
        </p:txBody>
      </p:sp>
      <p:sp>
        <p:nvSpPr>
          <p:cNvPr id="4" name="Text Placeholder 3">
            <a:extLst>
              <a:ext uri="{FF2B5EF4-FFF2-40B4-BE49-F238E27FC236}">
                <a16:creationId xmlns:a16="http://schemas.microsoft.com/office/drawing/2014/main" id="{CD9BE762-1D2E-44BC-C046-2BDD55A72E1D}"/>
              </a:ext>
            </a:extLst>
          </p:cNvPr>
          <p:cNvSpPr>
            <a:spLocks noGrp="1"/>
          </p:cNvSpPr>
          <p:nvPr>
            <p:ph type="body" sz="quarter" idx="3"/>
          </p:nvPr>
        </p:nvSpPr>
        <p:spPr>
          <a:xfrm>
            <a:off x="6096000" y="1690109"/>
            <a:ext cx="4186129" cy="494259"/>
          </a:xfrm>
        </p:spPr>
        <p:txBody>
          <a:bodyPr anchor="ctr"/>
          <a:lstStyle/>
          <a:p>
            <a:r>
              <a:rPr lang="en-US" i="0" dirty="0"/>
              <a:t>Hunter</a:t>
            </a:r>
          </a:p>
        </p:txBody>
      </p:sp>
      <p:sp>
        <p:nvSpPr>
          <p:cNvPr id="5" name="Content Placeholder 4">
            <a:extLst>
              <a:ext uri="{FF2B5EF4-FFF2-40B4-BE49-F238E27FC236}">
                <a16:creationId xmlns:a16="http://schemas.microsoft.com/office/drawing/2014/main" id="{160D9B04-03FC-94BF-B93D-2C03DF67CF23}"/>
              </a:ext>
            </a:extLst>
          </p:cNvPr>
          <p:cNvSpPr>
            <a:spLocks noGrp="1"/>
          </p:cNvSpPr>
          <p:nvPr>
            <p:ph sz="quarter" idx="4"/>
          </p:nvPr>
        </p:nvSpPr>
        <p:spPr>
          <a:xfrm>
            <a:off x="6096000" y="2184369"/>
            <a:ext cx="4727667" cy="494259"/>
          </a:xfrm>
        </p:spPr>
        <p:txBody>
          <a:bodyPr>
            <a:normAutofit/>
          </a:bodyPr>
          <a:lstStyle/>
          <a:p>
            <a:pPr marL="0" indent="0">
              <a:buNone/>
            </a:pPr>
            <a:r>
              <a:rPr lang="en-US" sz="1400" b="0" i="0" dirty="0">
                <a:effectLst/>
                <a:latin typeface="Helvetica" pitchFamily="2" charset="0"/>
              </a:rPr>
              <a:t>Must use serotonergic drug, in addition to 1 or more of the following:</a:t>
            </a:r>
            <a:endParaRPr lang="en-US" sz="1400" b="0" i="0" dirty="0"/>
          </a:p>
        </p:txBody>
      </p:sp>
      <p:sp>
        <p:nvSpPr>
          <p:cNvPr id="8" name="Content Placeholder 4">
            <a:extLst>
              <a:ext uri="{FF2B5EF4-FFF2-40B4-BE49-F238E27FC236}">
                <a16:creationId xmlns:a16="http://schemas.microsoft.com/office/drawing/2014/main" id="{334C7CAB-802E-F6EC-2730-C3DA1DB05B6B}"/>
              </a:ext>
            </a:extLst>
          </p:cNvPr>
          <p:cNvSpPr txBox="1">
            <a:spLocks/>
          </p:cNvSpPr>
          <p:nvPr/>
        </p:nvSpPr>
        <p:spPr>
          <a:xfrm>
            <a:off x="6096000" y="2847768"/>
            <a:ext cx="4727667" cy="1331606"/>
          </a:xfrm>
          <a:prstGeom prst="rect">
            <a:avLst/>
          </a:prstGeom>
        </p:spPr>
        <p:txBody>
          <a:bodyPr vert="horz" lIns="91440" tIns="45720" rIns="91440" bIns="45720" numCol="2"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1" kern="1200">
                <a:solidFill>
                  <a:srgbClr val="0A2040"/>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8B8E90"/>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A2040"/>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i="0" dirty="0">
                <a:latin typeface="Helvetica" pitchFamily="2" charset="0"/>
              </a:rPr>
              <a:t>Spontaneous clonus</a:t>
            </a:r>
          </a:p>
          <a:p>
            <a:r>
              <a:rPr lang="en-US" sz="1400" b="0" i="0" dirty="0">
                <a:latin typeface="Helvetica" pitchFamily="2" charset="0"/>
              </a:rPr>
              <a:t>Inducible clonus with agitation or diaphoresis</a:t>
            </a:r>
          </a:p>
          <a:p>
            <a:r>
              <a:rPr lang="en-US" sz="1400" b="0" i="0" dirty="0">
                <a:latin typeface="Helvetica" pitchFamily="2" charset="0"/>
              </a:rPr>
              <a:t>Ocular clonus with agitation or diaphoresis</a:t>
            </a:r>
          </a:p>
          <a:p>
            <a:r>
              <a:rPr lang="en-US" sz="1400" b="0" i="0" dirty="0">
                <a:latin typeface="Helvetica" pitchFamily="2" charset="0"/>
              </a:rPr>
              <a:t>Tremor and hyperreflexia</a:t>
            </a:r>
          </a:p>
          <a:p>
            <a:r>
              <a:rPr lang="en-US" sz="1400" b="0" i="0" dirty="0">
                <a:latin typeface="Helvetica" pitchFamily="2" charset="0"/>
              </a:rPr>
              <a:t>Hypertonia, temperature above 100.4Åã F (38Åã C) with ocular or inducible clonus</a:t>
            </a:r>
          </a:p>
          <a:p>
            <a:pPr marL="0" indent="0">
              <a:lnSpc>
                <a:spcPct val="100000"/>
              </a:lnSpc>
              <a:buFont typeface="Arial" panose="020B0604020202020204" pitchFamily="34" charset="0"/>
              <a:buNone/>
            </a:pPr>
            <a:r>
              <a:rPr lang="en-US" sz="1400" b="0" i="0" dirty="0"/>
              <a:t> </a:t>
            </a:r>
          </a:p>
        </p:txBody>
      </p:sp>
    </p:spTree>
    <p:extLst>
      <p:ext uri="{BB962C8B-B14F-4D97-AF65-F5344CB8AC3E}">
        <p14:creationId xmlns:p14="http://schemas.microsoft.com/office/powerpoint/2010/main" val="29514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36917"/>
            <a:ext cx="10363200" cy="1892083"/>
          </a:xfrm>
        </p:spPr>
        <p:txBody>
          <a:bodyPr>
            <a:normAutofit fontScale="90000"/>
          </a:bodyPr>
          <a:lstStyle/>
          <a:p>
            <a:r>
              <a:rPr lang="en-US" sz="3600" kern="100" dirty="0">
                <a:solidFill>
                  <a:srgbClr val="0A2040"/>
                </a:solidFill>
                <a:effectLst/>
                <a:latin typeface="Aptos" panose="020B0004020202020204" pitchFamily="34" charset="0"/>
                <a:ea typeface="Aptos" panose="020B0004020202020204" pitchFamily="34" charset="0"/>
                <a:cs typeface="Times New Roman" panose="02020603050405020304" pitchFamily="18" charset="0"/>
              </a:rPr>
              <a:t>Fentanyl and Opioid Use in Behavioral Health: Impacts on Co-Occurring Severe Mental Illness and Treatment Strategies</a:t>
            </a:r>
            <a:br>
              <a:rPr lang="en-US" sz="1800" kern="100" dirty="0">
                <a:solidFill>
                  <a:srgbClr val="0A2040"/>
                </a:solidFill>
                <a:effectLst/>
                <a:latin typeface="Aptos" panose="020B0004020202020204" pitchFamily="34" charset="0"/>
                <a:ea typeface="Aptos" panose="020B0004020202020204" pitchFamily="34" charset="0"/>
                <a:cs typeface="Times New Roman" panose="02020603050405020304" pitchFamily="18" charset="0"/>
              </a:rPr>
            </a:br>
            <a:endParaRPr lang="en-US" dirty="0">
              <a:solidFill>
                <a:srgbClr val="0A2040"/>
              </a:solidFill>
            </a:endParaRPr>
          </a:p>
        </p:txBody>
      </p:sp>
      <p:sp>
        <p:nvSpPr>
          <p:cNvPr id="3" name="Subtitle 2"/>
          <p:cNvSpPr>
            <a:spLocks noGrp="1"/>
          </p:cNvSpPr>
          <p:nvPr>
            <p:ph type="subTitle" idx="1"/>
          </p:nvPr>
        </p:nvSpPr>
        <p:spPr/>
        <p:txBody>
          <a:bodyPr>
            <a:normAutofit/>
          </a:bodyPr>
          <a:lstStyle/>
          <a:p>
            <a:r>
              <a:rPr lang="en-US" sz="2600" dirty="0">
                <a:latin typeface="Arial"/>
              </a:rPr>
              <a:t>Mark H. Broadhead, MD</a:t>
            </a:r>
          </a:p>
          <a:p>
            <a:r>
              <a:rPr lang="en-US" sz="2600" dirty="0">
                <a:latin typeface="Arial"/>
              </a:rPr>
              <a:t>UNRSOM Dept. of Psychiatry</a:t>
            </a:r>
          </a:p>
          <a:p>
            <a:pPr algn="r"/>
            <a:endParaRPr lang="en-US" sz="3200" dirty="0">
              <a:latin typeface="Arial"/>
            </a:endParaRPr>
          </a:p>
        </p:txBody>
      </p:sp>
    </p:spTree>
    <p:custDataLst>
      <p:tags r:id="rId1"/>
    </p:custDataLst>
    <p:extLst>
      <p:ext uri="{BB962C8B-B14F-4D97-AF65-F5344CB8AC3E}">
        <p14:creationId xmlns:p14="http://schemas.microsoft.com/office/powerpoint/2010/main" val="1296378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E68C-B9AA-6F14-5C34-2829063BD5C3}"/>
              </a:ext>
            </a:extLst>
          </p:cNvPr>
          <p:cNvSpPr>
            <a:spLocks noGrp="1"/>
          </p:cNvSpPr>
          <p:nvPr>
            <p:ph type="title"/>
          </p:nvPr>
        </p:nvSpPr>
        <p:spPr/>
        <p:txBody>
          <a:bodyPr/>
          <a:lstStyle/>
          <a:p>
            <a:r>
              <a:rPr lang="en-US" dirty="0"/>
              <a:t>Fentanyl and MAOI’s</a:t>
            </a:r>
          </a:p>
        </p:txBody>
      </p:sp>
      <p:sp>
        <p:nvSpPr>
          <p:cNvPr id="3" name="Text Placeholder 2">
            <a:extLst>
              <a:ext uri="{FF2B5EF4-FFF2-40B4-BE49-F238E27FC236}">
                <a16:creationId xmlns:a16="http://schemas.microsoft.com/office/drawing/2014/main" id="{37CC23F0-0015-9D38-8275-78276C452DCD}"/>
              </a:ext>
            </a:extLst>
          </p:cNvPr>
          <p:cNvSpPr>
            <a:spLocks noGrp="1"/>
          </p:cNvSpPr>
          <p:nvPr>
            <p:ph type="body" idx="1"/>
          </p:nvPr>
        </p:nvSpPr>
        <p:spPr/>
        <p:txBody>
          <a:bodyPr/>
          <a:lstStyle/>
          <a:p>
            <a:r>
              <a:rPr lang="en-US" dirty="0"/>
              <a:t>Opioids have long been known to cause a hypertensive crisis in those who are on MAOIs</a:t>
            </a:r>
          </a:p>
          <a:p>
            <a:r>
              <a:rPr lang="en-US" dirty="0"/>
              <a:t>The more potent the opioid or the larger the dose, the greater the likelihood of this reaction.</a:t>
            </a:r>
          </a:p>
          <a:p>
            <a:r>
              <a:rPr lang="en-US" dirty="0"/>
              <a:t>As a result almost all opioids including fentanyl are contraindicated for people on MAOIs.</a:t>
            </a:r>
          </a:p>
          <a:p>
            <a:endParaRPr lang="en-US" dirty="0"/>
          </a:p>
          <a:p>
            <a:endParaRPr lang="en-US" dirty="0"/>
          </a:p>
        </p:txBody>
      </p:sp>
    </p:spTree>
    <p:extLst>
      <p:ext uri="{BB962C8B-B14F-4D97-AF65-F5344CB8AC3E}">
        <p14:creationId xmlns:p14="http://schemas.microsoft.com/office/powerpoint/2010/main" val="381163637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B3D4-6343-3DC3-0058-6A762D252646}"/>
              </a:ext>
            </a:extLst>
          </p:cNvPr>
          <p:cNvSpPr>
            <a:spLocks noGrp="1"/>
          </p:cNvSpPr>
          <p:nvPr>
            <p:ph type="title"/>
          </p:nvPr>
        </p:nvSpPr>
        <p:spPr/>
        <p:txBody>
          <a:bodyPr/>
          <a:lstStyle/>
          <a:p>
            <a:r>
              <a:rPr lang="en-US" dirty="0"/>
              <a:t>Fentanyl and Neuroleptics</a:t>
            </a:r>
          </a:p>
        </p:txBody>
      </p:sp>
      <p:sp>
        <p:nvSpPr>
          <p:cNvPr id="3" name="Text Placeholder 2">
            <a:extLst>
              <a:ext uri="{FF2B5EF4-FFF2-40B4-BE49-F238E27FC236}">
                <a16:creationId xmlns:a16="http://schemas.microsoft.com/office/drawing/2014/main" id="{E4A476FD-DD56-AC10-4A39-09D300491350}"/>
              </a:ext>
            </a:extLst>
          </p:cNvPr>
          <p:cNvSpPr>
            <a:spLocks noGrp="1"/>
          </p:cNvSpPr>
          <p:nvPr>
            <p:ph type="body" idx="1"/>
          </p:nvPr>
        </p:nvSpPr>
        <p:spPr/>
        <p:txBody>
          <a:bodyPr/>
          <a:lstStyle/>
          <a:p>
            <a:r>
              <a:rPr lang="en-US" dirty="0"/>
              <a:t>Neuroleptics that produce sedation can produce an addictive or synergistic effect to Fentanyl’s sedating properties</a:t>
            </a:r>
          </a:p>
          <a:p>
            <a:r>
              <a:rPr lang="en-US" dirty="0"/>
              <a:t>Fentanyl produces an adrenergic effect in some causing wooden chest syndrome, glottic and supraglottic airway obstruction and general muscle stiffness.</a:t>
            </a:r>
          </a:p>
          <a:p>
            <a:r>
              <a:rPr lang="en-US" dirty="0"/>
              <a:t>Neuroleptics can cause hypertension in those on fentanyl via an adrenergic response.</a:t>
            </a:r>
          </a:p>
          <a:p>
            <a:endParaRPr lang="en-US" dirty="0"/>
          </a:p>
          <a:p>
            <a:endParaRPr lang="en-US" dirty="0"/>
          </a:p>
          <a:p>
            <a:endParaRPr lang="en-US" dirty="0"/>
          </a:p>
        </p:txBody>
      </p:sp>
    </p:spTree>
    <p:extLst>
      <p:ext uri="{BB962C8B-B14F-4D97-AF65-F5344CB8AC3E}">
        <p14:creationId xmlns:p14="http://schemas.microsoft.com/office/powerpoint/2010/main" val="8247216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162E-196E-913C-1F70-6C655749F21D}"/>
              </a:ext>
            </a:extLst>
          </p:cNvPr>
          <p:cNvSpPr>
            <a:spLocks noGrp="1"/>
          </p:cNvSpPr>
          <p:nvPr>
            <p:ph type="title"/>
          </p:nvPr>
        </p:nvSpPr>
        <p:spPr>
          <a:xfrm>
            <a:off x="838200" y="365125"/>
            <a:ext cx="10515600" cy="1325563"/>
          </a:xfrm>
        </p:spPr>
        <p:txBody>
          <a:bodyPr/>
          <a:lstStyle/>
          <a:p>
            <a:r>
              <a:rPr lang="en-US" dirty="0"/>
              <a:t>Fentanyl’s Effects on SMI</a:t>
            </a:r>
          </a:p>
        </p:txBody>
      </p:sp>
      <p:sp>
        <p:nvSpPr>
          <p:cNvPr id="3" name="Text Placeholder 2">
            <a:extLst>
              <a:ext uri="{FF2B5EF4-FFF2-40B4-BE49-F238E27FC236}">
                <a16:creationId xmlns:a16="http://schemas.microsoft.com/office/drawing/2014/main" id="{A90F40F2-EDAC-7E89-6F57-8A7542D17937}"/>
              </a:ext>
            </a:extLst>
          </p:cNvPr>
          <p:cNvSpPr>
            <a:spLocks noGrp="1"/>
          </p:cNvSpPr>
          <p:nvPr>
            <p:ph type="body" idx="1"/>
          </p:nvPr>
        </p:nvSpPr>
        <p:spPr>
          <a:xfrm>
            <a:off x="838200" y="1825625"/>
            <a:ext cx="10515600" cy="4351338"/>
          </a:xfrm>
        </p:spPr>
        <p:txBody>
          <a:bodyPr/>
          <a:lstStyle/>
          <a:p>
            <a:r>
              <a:rPr lang="en-US" dirty="0"/>
              <a:t>Almost any drug of abuse can have an effect of other MI.</a:t>
            </a:r>
          </a:p>
          <a:p>
            <a:pPr lvl="1"/>
            <a:r>
              <a:rPr lang="en-US" dirty="0">
                <a:solidFill>
                  <a:srgbClr val="0A2040"/>
                </a:solidFill>
              </a:rPr>
              <a:t>Decrease treatment compliance</a:t>
            </a:r>
          </a:p>
          <a:p>
            <a:pPr lvl="1"/>
            <a:r>
              <a:rPr lang="en-US" dirty="0">
                <a:solidFill>
                  <a:srgbClr val="0A2040"/>
                </a:solidFill>
              </a:rPr>
              <a:t>Increase psychiatric symptoms (depression, anxiety, psychosis)</a:t>
            </a:r>
          </a:p>
          <a:p>
            <a:pPr lvl="1"/>
            <a:r>
              <a:rPr lang="en-US" dirty="0">
                <a:solidFill>
                  <a:srgbClr val="0A2040"/>
                </a:solidFill>
              </a:rPr>
              <a:t>Increase psychosocial stressor</a:t>
            </a:r>
          </a:p>
          <a:p>
            <a:pPr lvl="1"/>
            <a:r>
              <a:rPr lang="en-US" dirty="0">
                <a:solidFill>
                  <a:srgbClr val="0A2040"/>
                </a:solidFill>
              </a:rPr>
              <a:t>Decrease effectiveness of treatment.</a:t>
            </a:r>
          </a:p>
        </p:txBody>
      </p:sp>
    </p:spTree>
    <p:extLst>
      <p:ext uri="{BB962C8B-B14F-4D97-AF65-F5344CB8AC3E}">
        <p14:creationId xmlns:p14="http://schemas.microsoft.com/office/powerpoint/2010/main" val="24234190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2B31-309A-0477-6CA1-88BC8923FCED}"/>
              </a:ext>
            </a:extLst>
          </p:cNvPr>
          <p:cNvSpPr>
            <a:spLocks noGrp="1"/>
          </p:cNvSpPr>
          <p:nvPr>
            <p:ph type="title"/>
          </p:nvPr>
        </p:nvSpPr>
        <p:spPr/>
        <p:txBody>
          <a:bodyPr/>
          <a:lstStyle/>
          <a:p>
            <a:r>
              <a:rPr lang="en-US" dirty="0"/>
              <a:t>Fentanyl isn't just Fentanyl</a:t>
            </a:r>
          </a:p>
        </p:txBody>
      </p:sp>
      <p:sp>
        <p:nvSpPr>
          <p:cNvPr id="3" name="Text Placeholder 2">
            <a:extLst>
              <a:ext uri="{FF2B5EF4-FFF2-40B4-BE49-F238E27FC236}">
                <a16:creationId xmlns:a16="http://schemas.microsoft.com/office/drawing/2014/main" id="{2C6696AD-81E8-DD5A-A1D3-E570417DC248}"/>
              </a:ext>
            </a:extLst>
          </p:cNvPr>
          <p:cNvSpPr>
            <a:spLocks noGrp="1"/>
          </p:cNvSpPr>
          <p:nvPr>
            <p:ph type="body" idx="1"/>
          </p:nvPr>
        </p:nvSpPr>
        <p:spPr/>
        <p:txBody>
          <a:bodyPr/>
          <a:lstStyle/>
          <a:p>
            <a:r>
              <a:rPr lang="en-US" dirty="0"/>
              <a:t>sufentanil, alfentanil, remifentanil and carfentanil are all pharmaceutically produced analogs of the base chemical fentanyl</a:t>
            </a:r>
          </a:p>
          <a:p>
            <a:r>
              <a:rPr lang="en-US" dirty="0"/>
              <a:t>Illicitly produced fentanyl has numerous other analogs, many of which have different half lives, metabolic profiles and or unknown properties in humans</a:t>
            </a:r>
          </a:p>
          <a:p>
            <a:r>
              <a:rPr lang="en-US" dirty="0"/>
              <a:t>There have been over 16 different analogs found in the blood of people who have overdosed</a:t>
            </a:r>
          </a:p>
          <a:p>
            <a:endParaRPr lang="en-US" dirty="0"/>
          </a:p>
          <a:p>
            <a:endParaRPr lang="en-US" dirty="0"/>
          </a:p>
        </p:txBody>
      </p:sp>
    </p:spTree>
    <p:extLst>
      <p:ext uri="{BB962C8B-B14F-4D97-AF65-F5344CB8AC3E}">
        <p14:creationId xmlns:p14="http://schemas.microsoft.com/office/powerpoint/2010/main" val="17681061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697B3BA-76CB-5FC1-79DC-60F7A44D0905}"/>
              </a:ext>
            </a:extLst>
          </p:cNvPr>
          <p:cNvSpPr txBox="1">
            <a:spLocks noGrp="1"/>
          </p:cNvSpPr>
          <p:nvPr>
            <p:ph type="title" idx="4294967295"/>
          </p:nvPr>
        </p:nvSpPr>
        <p:spPr>
          <a:xfrm>
            <a:off x="838200" y="365125"/>
            <a:ext cx="10515600" cy="7934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8B8E90"/>
                </a:solidFill>
                <a:latin typeface="Myriad Pro Cond" panose="020B0506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B8E90"/>
                </a:solidFill>
                <a:effectLst/>
                <a:uLnTx/>
                <a:uFillTx/>
                <a:latin typeface="Myriad Pro Cond" panose="020B0506030403020204" pitchFamily="34" charset="0"/>
                <a:ea typeface="+mj-ea"/>
                <a:cs typeface="+mj-cs"/>
              </a:rPr>
              <a:t>Dosing Protocols</a:t>
            </a:r>
          </a:p>
        </p:txBody>
      </p:sp>
      <p:graphicFrame>
        <p:nvGraphicFramePr>
          <p:cNvPr id="4" name="Table 3">
            <a:extLst>
              <a:ext uri="{FF2B5EF4-FFF2-40B4-BE49-F238E27FC236}">
                <a16:creationId xmlns:a16="http://schemas.microsoft.com/office/drawing/2014/main" id="{3AC2132D-3D7F-4DFB-8D4F-FCE819CADC6A}"/>
              </a:ext>
            </a:extLst>
          </p:cNvPr>
          <p:cNvGraphicFramePr>
            <a:graphicFrameLocks noGrp="1"/>
          </p:cNvGraphicFramePr>
          <p:nvPr>
            <p:extLst>
              <p:ext uri="{D42A27DB-BD31-4B8C-83A1-F6EECF244321}">
                <p14:modId xmlns:p14="http://schemas.microsoft.com/office/powerpoint/2010/main" val="919513587"/>
              </p:ext>
            </p:extLst>
          </p:nvPr>
        </p:nvGraphicFramePr>
        <p:xfrm>
          <a:off x="609600" y="1158534"/>
          <a:ext cx="10972800" cy="417504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85433928"/>
                    </a:ext>
                  </a:extLst>
                </a:gridCol>
                <a:gridCol w="1828800">
                  <a:extLst>
                    <a:ext uri="{9D8B030D-6E8A-4147-A177-3AD203B41FA5}">
                      <a16:colId xmlns:a16="http://schemas.microsoft.com/office/drawing/2014/main" val="4294454843"/>
                    </a:ext>
                  </a:extLst>
                </a:gridCol>
                <a:gridCol w="1828800">
                  <a:extLst>
                    <a:ext uri="{9D8B030D-6E8A-4147-A177-3AD203B41FA5}">
                      <a16:colId xmlns:a16="http://schemas.microsoft.com/office/drawing/2014/main" val="2244705422"/>
                    </a:ext>
                  </a:extLst>
                </a:gridCol>
                <a:gridCol w="1828800">
                  <a:extLst>
                    <a:ext uri="{9D8B030D-6E8A-4147-A177-3AD203B41FA5}">
                      <a16:colId xmlns:a16="http://schemas.microsoft.com/office/drawing/2014/main" val="2382073622"/>
                    </a:ext>
                  </a:extLst>
                </a:gridCol>
                <a:gridCol w="2743200">
                  <a:extLst>
                    <a:ext uri="{9D8B030D-6E8A-4147-A177-3AD203B41FA5}">
                      <a16:colId xmlns:a16="http://schemas.microsoft.com/office/drawing/2014/main" val="1358786486"/>
                    </a:ext>
                  </a:extLst>
                </a:gridCol>
              </a:tblGrid>
              <a:tr h="517448">
                <a:tc>
                  <a:txBody>
                    <a:bodyPr/>
                    <a:lstStyle/>
                    <a:p>
                      <a:pPr algn="ctr"/>
                      <a:endParaRPr lang="en-US" sz="1400" b="0" dirty="0">
                        <a:solidFill>
                          <a:schemeClr val="bg1"/>
                        </a:solidFill>
                      </a:endParaRP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tc>
                  <a:txBody>
                    <a:bodyPr/>
                    <a:lstStyle/>
                    <a:p>
                      <a:pPr algn="ctr">
                        <a:spcAft>
                          <a:spcPts val="600"/>
                        </a:spcAft>
                      </a:pPr>
                      <a:r>
                        <a:rPr lang="en-US" sz="1400" b="0" dirty="0">
                          <a:solidFill>
                            <a:schemeClr val="bg1"/>
                          </a:solidFill>
                        </a:rPr>
                        <a:t>Standard</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tc>
                  <a:txBody>
                    <a:bodyPr/>
                    <a:lstStyle/>
                    <a:p>
                      <a:pPr algn="ctr">
                        <a:spcAft>
                          <a:spcPts val="600"/>
                        </a:spcAft>
                      </a:pPr>
                      <a:r>
                        <a:rPr lang="en-US" sz="1400" b="0" dirty="0">
                          <a:solidFill>
                            <a:schemeClr val="bg1"/>
                          </a:solidFill>
                        </a:rPr>
                        <a:t>Low-dose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tc>
                  <a:txBody>
                    <a:bodyPr/>
                    <a:lstStyle/>
                    <a:p>
                      <a:pPr algn="ctr">
                        <a:spcAft>
                          <a:spcPts val="600"/>
                        </a:spcAft>
                      </a:pPr>
                      <a:r>
                        <a:rPr lang="en-US" sz="1400" b="0" dirty="0">
                          <a:solidFill>
                            <a:schemeClr val="bg1"/>
                          </a:solidFill>
                        </a:rPr>
                        <a:t>High-dose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tc>
                  <a:txBody>
                    <a:bodyPr/>
                    <a:lstStyle/>
                    <a:p>
                      <a:pPr algn="ctr">
                        <a:spcAft>
                          <a:spcPts val="600"/>
                        </a:spcAft>
                      </a:pPr>
                      <a:r>
                        <a:rPr lang="en-US" sz="1400" b="0" dirty="0">
                          <a:solidFill>
                            <a:schemeClr val="bg1"/>
                          </a:solidFill>
                        </a:rPr>
                        <a:t>Micro-dose with cross taper</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rgbClr val="0A2040"/>
                    </a:solidFill>
                  </a:tcPr>
                </a:tc>
                <a:extLst>
                  <a:ext uri="{0D108BD9-81ED-4DB2-BD59-A6C34878D82A}">
                    <a16:rowId xmlns:a16="http://schemas.microsoft.com/office/drawing/2014/main" val="2128459177"/>
                  </a:ext>
                </a:extLst>
              </a:tr>
              <a:tr h="1645920">
                <a:tc>
                  <a:txBody>
                    <a:bodyPr/>
                    <a:lstStyle/>
                    <a:p>
                      <a:pPr algn="ctr"/>
                      <a:r>
                        <a:rPr lang="en-US" sz="1400" dirty="0">
                          <a:solidFill>
                            <a:srgbClr val="0A2040"/>
                          </a:solidFill>
                        </a:rPr>
                        <a:t>Post-agonist washout duration</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16h</a:t>
                      </a:r>
                    </a:p>
                    <a:p>
                      <a:pPr algn="ctr">
                        <a:spcAft>
                          <a:spcPts val="600"/>
                        </a:spcAft>
                      </a:pPr>
                      <a:r>
                        <a:rPr lang="en-US" sz="1400" dirty="0">
                          <a:solidFill>
                            <a:srgbClr val="0A2040"/>
                          </a:solidFill>
                        </a:rPr>
                        <a:t>(short acting)</a:t>
                      </a:r>
                    </a:p>
                    <a:p>
                      <a:pPr algn="ctr">
                        <a:spcAft>
                          <a:spcPts val="600"/>
                        </a:spcAft>
                      </a:pPr>
                      <a:endParaRPr lang="en-US" sz="1400" dirty="0">
                        <a:solidFill>
                          <a:srgbClr val="0A2040"/>
                        </a:solidFill>
                      </a:endParaRPr>
                    </a:p>
                    <a:p>
                      <a:pPr algn="ctr">
                        <a:spcAft>
                          <a:spcPts val="600"/>
                        </a:spcAft>
                      </a:pPr>
                      <a:r>
                        <a:rPr lang="en-US" sz="1400" dirty="0">
                          <a:solidFill>
                            <a:srgbClr val="0A2040"/>
                          </a:solidFill>
                        </a:rPr>
                        <a:t>48h to 72h</a:t>
                      </a:r>
                    </a:p>
                    <a:p>
                      <a:pPr algn="ctr">
                        <a:spcAft>
                          <a:spcPts val="600"/>
                        </a:spcAft>
                      </a:pPr>
                      <a:r>
                        <a:rPr lang="en-US" sz="1400" dirty="0">
                          <a:solidFill>
                            <a:srgbClr val="0A2040"/>
                          </a:solidFill>
                        </a:rPr>
                        <a:t>(long acting)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24h to 36h</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16h to 24h</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No washout</a:t>
                      </a:r>
                    </a:p>
                    <a:p>
                      <a:pPr algn="ctr">
                        <a:spcAft>
                          <a:spcPts val="600"/>
                        </a:spcAft>
                      </a:pPr>
                      <a:endParaRPr lang="en-US" sz="1400" dirty="0">
                        <a:solidFill>
                          <a:srgbClr val="0A2040"/>
                        </a:solidFill>
                      </a:endParaRPr>
                    </a:p>
                    <a:p>
                      <a:pPr algn="ctr">
                        <a:spcAft>
                          <a:spcPts val="600"/>
                        </a:spcAft>
                      </a:pPr>
                      <a:r>
                        <a:rPr lang="en-US" sz="1400" dirty="0">
                          <a:solidFill>
                            <a:srgbClr val="0A2040"/>
                          </a:solidFill>
                        </a:rPr>
                        <a:t>Usual dose of</a:t>
                      </a:r>
                    </a:p>
                    <a:p>
                      <a:pPr algn="ctr">
                        <a:spcAft>
                          <a:spcPts val="600"/>
                        </a:spcAft>
                      </a:pPr>
                      <a:r>
                        <a:rPr lang="en-US" sz="1400" dirty="0">
                          <a:solidFill>
                            <a:srgbClr val="0A2040"/>
                          </a:solidFill>
                        </a:rPr>
                        <a:t>agonist continued</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1979294100"/>
                  </a:ext>
                </a:extLst>
              </a:tr>
              <a:tr h="457200">
                <a:tc>
                  <a:txBody>
                    <a:bodyPr/>
                    <a:lstStyle/>
                    <a:p>
                      <a:pPr algn="ctr"/>
                      <a:r>
                        <a:rPr lang="en-US" sz="1400" dirty="0">
                          <a:solidFill>
                            <a:srgbClr val="0A2040"/>
                          </a:solidFill>
                        </a:rPr>
                        <a:t>First dose of buprenorphine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2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0.5 mg to 1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2 mg to 16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0.25 mg to 0.5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2326873156"/>
                  </a:ext>
                </a:extLst>
              </a:tr>
              <a:tr h="640080">
                <a:tc>
                  <a:txBody>
                    <a:bodyPr/>
                    <a:lstStyle/>
                    <a:p>
                      <a:pPr algn="ctr"/>
                      <a:r>
                        <a:rPr lang="en-US" sz="1400" dirty="0">
                          <a:solidFill>
                            <a:srgbClr val="0A2040"/>
                          </a:solidFill>
                        </a:rPr>
                        <a:t>First day total dose of buprenorphine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8 mg to 12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8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16 mg to 32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0.5 mg to 1 mg</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440976974"/>
                  </a:ext>
                </a:extLst>
              </a:tr>
              <a:tr h="914400">
                <a:tc>
                  <a:txBody>
                    <a:bodyPr/>
                    <a:lstStyle/>
                    <a:p>
                      <a:pPr algn="ctr"/>
                      <a:r>
                        <a:rPr lang="en-US" sz="1400" dirty="0" err="1">
                          <a:solidFill>
                            <a:srgbClr val="0A2040"/>
                          </a:solidFill>
                        </a:rPr>
                        <a:t>Adjuntive</a:t>
                      </a:r>
                      <a:r>
                        <a:rPr lang="en-US" sz="1400" dirty="0">
                          <a:solidFill>
                            <a:srgbClr val="0A2040"/>
                          </a:solidFill>
                        </a:rPr>
                        <a:t> medications</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As needed</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Standing doses </a:t>
                      </a:r>
                      <a:br>
                        <a:rPr lang="en-US" sz="1400" dirty="0">
                          <a:solidFill>
                            <a:srgbClr val="0A2040"/>
                          </a:solidFill>
                        </a:rPr>
                      </a:br>
                      <a:r>
                        <a:rPr lang="en-US" sz="1400" dirty="0">
                          <a:solidFill>
                            <a:srgbClr val="0A2040"/>
                          </a:solidFill>
                        </a:rPr>
                        <a:t>up to maximum tolerability</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As needed</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tc>
                  <a:txBody>
                    <a:bodyPr/>
                    <a:lstStyle/>
                    <a:p>
                      <a:pPr algn="ctr">
                        <a:spcAft>
                          <a:spcPts val="600"/>
                        </a:spcAft>
                      </a:pPr>
                      <a:r>
                        <a:rPr lang="en-US" sz="1400" dirty="0">
                          <a:solidFill>
                            <a:srgbClr val="0A2040"/>
                          </a:solidFill>
                        </a:rPr>
                        <a:t>None</a:t>
                      </a:r>
                    </a:p>
                  </a:txBody>
                  <a:tcPr anchor="ctr">
                    <a:lnL w="12700" cap="flat" cmpd="sng" algn="ctr">
                      <a:solidFill>
                        <a:srgbClr val="0A2040"/>
                      </a:solidFill>
                      <a:prstDash val="solid"/>
                      <a:round/>
                      <a:headEnd type="none" w="med" len="med"/>
                      <a:tailEnd type="none" w="med" len="med"/>
                    </a:lnL>
                    <a:lnR w="12700" cap="flat" cmpd="sng" algn="ctr">
                      <a:solidFill>
                        <a:srgbClr val="0A2040"/>
                      </a:solidFill>
                      <a:prstDash val="solid"/>
                      <a:round/>
                      <a:headEnd type="none" w="med" len="med"/>
                      <a:tailEnd type="none" w="med" len="med"/>
                    </a:lnR>
                    <a:lnT w="12700" cap="flat" cmpd="sng" algn="ctr">
                      <a:solidFill>
                        <a:srgbClr val="0A2040"/>
                      </a:solidFill>
                      <a:prstDash val="solid"/>
                      <a:round/>
                      <a:headEnd type="none" w="med" len="med"/>
                      <a:tailEnd type="none" w="med" len="med"/>
                    </a:lnT>
                    <a:lnB w="12700" cap="flat" cmpd="sng" algn="ctr">
                      <a:solidFill>
                        <a:srgbClr val="0A2040"/>
                      </a:solidFill>
                      <a:prstDash val="solid"/>
                      <a:round/>
                      <a:headEnd type="none" w="med" len="med"/>
                      <a:tailEnd type="none" w="med" len="med"/>
                    </a:lnB>
                    <a:solidFill>
                      <a:schemeClr val="bg1"/>
                    </a:solidFill>
                  </a:tcPr>
                </a:tc>
                <a:extLst>
                  <a:ext uri="{0D108BD9-81ED-4DB2-BD59-A6C34878D82A}">
                    <a16:rowId xmlns:a16="http://schemas.microsoft.com/office/drawing/2014/main" val="396382978"/>
                  </a:ext>
                </a:extLst>
              </a:tr>
            </a:tbl>
          </a:graphicData>
        </a:graphic>
      </p:graphicFrame>
    </p:spTree>
    <p:extLst>
      <p:ext uri="{BB962C8B-B14F-4D97-AF65-F5344CB8AC3E}">
        <p14:creationId xmlns:p14="http://schemas.microsoft.com/office/powerpoint/2010/main" val="260058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5414-3292-5710-006F-D6D826EAF50C}"/>
              </a:ext>
            </a:extLst>
          </p:cNvPr>
          <p:cNvSpPr>
            <a:spLocks noGrp="1"/>
          </p:cNvSpPr>
          <p:nvPr>
            <p:ph type="title"/>
          </p:nvPr>
        </p:nvSpPr>
        <p:spPr/>
        <p:txBody>
          <a:bodyPr/>
          <a:lstStyle/>
          <a:p>
            <a:r>
              <a:rPr lang="en-US" dirty="0"/>
              <a:t>Preview of Coming Attractions Pt.2</a:t>
            </a:r>
          </a:p>
        </p:txBody>
      </p:sp>
      <p:sp>
        <p:nvSpPr>
          <p:cNvPr id="3" name="Content Placeholder 2">
            <a:extLst>
              <a:ext uri="{FF2B5EF4-FFF2-40B4-BE49-F238E27FC236}">
                <a16:creationId xmlns:a16="http://schemas.microsoft.com/office/drawing/2014/main" id="{629EC284-EF36-4F37-3631-DC8E7E081B90}"/>
              </a:ext>
            </a:extLst>
          </p:cNvPr>
          <p:cNvSpPr>
            <a:spLocks noGrp="1"/>
          </p:cNvSpPr>
          <p:nvPr>
            <p:ph sz="quarter" idx="10"/>
          </p:nvPr>
        </p:nvSpPr>
        <p:spPr>
          <a:xfrm>
            <a:off x="332942" y="1713490"/>
            <a:ext cx="11423654" cy="3658610"/>
          </a:xfrm>
        </p:spPr>
        <p:txBody>
          <a:bodyPr>
            <a:normAutofit/>
          </a:bodyPr>
          <a:lstStyle/>
          <a:p>
            <a:pPr marL="0" indent="0">
              <a:buNone/>
            </a:pPr>
            <a:r>
              <a:rPr lang="en-US" dirty="0"/>
              <a:t>What constitutes Effective Treatment for SUD?</a:t>
            </a:r>
          </a:p>
          <a:p>
            <a:pPr marL="0" indent="0">
              <a:buNone/>
            </a:pPr>
            <a:r>
              <a:rPr lang="en-US" dirty="0"/>
              <a:t>The Case for Integrated Treatment</a:t>
            </a:r>
          </a:p>
          <a:p>
            <a:pPr marL="0" indent="0">
              <a:buNone/>
            </a:pPr>
            <a:r>
              <a:rPr lang="en-US" dirty="0"/>
              <a:t>Contingency Management and Connectivity</a:t>
            </a:r>
          </a:p>
        </p:txBody>
      </p:sp>
    </p:spTree>
    <p:extLst>
      <p:ext uri="{BB962C8B-B14F-4D97-AF65-F5344CB8AC3E}">
        <p14:creationId xmlns:p14="http://schemas.microsoft.com/office/powerpoint/2010/main" val="179968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2DD359F-3E32-03A2-AD68-38D7B486FBCE}"/>
              </a:ext>
            </a:extLst>
          </p:cNvPr>
          <p:cNvSpPr>
            <a:spLocks noGrp="1"/>
          </p:cNvSpPr>
          <p:nvPr>
            <p:ph type="title"/>
          </p:nvPr>
        </p:nvSpPr>
        <p:spPr>
          <a:xfrm>
            <a:off x="2982468" y="841248"/>
            <a:ext cx="6227064" cy="1234440"/>
          </a:xfrm>
        </p:spPr>
        <p:txBody>
          <a:bodyPr anchor="t">
            <a:normAutofit/>
          </a:bodyPr>
          <a:lstStyle/>
          <a:p>
            <a:pPr algn="ctr" eaLnBrk="1" hangingPunct="1"/>
            <a:r>
              <a:rPr lang="en-US" altLang="en-US" sz="4000" dirty="0">
                <a:solidFill>
                  <a:schemeClr val="accent1"/>
                </a:solidFill>
              </a:rPr>
              <a:t>Principles of Effective Treatment</a:t>
            </a:r>
          </a:p>
        </p:txBody>
      </p:sp>
      <p:sp>
        <p:nvSpPr>
          <p:cNvPr id="3" name="Content Placeholder 2">
            <a:extLst>
              <a:ext uri="{FF2B5EF4-FFF2-40B4-BE49-F238E27FC236}">
                <a16:creationId xmlns:a16="http://schemas.microsoft.com/office/drawing/2014/main" id="{2E0D05F7-F7E9-5041-3169-3EDABA3EEA27}"/>
              </a:ext>
            </a:extLst>
          </p:cNvPr>
          <p:cNvSpPr>
            <a:spLocks noGrp="1"/>
          </p:cNvSpPr>
          <p:nvPr>
            <p:ph idx="1"/>
          </p:nvPr>
        </p:nvSpPr>
        <p:spPr>
          <a:xfrm>
            <a:off x="2880360" y="2249424"/>
            <a:ext cx="6227064" cy="3803904"/>
          </a:xfrm>
        </p:spPr>
        <p:txBody>
          <a:bodyPr>
            <a:normAutofit/>
          </a:bodyPr>
          <a:lstStyle/>
          <a:p>
            <a:pPr marL="274320" indent="-274320">
              <a:buClr>
                <a:schemeClr val="accent3"/>
              </a:buClr>
              <a:buFont typeface="Wingdings 2"/>
              <a:buChar char=""/>
              <a:defRPr/>
            </a:pPr>
            <a:endParaRPr lang="en-US" sz="2200" dirty="0"/>
          </a:p>
          <a:p>
            <a:pPr marL="514350" indent="-514350">
              <a:buClr>
                <a:schemeClr val="accent3"/>
              </a:buClr>
              <a:buFont typeface="Wingdings 2"/>
              <a:buAutoNum type="arabicPeriod"/>
              <a:defRPr/>
            </a:pPr>
            <a:r>
              <a:rPr lang="en-US" sz="2200" dirty="0"/>
              <a:t>No single Treatment is appropriate for all individuals</a:t>
            </a:r>
          </a:p>
          <a:p>
            <a:pPr marL="514350" indent="-514350">
              <a:buClr>
                <a:schemeClr val="accent3"/>
              </a:buClr>
              <a:buFont typeface="Wingdings 2"/>
              <a:buAutoNum type="arabicPeriod"/>
              <a:defRPr/>
            </a:pPr>
            <a:r>
              <a:rPr lang="en-US" sz="2200" dirty="0"/>
              <a:t>Treatment needs to be readily available</a:t>
            </a:r>
          </a:p>
          <a:p>
            <a:pPr marL="514350" indent="-514350">
              <a:buClr>
                <a:schemeClr val="accent3"/>
              </a:buClr>
              <a:buFont typeface="Wingdings 2"/>
              <a:buAutoNum type="arabicPeriod"/>
              <a:defRPr/>
            </a:pPr>
            <a:r>
              <a:rPr lang="en-US" sz="2200" dirty="0"/>
              <a:t>Effective Treatment attends to multiple needs of the individual, not just his or her drug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73FF4CFC-BD98-C08C-AD4A-9A4445FFB8F8}"/>
              </a:ext>
            </a:extLst>
          </p:cNvPr>
          <p:cNvSpPr>
            <a:spLocks noGrp="1"/>
          </p:cNvSpPr>
          <p:nvPr>
            <p:ph type="title"/>
          </p:nvPr>
        </p:nvSpPr>
        <p:spPr>
          <a:xfrm>
            <a:off x="2092688" y="841248"/>
            <a:ext cx="7802407" cy="1234440"/>
          </a:xfrm>
        </p:spPr>
        <p:txBody>
          <a:bodyPr anchor="t">
            <a:normAutofit/>
          </a:bodyPr>
          <a:lstStyle/>
          <a:p>
            <a:pPr algn="ctr" eaLnBrk="1" hangingPunct="1"/>
            <a:r>
              <a:rPr lang="en-US" altLang="en-US" sz="4000" dirty="0">
                <a:solidFill>
                  <a:schemeClr val="accent1"/>
                </a:solidFill>
              </a:rPr>
              <a:t>Principles of Effective Treatment pt. 2</a:t>
            </a:r>
          </a:p>
        </p:txBody>
      </p:sp>
      <p:sp>
        <p:nvSpPr>
          <p:cNvPr id="43010" name="Content Placeholder 2">
            <a:extLst>
              <a:ext uri="{FF2B5EF4-FFF2-40B4-BE49-F238E27FC236}">
                <a16:creationId xmlns:a16="http://schemas.microsoft.com/office/drawing/2014/main" id="{9DD89DFE-697D-F06C-0502-FEE75A2EC11F}"/>
              </a:ext>
            </a:extLst>
          </p:cNvPr>
          <p:cNvSpPr>
            <a:spLocks noGrp="1"/>
          </p:cNvSpPr>
          <p:nvPr>
            <p:ph idx="1"/>
          </p:nvPr>
        </p:nvSpPr>
        <p:spPr>
          <a:xfrm>
            <a:off x="2880360" y="2249424"/>
            <a:ext cx="6227064" cy="3803904"/>
          </a:xfrm>
        </p:spPr>
        <p:txBody>
          <a:bodyPr>
            <a:normAutofit/>
          </a:bodyPr>
          <a:lstStyle/>
          <a:p>
            <a:pPr eaLnBrk="1" hangingPunct="1">
              <a:buFont typeface="Wingdings 2" pitchFamily="2" charset="2"/>
              <a:buNone/>
            </a:pPr>
            <a:r>
              <a:rPr lang="en-US" altLang="en-US" sz="2200" dirty="0"/>
              <a:t>4. An individual’s treatment and service plan must be assessed continually and modified as necessary to ensure that the plan meets the persons changing needs</a:t>
            </a:r>
          </a:p>
          <a:p>
            <a:pPr eaLnBrk="1" hangingPunct="1">
              <a:buFont typeface="Wingdings 2" pitchFamily="2" charset="2"/>
              <a:buNone/>
            </a:pPr>
            <a:r>
              <a:rPr lang="en-US" altLang="en-US" sz="2200" dirty="0"/>
              <a:t>5. Remaining in treatment for an adequate period of time is critical for treatment effectiveness.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B540CBC3-23BD-C7DA-B18D-604023A8FDD3}"/>
              </a:ext>
            </a:extLst>
          </p:cNvPr>
          <p:cNvSpPr>
            <a:spLocks noGrp="1"/>
          </p:cNvSpPr>
          <p:nvPr>
            <p:ph type="title"/>
          </p:nvPr>
        </p:nvSpPr>
        <p:spPr>
          <a:xfrm>
            <a:off x="2475908" y="841248"/>
            <a:ext cx="7240184" cy="1234440"/>
          </a:xfrm>
        </p:spPr>
        <p:txBody>
          <a:bodyPr anchor="t">
            <a:normAutofit/>
          </a:bodyPr>
          <a:lstStyle/>
          <a:p>
            <a:pPr algn="ctr" eaLnBrk="1" hangingPunct="1"/>
            <a:r>
              <a:rPr lang="en-US" altLang="en-US" sz="4000" dirty="0">
                <a:solidFill>
                  <a:schemeClr val="accent1"/>
                </a:solidFill>
              </a:rPr>
              <a:t>Principles of Effective Treatment pt. 3</a:t>
            </a:r>
          </a:p>
        </p:txBody>
      </p:sp>
      <p:sp>
        <p:nvSpPr>
          <p:cNvPr id="44034" name="Content Placeholder 2">
            <a:extLst>
              <a:ext uri="{FF2B5EF4-FFF2-40B4-BE49-F238E27FC236}">
                <a16:creationId xmlns:a16="http://schemas.microsoft.com/office/drawing/2014/main" id="{8E193558-28B1-2690-BFE1-4CBF4D2E16FF}"/>
              </a:ext>
            </a:extLst>
          </p:cNvPr>
          <p:cNvSpPr>
            <a:spLocks noGrp="1"/>
          </p:cNvSpPr>
          <p:nvPr>
            <p:ph idx="1"/>
          </p:nvPr>
        </p:nvSpPr>
        <p:spPr>
          <a:xfrm>
            <a:off x="2880360" y="2249424"/>
            <a:ext cx="6227064" cy="3803904"/>
          </a:xfrm>
        </p:spPr>
        <p:txBody>
          <a:bodyPr>
            <a:normAutofit/>
          </a:bodyPr>
          <a:lstStyle/>
          <a:p>
            <a:pPr eaLnBrk="1" hangingPunct="1">
              <a:buFont typeface="Wingdings 2" pitchFamily="2" charset="2"/>
              <a:buNone/>
            </a:pPr>
            <a:r>
              <a:rPr lang="en-US" altLang="en-US" sz="2200" dirty="0"/>
              <a:t>6. Counseling and other behavioral therapies are critical components of effective treatment for addiction.</a:t>
            </a:r>
          </a:p>
          <a:p>
            <a:pPr eaLnBrk="1" hangingPunct="1">
              <a:buFont typeface="Wingdings 2" pitchFamily="2" charset="2"/>
              <a:buNone/>
            </a:pPr>
            <a:r>
              <a:rPr lang="en-US" altLang="en-US" sz="2200" dirty="0"/>
              <a:t>7. Medications are and important element of treatment for many patients, especially when combined with counseling and other behavioral therapies.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BA14C79-A5BB-C5FA-8A5E-DD4F68CDC943}"/>
              </a:ext>
            </a:extLst>
          </p:cNvPr>
          <p:cNvSpPr>
            <a:spLocks noGrp="1"/>
          </p:cNvSpPr>
          <p:nvPr>
            <p:ph type="title"/>
          </p:nvPr>
        </p:nvSpPr>
        <p:spPr>
          <a:xfrm>
            <a:off x="2502541" y="841248"/>
            <a:ext cx="7186918" cy="1234440"/>
          </a:xfrm>
        </p:spPr>
        <p:txBody>
          <a:bodyPr anchor="t">
            <a:normAutofit/>
          </a:bodyPr>
          <a:lstStyle/>
          <a:p>
            <a:pPr algn="ctr" eaLnBrk="1" hangingPunct="1"/>
            <a:r>
              <a:rPr lang="en-US" altLang="en-US" sz="4000" dirty="0">
                <a:solidFill>
                  <a:schemeClr val="accent1"/>
                </a:solidFill>
              </a:rPr>
              <a:t>Principles of Effective Treatment pt. 4</a:t>
            </a:r>
          </a:p>
        </p:txBody>
      </p:sp>
      <p:sp>
        <p:nvSpPr>
          <p:cNvPr id="45058" name="Content Placeholder 2">
            <a:extLst>
              <a:ext uri="{FF2B5EF4-FFF2-40B4-BE49-F238E27FC236}">
                <a16:creationId xmlns:a16="http://schemas.microsoft.com/office/drawing/2014/main" id="{AC83E022-9C69-069E-2095-D15F80243BB9}"/>
              </a:ext>
            </a:extLst>
          </p:cNvPr>
          <p:cNvSpPr>
            <a:spLocks noGrp="1"/>
          </p:cNvSpPr>
          <p:nvPr>
            <p:ph idx="1"/>
          </p:nvPr>
        </p:nvSpPr>
        <p:spPr>
          <a:xfrm>
            <a:off x="2880360" y="2249424"/>
            <a:ext cx="6227064" cy="3803904"/>
          </a:xfrm>
        </p:spPr>
        <p:txBody>
          <a:bodyPr>
            <a:normAutofit/>
          </a:bodyPr>
          <a:lstStyle/>
          <a:p>
            <a:pPr eaLnBrk="1" hangingPunct="1">
              <a:buFont typeface="Wingdings 2" pitchFamily="2" charset="2"/>
              <a:buNone/>
            </a:pPr>
            <a:r>
              <a:rPr lang="en-US" altLang="en-US" sz="2200" dirty="0"/>
              <a:t>8. Addicted or drug abusing individuals with coexisting mental disorders should have both disorder treated in an integrated way.</a:t>
            </a:r>
          </a:p>
          <a:p>
            <a:pPr eaLnBrk="1" hangingPunct="1">
              <a:buFont typeface="Wingdings 2" pitchFamily="2" charset="2"/>
              <a:buNone/>
            </a:pPr>
            <a:r>
              <a:rPr lang="en-US" altLang="en-US" sz="2200" dirty="0"/>
              <a:t>9. Medical detoxification is only the first stage of addiction treatment and by itself does little to change long-term drug use.</a:t>
            </a:r>
          </a:p>
          <a:p>
            <a:pPr eaLnBrk="1" hangingPunct="1">
              <a:buFont typeface="Wingdings 2" pitchFamily="2" charset="2"/>
              <a:buNone/>
            </a:pPr>
            <a:r>
              <a:rPr lang="en-US" altLang="en-US" sz="2200" dirty="0"/>
              <a:t>10. Treatment does not need to be voluntary to be effective.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5414-3292-5710-006F-D6D826EAF50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29EC284-EF36-4F37-3631-DC8E7E081B90}"/>
              </a:ext>
            </a:extLst>
          </p:cNvPr>
          <p:cNvSpPr>
            <a:spLocks noGrp="1"/>
          </p:cNvSpPr>
          <p:nvPr>
            <p:ph sz="quarter" idx="10"/>
          </p:nvPr>
        </p:nvSpPr>
        <p:spPr>
          <a:xfrm>
            <a:off x="332942" y="1713490"/>
            <a:ext cx="11423654" cy="3658610"/>
          </a:xfrm>
        </p:spPr>
        <p:txBody>
          <a:bodyPr>
            <a:noAutofit/>
          </a:bodyPr>
          <a:lstStyle/>
          <a:p>
            <a:pPr>
              <a:spcBef>
                <a:spcPts val="0"/>
              </a:spcBef>
              <a:spcAft>
                <a:spcPts val="1200"/>
              </a:spcAft>
              <a:buSzPts val="1000"/>
              <a:tabLst>
                <a:tab pos="914400" algn="l"/>
              </a:tabLst>
            </a:pPr>
            <a:r>
              <a:rPr lang="en-US"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Analyze the effects of fentanyl and opioid use on individuals with co-occurring severe mental illness (SMI) and how these substances influence overall mental health.</a:t>
            </a:r>
          </a:p>
          <a:p>
            <a:pPr>
              <a:spcBef>
                <a:spcPts val="0"/>
              </a:spcBef>
              <a:spcAft>
                <a:spcPts val="1200"/>
              </a:spcAft>
              <a:buSzPts val="1000"/>
              <a:tabLst>
                <a:tab pos="914400" algn="l"/>
              </a:tabLst>
            </a:pPr>
            <a:r>
              <a:rPr lang="en-US"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Evaluate the impact of opioid and fentanyl use on the efficacy and management of medications for severe mental illness.</a:t>
            </a:r>
          </a:p>
          <a:p>
            <a:pPr>
              <a:spcBef>
                <a:spcPts val="0"/>
              </a:spcBef>
              <a:spcAft>
                <a:spcPts val="1200"/>
              </a:spcAft>
              <a:buSzPts val="1000"/>
              <a:tabLst>
                <a:tab pos="914400" algn="l"/>
              </a:tabLst>
            </a:pPr>
            <a:r>
              <a:rPr lang="en-US"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Develop and refine intervention strategies and counseling techniques to address the complexities of treating clients with dual diagnoses involving opioid use and SMI.</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spcAft>
                <a:spcPts val="1200"/>
              </a:spcAft>
            </a:pPr>
            <a:endParaRPr lang="en-US" dirty="0"/>
          </a:p>
        </p:txBody>
      </p:sp>
    </p:spTree>
    <p:extLst>
      <p:ext uri="{BB962C8B-B14F-4D97-AF65-F5344CB8AC3E}">
        <p14:creationId xmlns:p14="http://schemas.microsoft.com/office/powerpoint/2010/main" val="8746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69374B69-F055-08A7-9F8E-E8F1F35016D0}"/>
              </a:ext>
            </a:extLst>
          </p:cNvPr>
          <p:cNvSpPr>
            <a:spLocks noGrp="1"/>
          </p:cNvSpPr>
          <p:nvPr>
            <p:ph type="title"/>
          </p:nvPr>
        </p:nvSpPr>
        <p:spPr>
          <a:xfrm>
            <a:off x="2551368" y="841248"/>
            <a:ext cx="7089263" cy="1234440"/>
          </a:xfrm>
        </p:spPr>
        <p:txBody>
          <a:bodyPr anchor="t">
            <a:normAutofit/>
          </a:bodyPr>
          <a:lstStyle/>
          <a:p>
            <a:pPr algn="ctr" eaLnBrk="1" hangingPunct="1"/>
            <a:r>
              <a:rPr lang="en-US" altLang="en-US" sz="4000" dirty="0">
                <a:solidFill>
                  <a:schemeClr val="accent1"/>
                </a:solidFill>
              </a:rPr>
              <a:t>Principles of Effective Treatment pt. 5</a:t>
            </a:r>
          </a:p>
        </p:txBody>
      </p:sp>
      <p:sp>
        <p:nvSpPr>
          <p:cNvPr id="46082" name="Content Placeholder 2">
            <a:extLst>
              <a:ext uri="{FF2B5EF4-FFF2-40B4-BE49-F238E27FC236}">
                <a16:creationId xmlns:a16="http://schemas.microsoft.com/office/drawing/2014/main" id="{182425BA-2FD1-4D8D-3680-32B697CE11E0}"/>
              </a:ext>
            </a:extLst>
          </p:cNvPr>
          <p:cNvSpPr>
            <a:spLocks noGrp="1"/>
          </p:cNvSpPr>
          <p:nvPr>
            <p:ph idx="1"/>
          </p:nvPr>
        </p:nvSpPr>
        <p:spPr>
          <a:xfrm>
            <a:off x="2880360" y="2249424"/>
            <a:ext cx="6227064" cy="3803904"/>
          </a:xfrm>
        </p:spPr>
        <p:txBody>
          <a:bodyPr>
            <a:normAutofit/>
          </a:bodyPr>
          <a:lstStyle/>
          <a:p>
            <a:pPr eaLnBrk="1" hangingPunct="1">
              <a:buFont typeface="Wingdings 2" pitchFamily="2" charset="2"/>
              <a:buNone/>
            </a:pPr>
            <a:r>
              <a:rPr lang="en-US" altLang="en-US" sz="2200" dirty="0"/>
              <a:t>11. Possible drug use during treatment must be monitored continuously.</a:t>
            </a:r>
          </a:p>
          <a:p>
            <a:pPr eaLnBrk="1" hangingPunct="1">
              <a:buFont typeface="Wingdings 2" pitchFamily="2" charset="2"/>
              <a:buNone/>
            </a:pPr>
            <a:r>
              <a:rPr lang="en-US" altLang="en-US" sz="2200" dirty="0"/>
              <a:t>12. Treatment programs should provide assessment for HIV/AIDS, Hep. B and C, TB and other infectious diseases and counseling to help patients modify or change behaviors that place them at risk of infection.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2F14203-8886-D72E-76C5-9F0A24CF411C}"/>
              </a:ext>
            </a:extLst>
          </p:cNvPr>
          <p:cNvSpPr>
            <a:spLocks noGrp="1"/>
          </p:cNvSpPr>
          <p:nvPr>
            <p:ph type="title"/>
          </p:nvPr>
        </p:nvSpPr>
        <p:spPr>
          <a:xfrm>
            <a:off x="2613512" y="841248"/>
            <a:ext cx="6964976" cy="1234440"/>
          </a:xfrm>
        </p:spPr>
        <p:txBody>
          <a:bodyPr anchor="t">
            <a:normAutofit/>
          </a:bodyPr>
          <a:lstStyle/>
          <a:p>
            <a:pPr algn="ctr" eaLnBrk="1" hangingPunct="1"/>
            <a:r>
              <a:rPr lang="en-US" altLang="en-US" sz="4000" dirty="0">
                <a:solidFill>
                  <a:schemeClr val="accent1"/>
                </a:solidFill>
              </a:rPr>
              <a:t>Principles of Effective Treatment pt. 6</a:t>
            </a:r>
          </a:p>
        </p:txBody>
      </p:sp>
      <p:sp>
        <p:nvSpPr>
          <p:cNvPr id="47106" name="Content Placeholder 2">
            <a:extLst>
              <a:ext uri="{FF2B5EF4-FFF2-40B4-BE49-F238E27FC236}">
                <a16:creationId xmlns:a16="http://schemas.microsoft.com/office/drawing/2014/main" id="{37E56796-8FA8-9982-3E2A-AAF83613A737}"/>
              </a:ext>
            </a:extLst>
          </p:cNvPr>
          <p:cNvSpPr>
            <a:spLocks noGrp="1"/>
          </p:cNvSpPr>
          <p:nvPr>
            <p:ph idx="1"/>
          </p:nvPr>
        </p:nvSpPr>
        <p:spPr>
          <a:xfrm>
            <a:off x="2880360" y="2249424"/>
            <a:ext cx="6227064" cy="3803904"/>
          </a:xfrm>
        </p:spPr>
        <p:txBody>
          <a:bodyPr>
            <a:normAutofit/>
          </a:bodyPr>
          <a:lstStyle/>
          <a:p>
            <a:pPr eaLnBrk="1" hangingPunct="1">
              <a:buFont typeface="Wingdings 2" pitchFamily="2" charset="2"/>
              <a:buNone/>
            </a:pPr>
            <a:endParaRPr lang="en-US" altLang="en-US" sz="2200" dirty="0"/>
          </a:p>
          <a:p>
            <a:pPr eaLnBrk="1" hangingPunct="1">
              <a:buFont typeface="Wingdings 2" pitchFamily="2" charset="2"/>
              <a:buNone/>
            </a:pPr>
            <a:endParaRPr lang="en-US" altLang="en-US" sz="2200" dirty="0"/>
          </a:p>
          <a:p>
            <a:pPr eaLnBrk="1" hangingPunct="1">
              <a:buFont typeface="Wingdings 2" pitchFamily="2" charset="2"/>
              <a:buNone/>
            </a:pPr>
            <a:r>
              <a:rPr lang="en-US" altLang="en-US" sz="2200" dirty="0"/>
              <a:t>13. Recovery from drug addiction can be a long-term process and frequently requires multiple episodes of treatment.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EB140E4-DBAD-3881-BB4A-64B769B9F2BC}"/>
              </a:ext>
            </a:extLst>
          </p:cNvPr>
          <p:cNvSpPr>
            <a:spLocks noGrp="1"/>
          </p:cNvSpPr>
          <p:nvPr>
            <p:ph type="title"/>
          </p:nvPr>
        </p:nvSpPr>
        <p:spPr>
          <a:xfrm>
            <a:off x="2982468" y="841248"/>
            <a:ext cx="6227064" cy="1234440"/>
          </a:xfrm>
        </p:spPr>
        <p:txBody>
          <a:bodyPr anchor="t">
            <a:normAutofit/>
          </a:bodyPr>
          <a:lstStyle/>
          <a:p>
            <a:pPr algn="ctr" eaLnBrk="1" hangingPunct="1"/>
            <a:r>
              <a:rPr lang="en-US" altLang="en-US" sz="4000" dirty="0">
                <a:solidFill>
                  <a:schemeClr val="accent1"/>
                </a:solidFill>
              </a:rPr>
              <a:t>The cat that must be skinned</a:t>
            </a:r>
          </a:p>
        </p:txBody>
      </p:sp>
      <p:sp>
        <p:nvSpPr>
          <p:cNvPr id="48130" name="Content Placeholder 2">
            <a:extLst>
              <a:ext uri="{FF2B5EF4-FFF2-40B4-BE49-F238E27FC236}">
                <a16:creationId xmlns:a16="http://schemas.microsoft.com/office/drawing/2014/main" id="{B7406949-AF10-9D24-9029-8CD2E6E33706}"/>
              </a:ext>
            </a:extLst>
          </p:cNvPr>
          <p:cNvSpPr>
            <a:spLocks noGrp="1"/>
          </p:cNvSpPr>
          <p:nvPr>
            <p:ph idx="1"/>
          </p:nvPr>
        </p:nvSpPr>
        <p:spPr>
          <a:xfrm>
            <a:off x="2880360" y="2249424"/>
            <a:ext cx="6227064" cy="3803904"/>
          </a:xfrm>
        </p:spPr>
        <p:txBody>
          <a:bodyPr>
            <a:normAutofit/>
          </a:bodyPr>
          <a:lstStyle/>
          <a:p>
            <a:pPr eaLnBrk="1" hangingPunct="1"/>
            <a:r>
              <a:rPr lang="en-US" altLang="en-US" sz="2200" dirty="0"/>
              <a:t>Topics which need to be addressed in treatment:</a:t>
            </a:r>
          </a:p>
          <a:p>
            <a:pPr eaLnBrk="1" hangingPunct="1"/>
            <a:r>
              <a:rPr lang="en-US" altLang="en-US" sz="2200" dirty="0"/>
              <a:t>Resistance and denial</a:t>
            </a:r>
          </a:p>
          <a:p>
            <a:pPr eaLnBrk="1" hangingPunct="1"/>
            <a:r>
              <a:rPr lang="en-US" altLang="en-US" sz="2200" dirty="0"/>
              <a:t>Relapse prevention and triggers</a:t>
            </a:r>
          </a:p>
          <a:p>
            <a:pPr eaLnBrk="1" hangingPunct="1"/>
            <a:r>
              <a:rPr lang="en-US" altLang="en-US" sz="2200" dirty="0"/>
              <a:t>Cognitive distortions regarding relationships and emotions and self</a:t>
            </a:r>
          </a:p>
          <a:p>
            <a:pPr eaLnBrk="1" hangingPunct="1"/>
            <a:r>
              <a:rPr lang="en-US" altLang="en-US" sz="2200" dirty="0"/>
              <a:t>Increase emotional coping skills</a:t>
            </a:r>
          </a:p>
          <a:p>
            <a:pPr eaLnBrk="1" hangingPunct="1"/>
            <a:r>
              <a:rPr lang="en-US" altLang="en-US" sz="2200" dirty="0"/>
              <a:t>Boundaries, assertiveness and limit setting</a:t>
            </a:r>
          </a:p>
          <a:p>
            <a:pPr eaLnBrk="1" hangingPunct="1"/>
            <a:endParaRPr lang="en-US" altLang="en-US"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5BC18D7E-4049-407A-41FB-84E8FC531A9B}"/>
              </a:ext>
            </a:extLst>
          </p:cNvPr>
          <p:cNvSpPr>
            <a:spLocks noGrp="1"/>
          </p:cNvSpPr>
          <p:nvPr>
            <p:ph type="title"/>
          </p:nvPr>
        </p:nvSpPr>
        <p:spPr>
          <a:xfrm>
            <a:off x="2982468" y="841248"/>
            <a:ext cx="6227064" cy="1234440"/>
          </a:xfrm>
        </p:spPr>
        <p:txBody>
          <a:bodyPr anchor="t">
            <a:normAutofit/>
          </a:bodyPr>
          <a:lstStyle/>
          <a:p>
            <a:pPr algn="ctr" eaLnBrk="1" hangingPunct="1"/>
            <a:r>
              <a:rPr lang="en-US" altLang="en-US" sz="4000" dirty="0">
                <a:solidFill>
                  <a:schemeClr val="accent1"/>
                </a:solidFill>
              </a:rPr>
              <a:t>The cat that must be skinned pt. 2</a:t>
            </a:r>
          </a:p>
        </p:txBody>
      </p:sp>
      <p:sp>
        <p:nvSpPr>
          <p:cNvPr id="49154" name="Content Placeholder 2">
            <a:extLst>
              <a:ext uri="{FF2B5EF4-FFF2-40B4-BE49-F238E27FC236}">
                <a16:creationId xmlns:a16="http://schemas.microsoft.com/office/drawing/2014/main" id="{2B6D1653-00D7-96BB-0A75-2E5B4B37ECEC}"/>
              </a:ext>
            </a:extLst>
          </p:cNvPr>
          <p:cNvSpPr>
            <a:spLocks noGrp="1"/>
          </p:cNvSpPr>
          <p:nvPr>
            <p:ph idx="1"/>
          </p:nvPr>
        </p:nvSpPr>
        <p:spPr>
          <a:xfrm>
            <a:off x="2880360" y="2249424"/>
            <a:ext cx="6227064" cy="3803904"/>
          </a:xfrm>
        </p:spPr>
        <p:txBody>
          <a:bodyPr>
            <a:normAutofit/>
          </a:bodyPr>
          <a:lstStyle/>
          <a:p>
            <a:pPr eaLnBrk="1" hangingPunct="1"/>
            <a:r>
              <a:rPr lang="en-US" altLang="en-US" sz="2200" dirty="0"/>
              <a:t>Address self esteem issues</a:t>
            </a:r>
          </a:p>
          <a:p>
            <a:pPr eaLnBrk="1" hangingPunct="1"/>
            <a:r>
              <a:rPr lang="en-US" altLang="en-US" sz="2200" dirty="0"/>
              <a:t>Address lifestyle issues</a:t>
            </a:r>
          </a:p>
          <a:p>
            <a:pPr eaLnBrk="1" hangingPunct="1"/>
            <a:r>
              <a:rPr lang="en-US" altLang="en-US" sz="2200" dirty="0"/>
              <a:t>Explore family of origin issues</a:t>
            </a:r>
          </a:p>
          <a:p>
            <a:pPr eaLnBrk="1" hangingPunct="1"/>
            <a:r>
              <a:rPr lang="en-US" altLang="en-US" sz="2200" dirty="0"/>
              <a:t>Emotional/Psychiatric issues</a:t>
            </a:r>
          </a:p>
          <a:p>
            <a:pPr eaLnBrk="1" hangingPunct="1"/>
            <a:r>
              <a:rPr lang="en-US" altLang="en-US" sz="2200" dirty="0"/>
              <a:t>Development of ongoing recovery 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4800" b="1" dirty="0"/>
              <a:t>Treat Both Disorders: Together</a:t>
            </a:r>
          </a:p>
        </p:txBody>
      </p:sp>
      <p:sp>
        <p:nvSpPr>
          <p:cNvPr id="36867" name="Rectangle 3"/>
          <p:cNvSpPr>
            <a:spLocks noGrp="1" noChangeArrowheads="1"/>
          </p:cNvSpPr>
          <p:nvPr>
            <p:ph type="body" idx="1"/>
          </p:nvPr>
        </p:nvSpPr>
        <p:spPr>
          <a:xfrm>
            <a:off x="1016000" y="1981200"/>
            <a:ext cx="10363200" cy="3644096"/>
          </a:xfrm>
          <a:solidFill>
            <a:srgbClr val="6868CE">
              <a:alpha val="50000"/>
            </a:srgbClr>
          </a:solidFill>
          <a:ln w="15875">
            <a:solidFill>
              <a:srgbClr val="DFE410"/>
            </a:solidFill>
            <a:miter lim="800000"/>
            <a:headEnd/>
            <a:tailEnd/>
          </a:ln>
        </p:spPr>
        <p:txBody>
          <a:bodyPr/>
          <a:lstStyle/>
          <a:p>
            <a:pPr>
              <a:lnSpc>
                <a:spcPct val="90000"/>
              </a:lnSpc>
              <a:buFontTx/>
              <a:buNone/>
            </a:pPr>
            <a:endParaRPr lang="en-US" altLang="en-US" dirty="0"/>
          </a:p>
          <a:p>
            <a:pPr algn="ctr">
              <a:lnSpc>
                <a:spcPct val="90000"/>
              </a:lnSpc>
              <a:buFontTx/>
              <a:buNone/>
            </a:pPr>
            <a:r>
              <a:rPr lang="en-US" altLang="en-US" sz="3600" dirty="0"/>
              <a:t>The treatment of one disorder is necessary </a:t>
            </a:r>
          </a:p>
          <a:p>
            <a:pPr algn="ctr">
              <a:lnSpc>
                <a:spcPct val="90000"/>
              </a:lnSpc>
              <a:buFontTx/>
              <a:buNone/>
            </a:pPr>
            <a:r>
              <a:rPr lang="en-US" altLang="en-US" sz="3600" dirty="0"/>
              <a:t>for the successful treatment of the other</a:t>
            </a:r>
          </a:p>
        </p:txBody>
      </p:sp>
    </p:spTree>
    <p:extLst>
      <p:ext uri="{BB962C8B-B14F-4D97-AF65-F5344CB8AC3E}">
        <p14:creationId xmlns:p14="http://schemas.microsoft.com/office/powerpoint/2010/main" val="1776487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7368-40F2-4C3C-2C3E-D95A098992F1}"/>
              </a:ext>
            </a:extLst>
          </p:cNvPr>
          <p:cNvSpPr>
            <a:spLocks noGrp="1"/>
          </p:cNvSpPr>
          <p:nvPr>
            <p:ph type="title"/>
          </p:nvPr>
        </p:nvSpPr>
        <p:spPr/>
        <p:txBody>
          <a:bodyPr/>
          <a:lstStyle/>
          <a:p>
            <a:r>
              <a:rPr lang="en-US" dirty="0"/>
              <a:t>Types of therapy used in SUD</a:t>
            </a:r>
          </a:p>
        </p:txBody>
      </p:sp>
      <p:sp>
        <p:nvSpPr>
          <p:cNvPr id="3" name="Content Placeholder 2">
            <a:extLst>
              <a:ext uri="{FF2B5EF4-FFF2-40B4-BE49-F238E27FC236}">
                <a16:creationId xmlns:a16="http://schemas.microsoft.com/office/drawing/2014/main" id="{63A602FC-16E4-FC32-98F5-697EA47C77AE}"/>
              </a:ext>
            </a:extLst>
          </p:cNvPr>
          <p:cNvSpPr>
            <a:spLocks noGrp="1"/>
          </p:cNvSpPr>
          <p:nvPr>
            <p:ph idx="1"/>
          </p:nvPr>
        </p:nvSpPr>
        <p:spPr/>
        <p:txBody>
          <a:bodyPr/>
          <a:lstStyle/>
          <a:p>
            <a:r>
              <a:rPr lang="en-US" dirty="0">
                <a:solidFill>
                  <a:schemeClr val="accent2"/>
                </a:solidFill>
              </a:rPr>
              <a:t>CBT</a:t>
            </a:r>
          </a:p>
          <a:p>
            <a:r>
              <a:rPr lang="en-US" dirty="0">
                <a:solidFill>
                  <a:schemeClr val="accent6"/>
                </a:solidFill>
              </a:rPr>
              <a:t>MI and MET</a:t>
            </a:r>
          </a:p>
          <a:p>
            <a:r>
              <a:rPr lang="en-US" dirty="0">
                <a:solidFill>
                  <a:schemeClr val="accent5">
                    <a:lumMod val="60000"/>
                    <a:lumOff val="40000"/>
                  </a:schemeClr>
                </a:solidFill>
              </a:rPr>
              <a:t>12 Step Facilitation</a:t>
            </a:r>
          </a:p>
          <a:p>
            <a:r>
              <a:rPr lang="en-US" dirty="0">
                <a:solidFill>
                  <a:schemeClr val="accent5">
                    <a:lumMod val="50000"/>
                  </a:schemeClr>
                </a:solidFill>
              </a:rPr>
              <a:t>Harm Reduction Techniques/Education</a:t>
            </a:r>
            <a:endParaRPr lang="en-US" dirty="0">
              <a:solidFill>
                <a:schemeClr val="accent6">
                  <a:lumMod val="50000"/>
                </a:schemeClr>
              </a:solidFill>
            </a:endParaRPr>
          </a:p>
        </p:txBody>
      </p:sp>
    </p:spTree>
    <p:extLst>
      <p:ext uri="{BB962C8B-B14F-4D97-AF65-F5344CB8AC3E}">
        <p14:creationId xmlns:p14="http://schemas.microsoft.com/office/powerpoint/2010/main" val="947489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r>
              <a:rPr lang="en-US" altLang="en-US" b="1" dirty="0"/>
              <a:t>UCSF Study</a:t>
            </a:r>
          </a:p>
        </p:txBody>
      </p:sp>
      <p:sp>
        <p:nvSpPr>
          <p:cNvPr id="624643" name="Rectangle 3"/>
          <p:cNvSpPr>
            <a:spLocks noGrp="1" noChangeArrowheads="1"/>
          </p:cNvSpPr>
          <p:nvPr>
            <p:ph type="body" idx="1"/>
          </p:nvPr>
        </p:nvSpPr>
        <p:spPr/>
        <p:txBody>
          <a:bodyPr/>
          <a:lstStyle/>
          <a:p>
            <a:r>
              <a:rPr lang="en-US" altLang="en-US" dirty="0"/>
              <a:t>120 substance abuse patients with CO psychiatric problems</a:t>
            </a:r>
          </a:p>
          <a:p>
            <a:r>
              <a:rPr lang="en-US" altLang="en-US" dirty="0"/>
              <a:t>108 psychiatric patients with CO substance problems</a:t>
            </a:r>
          </a:p>
          <a:p>
            <a:r>
              <a:rPr lang="en-US" altLang="en-US" dirty="0"/>
              <a:t>No real difference between the groups</a:t>
            </a:r>
          </a:p>
          <a:p>
            <a:pPr lvl="1"/>
            <a:r>
              <a:rPr lang="en-US" altLang="en-US" dirty="0"/>
              <a:t>Exception: schizophrenia</a:t>
            </a:r>
          </a:p>
          <a:p>
            <a:pPr lvl="1"/>
            <a:endParaRPr lang="en-US" altLang="en-US" dirty="0"/>
          </a:p>
          <a:p>
            <a:pPr marL="457200" lvl="1" indent="0">
              <a:buNone/>
            </a:pPr>
            <a:r>
              <a:rPr lang="en-US" altLang="en-US" sz="2000" dirty="0"/>
              <a:t>Havassy, 2004</a:t>
            </a:r>
          </a:p>
        </p:txBody>
      </p:sp>
    </p:spTree>
    <p:extLst>
      <p:ext uri="{BB962C8B-B14F-4D97-AF65-F5344CB8AC3E}">
        <p14:creationId xmlns:p14="http://schemas.microsoft.com/office/powerpoint/2010/main" val="96912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7813"/>
            <a:ext cx="12192000" cy="1143000"/>
          </a:xfrm>
        </p:spPr>
        <p:txBody>
          <a:bodyPr/>
          <a:lstStyle/>
          <a:p>
            <a:r>
              <a:rPr lang="en-US" altLang="en-US" sz="4800" b="1" dirty="0"/>
              <a:t>Administrative Policy in Treating COC</a:t>
            </a:r>
          </a:p>
        </p:txBody>
      </p:sp>
      <p:sp>
        <p:nvSpPr>
          <p:cNvPr id="36867" name="Rectangle 3"/>
          <p:cNvSpPr>
            <a:spLocks noGrp="1" noChangeArrowheads="1"/>
          </p:cNvSpPr>
          <p:nvPr>
            <p:ph type="body" idx="1"/>
          </p:nvPr>
        </p:nvSpPr>
        <p:spPr>
          <a:xfrm>
            <a:off x="990600" y="1981200"/>
            <a:ext cx="10363200" cy="3667246"/>
          </a:xfrm>
          <a:solidFill>
            <a:srgbClr val="6868CE">
              <a:alpha val="50000"/>
            </a:srgbClr>
          </a:solidFill>
          <a:ln w="15875">
            <a:solidFill>
              <a:srgbClr val="DFE410"/>
            </a:solidFill>
            <a:miter lim="800000"/>
            <a:headEnd/>
            <a:tailEnd/>
          </a:ln>
        </p:spPr>
        <p:txBody>
          <a:bodyPr/>
          <a:lstStyle/>
          <a:p>
            <a:pPr marL="0" indent="0">
              <a:lnSpc>
                <a:spcPct val="150000"/>
              </a:lnSpc>
              <a:buNone/>
            </a:pPr>
            <a:r>
              <a:rPr lang="en-US" altLang="en-US" dirty="0"/>
              <a:t>“ No Wrong Door” Policy</a:t>
            </a:r>
            <a:endParaRPr lang="en-US" altLang="en-US" sz="3200" dirty="0"/>
          </a:p>
          <a:p>
            <a:pPr>
              <a:lnSpc>
                <a:spcPct val="150000"/>
              </a:lnSpc>
            </a:pPr>
            <a:r>
              <a:rPr lang="en-US" altLang="en-US" dirty="0"/>
              <a:t>Each provider with the healthcare delivery system has a responsibility to address the range of client needs wherever and whenever a client presents for care    (CSAT 2000a)</a:t>
            </a:r>
          </a:p>
          <a:p>
            <a:pPr>
              <a:lnSpc>
                <a:spcPct val="90000"/>
              </a:lnSpc>
              <a:buFontTx/>
              <a:buNone/>
            </a:pPr>
            <a:endParaRPr lang="en-US" altLang="en-US" dirty="0"/>
          </a:p>
        </p:txBody>
      </p:sp>
    </p:spTree>
    <p:extLst>
      <p:ext uri="{BB962C8B-B14F-4D97-AF65-F5344CB8AC3E}">
        <p14:creationId xmlns:p14="http://schemas.microsoft.com/office/powerpoint/2010/main" val="365131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B3E4-DC59-13F2-04D1-0432368CE9D0}"/>
              </a:ext>
            </a:extLst>
          </p:cNvPr>
          <p:cNvSpPr>
            <a:spLocks noGrp="1"/>
          </p:cNvSpPr>
          <p:nvPr>
            <p:ph type="title"/>
          </p:nvPr>
        </p:nvSpPr>
        <p:spPr/>
        <p:txBody>
          <a:bodyPr/>
          <a:lstStyle/>
          <a:p>
            <a:r>
              <a:rPr lang="en-US" dirty="0"/>
              <a:t>Can therapies for each be combined?</a:t>
            </a:r>
          </a:p>
        </p:txBody>
      </p:sp>
      <p:sp>
        <p:nvSpPr>
          <p:cNvPr id="3" name="Content Placeholder 2">
            <a:extLst>
              <a:ext uri="{FF2B5EF4-FFF2-40B4-BE49-F238E27FC236}">
                <a16:creationId xmlns:a16="http://schemas.microsoft.com/office/drawing/2014/main" id="{58423606-FD3A-E27C-A01A-144B97FC796E}"/>
              </a:ext>
            </a:extLst>
          </p:cNvPr>
          <p:cNvSpPr>
            <a:spLocks noGrp="1"/>
          </p:cNvSpPr>
          <p:nvPr>
            <p:ph idx="1"/>
          </p:nvPr>
        </p:nvSpPr>
        <p:spPr/>
        <p:txBody>
          <a:bodyPr/>
          <a:lstStyle/>
          <a:p>
            <a:r>
              <a:rPr lang="en-US" dirty="0"/>
              <a:t>Patients with SUD and PTSD</a:t>
            </a:r>
          </a:p>
          <a:p>
            <a:r>
              <a:rPr lang="en-US" dirty="0"/>
              <a:t>Pts treated with Prolonged Exposure/CBT (COPE) vs. Relapse Prevention</a:t>
            </a:r>
          </a:p>
          <a:p>
            <a:r>
              <a:rPr lang="en-US" dirty="0"/>
              <a:t>Similar retention/completion rates</a:t>
            </a:r>
          </a:p>
          <a:p>
            <a:r>
              <a:rPr lang="en-US" dirty="0"/>
              <a:t>COPE showed superior effect on PTSD.</a:t>
            </a:r>
          </a:p>
          <a:p>
            <a:r>
              <a:rPr lang="en-US" dirty="0"/>
              <a:t>Both showed significant improvement in SUD</a:t>
            </a:r>
          </a:p>
          <a:p>
            <a:r>
              <a:rPr lang="en-US" dirty="0"/>
              <a:t>Even RP group showed improvement in PTSD (22%-38%)</a:t>
            </a:r>
          </a:p>
          <a:p>
            <a:endParaRPr lang="en-US" dirty="0"/>
          </a:p>
          <a:p>
            <a:endParaRPr lang="en-US" dirty="0"/>
          </a:p>
        </p:txBody>
      </p:sp>
    </p:spTree>
    <p:extLst>
      <p:ext uri="{BB962C8B-B14F-4D97-AF65-F5344CB8AC3E}">
        <p14:creationId xmlns:p14="http://schemas.microsoft.com/office/powerpoint/2010/main" val="1151922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b="1" dirty="0"/>
              <a:t>Failing to Integrate Treatment </a:t>
            </a:r>
          </a:p>
        </p:txBody>
      </p:sp>
      <p:sp>
        <p:nvSpPr>
          <p:cNvPr id="35843" name="Rectangle 3"/>
          <p:cNvSpPr>
            <a:spLocks noGrp="1" noChangeArrowheads="1"/>
          </p:cNvSpPr>
          <p:nvPr>
            <p:ph type="body" idx="1"/>
          </p:nvPr>
        </p:nvSpPr>
        <p:spPr/>
        <p:txBody>
          <a:bodyPr/>
          <a:lstStyle/>
          <a:p>
            <a:r>
              <a:rPr lang="en-US" altLang="en-US" dirty="0"/>
              <a:t>Treatment drop out failure</a:t>
            </a:r>
          </a:p>
          <a:p>
            <a:r>
              <a:rPr lang="en-US" altLang="en-US" dirty="0"/>
              <a:t>Slowed progression</a:t>
            </a:r>
          </a:p>
          <a:p>
            <a:r>
              <a:rPr lang="en-US" altLang="en-US" dirty="0"/>
              <a:t>Increased rate of relapse</a:t>
            </a:r>
          </a:p>
          <a:p>
            <a:r>
              <a:rPr lang="en-US" altLang="en-US" dirty="0"/>
              <a:t>Confusion for patients and families</a:t>
            </a:r>
          </a:p>
          <a:p>
            <a:r>
              <a:rPr lang="en-US" altLang="en-US" dirty="0"/>
              <a:t>If one of the co-occurring disorders goes untreated, both usually get worse</a:t>
            </a:r>
          </a:p>
          <a:p>
            <a:r>
              <a:rPr lang="en-US" altLang="en-US" b="1" i="1" dirty="0"/>
              <a:t>Ineffective treatment</a:t>
            </a:r>
          </a:p>
          <a:p>
            <a:endParaRPr lang="en-US" altLang="en-US" dirty="0"/>
          </a:p>
          <a:p>
            <a:endParaRPr lang="en-US" altLang="en-US" dirty="0"/>
          </a:p>
        </p:txBody>
      </p:sp>
    </p:spTree>
    <p:extLst>
      <p:ext uri="{BB962C8B-B14F-4D97-AF65-F5344CB8AC3E}">
        <p14:creationId xmlns:p14="http://schemas.microsoft.com/office/powerpoint/2010/main" val="3105893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5414-3292-5710-006F-D6D826EAF50C}"/>
              </a:ext>
            </a:extLst>
          </p:cNvPr>
          <p:cNvSpPr>
            <a:spLocks noGrp="1"/>
          </p:cNvSpPr>
          <p:nvPr>
            <p:ph type="title"/>
          </p:nvPr>
        </p:nvSpPr>
        <p:spPr>
          <a:xfrm>
            <a:off x="332943" y="364547"/>
            <a:ext cx="11423654" cy="1325563"/>
          </a:xfrm>
        </p:spPr>
        <p:txBody>
          <a:bodyPr/>
          <a:lstStyle/>
          <a:p>
            <a:r>
              <a:rPr lang="en-US" dirty="0"/>
              <a:t>Preview of Coming Attractions</a:t>
            </a:r>
          </a:p>
        </p:txBody>
      </p:sp>
      <p:sp>
        <p:nvSpPr>
          <p:cNvPr id="3" name="Content Placeholder 2">
            <a:extLst>
              <a:ext uri="{FF2B5EF4-FFF2-40B4-BE49-F238E27FC236}">
                <a16:creationId xmlns:a16="http://schemas.microsoft.com/office/drawing/2014/main" id="{629EC284-EF36-4F37-3631-DC8E7E081B90}"/>
              </a:ext>
            </a:extLst>
          </p:cNvPr>
          <p:cNvSpPr>
            <a:spLocks noGrp="1"/>
          </p:cNvSpPr>
          <p:nvPr>
            <p:ph sz="quarter" idx="10"/>
          </p:nvPr>
        </p:nvSpPr>
        <p:spPr>
          <a:xfrm>
            <a:off x="332942" y="1713490"/>
            <a:ext cx="11423654" cy="3454400"/>
          </a:xfrm>
        </p:spPr>
        <p:txBody>
          <a:bodyPr>
            <a:normAutofit/>
          </a:bodyPr>
          <a:lstStyle/>
          <a:p>
            <a:r>
              <a:rPr lang="en-US" sz="2000" dirty="0"/>
              <a:t>Fentanyl  Use Disorder Statistics</a:t>
            </a:r>
          </a:p>
          <a:p>
            <a:r>
              <a:rPr lang="en-US" sz="2000" dirty="0"/>
              <a:t>Fentanyl Characteristics</a:t>
            </a:r>
          </a:p>
          <a:p>
            <a:r>
              <a:rPr lang="en-US" sz="2000" dirty="0"/>
              <a:t>Unique and Odd Things Fentanyl May Do</a:t>
            </a:r>
          </a:p>
          <a:p>
            <a:r>
              <a:rPr lang="en-US" sz="2000" dirty="0"/>
              <a:t>Drug Interactions</a:t>
            </a:r>
          </a:p>
          <a:p>
            <a:r>
              <a:rPr lang="en-US" sz="2000" dirty="0"/>
              <a:t>Effects it may have on other Mental Illnesses</a:t>
            </a:r>
          </a:p>
        </p:txBody>
      </p:sp>
    </p:spTree>
    <p:extLst>
      <p:ext uri="{BB962C8B-B14F-4D97-AF65-F5344CB8AC3E}">
        <p14:creationId xmlns:p14="http://schemas.microsoft.com/office/powerpoint/2010/main" val="546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b="1" dirty="0"/>
              <a:t>TIP 42: Online PDF</a:t>
            </a:r>
          </a:p>
        </p:txBody>
      </p:sp>
      <p:sp>
        <p:nvSpPr>
          <p:cNvPr id="14339" name="Rectangle 3"/>
          <p:cNvSpPr>
            <a:spLocks noGrp="1" noChangeArrowheads="1"/>
          </p:cNvSpPr>
          <p:nvPr>
            <p:ph type="body" idx="1"/>
          </p:nvPr>
        </p:nvSpPr>
        <p:spPr/>
        <p:txBody>
          <a:bodyPr/>
          <a:lstStyle/>
          <a:p>
            <a:r>
              <a:rPr lang="en-US" altLang="en-US" dirty="0"/>
              <a:t>Google TIP 42 for SAMHSA’s manual and Quick Guide</a:t>
            </a:r>
            <a:br>
              <a:rPr lang="en-US" altLang="en-US" dirty="0"/>
            </a:br>
            <a:endParaRPr lang="en-US" altLang="en-US" dirty="0"/>
          </a:p>
          <a:p>
            <a:r>
              <a:rPr lang="en-US" altLang="en-US" dirty="0"/>
              <a:t>Screening forms</a:t>
            </a:r>
            <a:br>
              <a:rPr lang="en-US" altLang="en-US" dirty="0"/>
            </a:br>
            <a:endParaRPr lang="en-US" altLang="en-US" dirty="0"/>
          </a:p>
          <a:p>
            <a:r>
              <a:rPr lang="en-US" altLang="en-US" dirty="0"/>
              <a:t>Free Digital Download</a:t>
            </a:r>
          </a:p>
        </p:txBody>
      </p:sp>
      <p:sp>
        <p:nvSpPr>
          <p:cNvPr id="2" name="AutoShape 2" descr="data:image/jpeg;base64,/9j/4AAQSkZJRgABAQAAAQABAAD/2wCEAAkGBxQSEhUUEhIWFhUUFBcZFxcXGRoXFhgVFxoXGBUWFBYYHSggGB0lHRwYITEtJSorLjIuGB81ODMsNygtLisBCgoKDg0OGhAQGjckHCYsLSwvLy8sLSwsLCw0LCwsLCwsLCwsLCwsLCwsLCwwLywsLCwsLCwsLCwsLCwsLCwsLP/AABEIANgAmAMBIgACEQEDEQH/xAAcAAACAgMBAQAAAAAAAAAAAAAABAMFAQYHAgj/xABGEAACAQIDBAUICAIJBAMAAAABAgMAEQQSIQUGEzEHIkFRcSMyYYGRscHRFDNCQ1JykqFEghUkU2Jjc4Oy4TSTo8IWw/D/xAAZAQEBAQEBAQAAAAAAAAAAAAAAAQIDBAX/xAAxEQACAgECBAQFAgcBAAAAAAAAAQIRAxIhEzFBUQQUofBSYYGRsULhIzIzccHR8SL/2gAMAwEAAhEDEQA/AO41rO/O9q7NiWRo2kzOEyqQp1BN7nwrZq570rbCkxqRRxuqlXznNexGUi2njXTEouaUuQZUR9NcXbhZh60PxpmPpnwp5wzD+VT7mrQ36NsUOTxH+Yj4VA/R3jB2RH+f/ivfwPDvr6mbZ0xOmHBHmJR/IfhTMfS1gD9tx4o3yrkrbg40fdqfBxUD7k44fw5PgyfOp5bA/wBXqhbO1R9KOzz9/bxVh8KYTpH2ef4pPWSPhXB23Sxo/hZPVlPuNQPu5ixzws36CfdTymLpL8C2fQ8e/eAPLFxfrFMx73YNuWKh/wC4vzr5ofZGIHPDTD/Sf5VA+CkHOKQeMbD3inkYdJCz6nj2/hm5TxnwdfnTCbSiPKRT4EGvkloB2p7V/wCK8ZF7l/ankF8Xp+41H18MUp5GvXGXvr5ESa3JiPBiPcanTaEo5Tyjwkce41nyD+L0Go+teKO8VnOO+vlGPbuKXlipx/qP8TTKb1Y0csXN+q/vrPkZdxqPqbMO+i9fMCb7Y8fxcnryn4UxH0hbQH8ST4qvyqPwM+6LqPpiiue9FG8c+LhY4hgzCQgEADqgCw09dFeScXGTiynQqoNsi8ngKv6pMct5W9AHxpHmCs4dHDp3hVjhV2sglw6OHTnCo4VLAlw6OHTnCo4dLAnkoymm+HRw6WBMpUbYVTzRT4gfKnzHWOHVsFW+zIjzhjP8i/KoH2Dhzzw8X6F+VXfDo4dNbBrr7rYQ88LF+kVC+5uCP8MnqBHxrZ+HWOHWuJLuDUn3FwR+4t4Mw+NQP0e4I/duPCR/nW6cOscOrxZ9xQluJsePCs8cQOW4PWOY3PPWs1Z7AXy0nq91FeWbuTbKbHVSyXkf+X41bUlhEu0h/vD3VECDhVoG2+kIpiHw+Cwj4t483EKkgAr5wUKrE25E99dP4VcK3C2jHsnaOMXHkxtlYKSCcxEhcEW/GLEV6cEVJSbV10IzoG529kO0ImdPJtHbiIxHVzXysG5FTY6+ithAB5Ea8tRr4VwXdvByf0ftPEshWOSOOMX5FjKXcL3hdB6/GodozRyQbIhjdWZDJxFU6o0s8Vg4HIkA13l4ZOTUXtf+LJZ2KDeINj2wX0eUFQTxiPJGyhrA+u1X5hrjO3drzQbV2nLCzXjjcDUkJdYlLheWlzTm6mA4f0HFDa3DmxDHiRTOXWWzqvDVb6HWxzX1ItbWsSwKk7rZfPerFnQdmbwQYjETYaNmMsF+ICpAFjl0bkdauOFXBcTvDNhMXtR8OpzySSJxLE8JRM3W7gTooJ7e+u5bp4ZfokJWZ5w6K/Fc5mYsLk+jut6KxmxcOn0/YqYptjbeGwmX6ROkZbzQx6xA5kKNbVNszHw4lOJBKkqXtdDex7iOw+NcshUYjbmMOIi4/BWcpCRfPwgBGirY301trqak3Lx8UJ2k+GixEEq4Z3aOVkaONkbqKECBrqWI63ZpW3gWn50v7bizrXDpQ46Hi8HjR8a1+HmXiWtfzL35VzLF9IGNj2XBic6GWTEzISY1tkjW4GXxpjFbXWLbUkkkUZ4GGMjMARISsKkgHNYXJtyqcCW9/P0FnTmQDnYeOlHDriG928eNxuzhLiI4Bh3xOWPIGDh0VyQQScy2uL87r6a3bH76HC/RMFh44nmOHiLtNJw4kugIBbvt6R2Ufh5JLvv6Es3nhVjhVRbib3DaHFRoxHNAQHVWzoQSQHjbtFwR7Od62vg1wknF0+ZUIbDXysv5h7hRUmxB5Wb85orkyl1VXh5ZAXyRhhm55spvYdlqtDSmzuTfnNQHk4mX+wPqdfjVdtPAx4j/AKjAcSwsC3DYgHuOa4q+orSlXIGibrbnx4JZoyMTPDMoXhTcNlVQWJACtY3vroOVNpu1s9cltnFeG2ZCIjcNcG919Kj2UYvEyy4ucK84hhCKTEyKFbKXcsHBLaZeVZTe98hYwqWMcLxqra+WfIiOSNG7dNOfdXZubd2d/LSpVvy9SePZGBE0s/0WTiTqyykwzEOrWzBhlI7BVbsjdDZWFnE8cLrIDdS4mIU96q4sD7qud5tozxwJw8qTOTp54GVGduY10W3rqqi3tfiCQ2+jjD5yAvXZhlUEHsu5IH5akXNrZv7kj4eUlqXv/p4h3X2YoxYEhH0363NJ25me6Zh1TmYmrfdmDCYKAYeLFB0UkrxJY2YZjfKCLaXo/wDlS5R5Jyxd1yqQfMQOzBiQCtiNe+vMe8oeSwhcxjDrKzWuwz6oMvPUA+sVG5tUycCfYo96dxMJjp/pEeLaCbTM0Lr1raBrcw1tLgis7H6NcNhxiAmIkZcTh+C+YqWuTcyBh2k9lquztiKQxiOFSzz8JgwXq2TOxBW4Nhbke2o9r7VwsErxyRwjJBxLtlUs1zaNRbUkC9a4mStNk4E7qtzS8R0Os8Cw/wBIEhHcopQcNc46xChr5iba37KvMT0dGTH4jEvMOHiIXiyBTmUMiICGvY2y3q+ws+EcqjIiyMBdbGyuVz8MvbLmC6252rxNtDBiN3jGfJk6qFgx4hypa5FwTex5aVXmyPr6dycGV1Rz/E9FGObCjC/TITGkrSIuRh1nUhmJ59vL0mrXero8nbERYrC8CR1jRJIcQCYmKLlvpzFvDkK2U7VwWtnawmERIkYAEgnMTm0XRtfQau4cDGyhkeQqRcESuQR2EHNrVefInb/HczLHKPNGt9Hm6s2E4smJ4HElsAsEYVUUEm2YAFtTp3W7a3PLSR2b3SzD+cn33rA2ew5Yib/xn3x1wnLU7bILbD8+Y/4re+isbuDSTW/lH1NrnrHU2FvZRWAXBpXZvmfzN76afkaW2b9WPE+80A1RRRQEaQqL2UDMbmw5nlc99JPgMNEtzHEihw1yAozjzWv3jsqxqh3qwkk3AjjGhmDOxXMqqgLDMLi4LZa1HmdMe8qbpFm0MU2V7K9gwVgbizCzWI7xpSzbCw9iOGADGsZ1ItGhuoGuljrca1RJsrEQylYnfKElmbKoSOSZioSIDkB1eQN9T30g/wBJniMTPOUlbDKWZMrZ2zHEgAqLIAB2Wv2862o9md44n+me317+2bS2wYGA849SRQ2dics1uIcxOpNhrUWJ3YhfNrIodY1IVtPJfVmxB1Hp01OlUMG1MSnEAZU4YlUIyHIgUhYWOSPS/M6kEHkAK8y7yYhUjIcXvJmuqF2sVVOGAQsq3zXydblp21dM+5pYs17S9fqbJg93oonRwXJRpWFyCC0uXMTYdgUAeuvGP3dSXj5ma+IyBjZTlVOSrpoDc+2qOXbkiSSsrIoeWezyZmQLhlUZQuYDMzluVtB20ym80xdfJoqlsOjA5s4eVS8oBvYZVsdRU0z5k4ea9Sfu/wDY4+7A4kjrKVzl2FlXMkjjLmDnWw7B6edRYfdUq2ZpQevAxAUgFYMxVRdjzYhvVSOI3tdkmKKtuA0kTre+rZIjZueYm40HLtq22Rtl2mMDrYop6xJzPkyguvVysCSeR0o9aQazxjv7oVi3YkAUGRDkbEMOqdXmHUZ9ea3b21fbKwYghjiH3aKvjYWJpuisOTfM888spqmFFFFZOZT7tfVk97MfaTRRuuPIL6aKAtpeR8Kg2d9Wvr95qWfzT4VHs/6tPyigGKKrt4ZHXDTNFfiCNsmUXObssO2tTh3ixUMRJR5SZGy50YXRVTQMFU3LE817DztW4wclsdseCWRWjfaK1KXeuRWlBg8x1VTc5cpYrmdj5vK+tufrog3okkngjEYjDsmcMbsQ0bsco/CCo19PKnDkXy2TmbZai1azjt71ieVTExEYfkRcmMITdfsg5xY9tjUuN3gYYSXERoAYnZWVzfzGysAV9NTRInAnttzNhtWCg00GnL0eFali965Y2KGJGdZTH1S5BKxLIbBVJ5sByp7bG8ww8UTPHaSUA8NmClR1c5Y+i4//AF6uiQ4GTbbnyL14FIsVBF72IHPv8awcOl75Re972HnWtfxtpVdgtrmSd4TGRlXMGDBha9hmy+aW5gc7d1W1Zdo5yUo7MSTZMA5Qxi9uSjsOYew617w+zoo2LpGqs17kDvNz4XOtNUUtjVLuFFFFQyFeJ2srHuB91e6Xx5tFIe5G9xoBLdoWgTwHuoqXYS2hXwFFAN4o9Q+FYwY8mn5R7q848+TbwNSQDqr+Ue6gFNuY1oYJJI4+I6r1Y72Lt2KCe01T7O3xidVznrG18gbKLyPGAwcKyN1HJBGmU87Ve7TjjaJ+MqtGFJYMLiy63t6LXrVvpuyCQbRAquUXjdLLZhbVR+N/1HvrpFJrdAZ2VvtDKsIkSSOWYgcMoWsSqOLkaEZZE9Op00Np9m724aYRMQ6GYnh543F1BYKxbLZQ1iRc1XxNscZLSQDhvnUGUgZgVILAtZrZVte9sotavEGzNkDKEmj6iBFAxLGyhZEW15DyWRwPH0CttQ7Mm5axbz4GRQ4lUiQhNUYM3VVhdWW+WzKbkWGYa0/hMXhsQJEjaOQK3lFFiASTqw7bkHXvB7qqItjYHiJJHMFZCbFJrXUrEpRtdVtFHp/d9JvLs7dzDRQyQQyELKoQkOucRi4CIwF7AFhc3brHWstQray2zxht4sA2SUFVzzvGrsmW8gS7PmPIFAtmPMFe8VbY5sNICsrREA65iNCrW79LMLeNa7JuJhWLRpK4S7Z4gweySpEjIS12UFYgAb3F2tWMXuGjcQnEN12uCVUcO7yyHIVsb5pCbk65QCCLiq1j6Mup8zYdn7Mw8UjtEoDtq9mJ87W5W9h7K97L21BiM3BlV8mjWuLHXQ3HPQ0hsHdtcNNLKJC5kzWve4DNnIPWynWwFgLAVV4jckspvOc2SfKRcWlnl4kj6HtUBB3C9qzUW92HJvdm5A1hHDC4IIPaNRWljdGcPHadckYNhre7CbMt/wAOZ05W0S1uVkk3HxCwqkcoQpCEVVmmVAVidb3Fj1pWzn8i+kVdEfiMnQ6L1pg2FjuI5OJbKzqLiQgmIOGsBbqNkXLdeedj3UxupsnExTNJind2+jQJm4mZC65zL1ed8x521HrqOCq7KbXSe12tBL/lt7jTlIbdP9Xk/Ka5g97JFol8KxUmzh5NfCigMbTPk28KZUaClNq/VmnKAQ29/wBPL6Y2HtFqcKKewH1UptoXhYd5Ue1lFL4rAQhjdGzNc3Be1yb8lPfrV6AsGwyHmin+UVC+y4DzhjPii/KqlY1A0J1uCC02oIHjY1hGCi/EbKARbiuRqDa4K6VDehlg+72EPPCwn/TX5VWYzYmDjaMx4eJZBLHYqoBHWF9RyqGGR5CF47Itv7QHx5rc02sCI0YErSFpE1OWwtc3FgOfwrab7kcWuZULuxiUmMkcgHEneWS0sg14qmMlT5/kVKZdFBYmxpqbYWJkwUUMkhaV5o3xDM2dVUNndFBtmTQLbuNV0G1sUrSSM03EEjpJG8R+jRRtMEhdWABYql2OUnNc3tpTOP3gxJggZ1kwgkuZJQiSEWQsqxoc2UsbDrr6Bqa7PXtyMED7K2jhjImFdnjWNzEPJBC7hzlsxutnZbaZQqAd4qaVtpRvIoaSSNRGBJkhzZcyCR40Hnvl4hF9OQy6C8eF3znWPy8CLJGkayKWKsJHEXlGGUhYbubm9xlbQ2qfE7+LGGzxqSkec5HzAgRvIzJpcrpGAba8T0UqfwpghXH7UCgsgDBLFeHnXMIsxclDc9dkFl/C9r6U9jcdjPoUMqxuZ+Ml0Ay5lLFeuOxdQxuBp2DlUGN32MebPAYxE5EhLKw6kJmlVbEaqMi35XcDXWzA3yuyRrh34ruVKkqcmV1RiSpN7ZidPwN3VGpbf+UDXjtXaEUJZjKzxCdReP636MJM0rAD7x2jCjTRPSavd39sYpsSIpbSRsrWkClReFIczjTk7yHQ/gNtK2+isPImuQCq7eA+Qf02H7irGqzeI+QPpZP9wrkUcwQ6i+FZrOGHVHhRQEG0/MA72HvFOUptHkv5194pugEtrnyY9MkQ/wDItO0jtfzU/wA2P9mB+FeZsaraK+XXnY8vRV6AckmVfOYDxNu4e8iq/akqnKoK3Y66js76V2jgpQC6zXAFyDYjKNTa6tVZsnDidzqpy+d1UNrg2uCgqpFLzGkDLEgF/nUMsaI8KDVuILnusrGwqXCnNKWGoUak+FrgUtCM0yMf7Q/7JOz2UQKiDfZzYmJLTANAVZmOQziFOKLdXMCGFr8m7qsMNvthpAhAlGcnQpqqhkTPJYnIMzqNdbk6aG1nBu9hUGVMNCoJBIWNVBK3C3AHZc28TUabs4UZCIFvG2ZTrzupu2vW1VSM17FRblW28b6GSvl3ywxAyB3LMq24bKLGThB2ZhYJfNYnQ5WtUqb1YBlD8VMrEgEo2oVQ5Juvm5CDc6WNMDdXCgpaEARoqKAzZci5soZb2e2Z7Zr+ca8Q7p4dAAocZY5EU8RywWQIGsSe5EA9A9Jp/D+YHcKYMTGHVUdGvqU530a4YX1sL0rPuvh3nWcoQ6kHqmwzKSwNhy1JJta/bendk7MTDRiKIEKCTr3sSTy0AueQAA7BTtY1U9mUKKKKyAqr3i+qA75E99WlVO8XmRjvlX4mgLOHzR4VivUfIeFFALY/mn5xTdKYzz4/zfCm6AS2kfqh3yr7iaZkgVuag0ptLzof833I5qRMYDewvY2v2X9FV9CpC2JwDgHhMbEEEc/ZeodjOI8yvoSR2WGgA1v2m1WX0j+6agxoVlJKkWGh0+dC71RBbJNf7J9GljUKp/WYyCLHiHQ37B86kwuO4SEyXtplHbrpy7uVQ4KQSYhHFrZJtO4gwj41UQvqKKKyQKKKKAxWa55v5vAuDUCOBJsTiZ2SIMoPm5ASe06soA72pJNl7VgQy4rE4CKILdmKyeTOlhZMgPdzrssNq26JZ1CiuS7W27j9nZZcXHHPhGIAlw0symxFwbGTQkcuw99dI2NICJCrMyFlKFmZuq0aNoWJNtb+upPE4q+gTssqqd4PuR/ij/a1W1VG3PPgH99j7B/zXIpbLyooFFAK4n6yPxPuNN0pN9ang3upugK/bGAeYLw5jEyNmDBVbsKkEMLW1qtGx8YPNx49cCfAitioqqTBrwwG0ByxkB8cOR7pKilwO0SQTNhWt2FJFHsDGtmoq6ganPgdosbkYM/zyj/0NPbEw2JEl544UVUYLwpHclnZC1wyLYdQd/Or6imr5AKKKKyAooooDlnSNsycnDY6CMynB4mVnQXJKl0YEAdnUINvxA9lRbxdImzcfhXw8wxUauBnKxi8ZBBAJuQde69bli0KxibiyqqyvdYxmzeVb7N9b8u3lp6aT+lrC30ycE3sWw97cuY5aa8/xejT2Qkmla5cvdMy0arvXvXDtHCRbO2ZHLKxMa3ZMoVY7ZcxPbcC55WvrXVd3sNwoyl75CqX78kaLf8Aata2RiJZmyQbQDNYmzYbJcC3bp3j2mtv2afrD/iv+2lYzSVaVy9/JBIcqn2x9dhx/mH/AGfOriqfaeuJhHcrn2lK8xouBRRRQGg9Le2psJh0kw8hjk4irmAU6G9xZgR2Vy2PpO2mP4kHxjT4AVvfTy/9XhHfMP2VzXFa+p4THF47aMs3iPpZ2kPvIj4xfJqcw3S1tJjYJCx9Ebfv1tK5/h4c7Bb2uefOw7Tbt0r3iMSW0HVQeavZ4nvY9pru8GP4US2dIfpex0f1mGi8esB7QbV6TpsxHbhIfU7D4VqO7O7c09nJEcHMlxfOo0JSO4zDszEqoJ5152lsyNMTNHFE8iI0QABN055kJaxa+nWsB3dlc+DhuqFs3iPptf7WCX1Sn4pTKdN69uBb1Sj4pXOEgiW+fCz+cSCOxCfNPebaX8K8GLD5CeBODfTtQecLXvfzh2jsNPL4fh9/cWzqEfTdD9rBzDwaM+8imY+mvB9uGxQ8BEf/ALK5JKmEPmicc9CBccivZqLZr+qo3gww5ySqc9gCtupnsWOnYtz4jsqeVxdhbO0J0ybPPNMQvjGD/tc0zH0u7NPOSUeML/AGuHyYLD36uINstxmQglvw+js9teZMBDpkxKm97hltawuNb9p0qeUxfP39C2ztyb/7JPLFSLck2/rCC5NzpyGtMR757LPLaBHjI/8A7Vwz+io7gDFxEEMbkEWy2sCOwm/7GvP9EaXE8JsSLXIOmbW1uVhceIqeVx937+gs7/HvVs8+btNP+4l/3Wn8BvDglWy4yJrkkkyLckm5r50h2C7nqyQnrZfP0Pp5cu29eF2DIbW4Zu2XRhzsD7qy/CQf6hZ9PJtrDnliIT/qL86SlnWTFRlGVgIzqpBGrejwr5fxWDMbZXUA2B7DoRcV1noKjssptzk9yrXHN4VY4ak7KmdjooorxlOQ9Pj9TDD/ABWPsQ/OuPV3zpU3Slx4h4TqvDLkhgTfMFAtblyPtrmr9GuMH4D7flX0/DZsccaTe5lo1PBShXBPLUHwIIJ18astkYDD5nTGSMjWsgByIb/aM2VwvoutvSOVWb9HuNH2VPrPyrI3QxwXK0KOo5AnVfytoRXd5sb5SJRs+1sRMuHBjaLDyDgjrMCsauZlQh7EEhUjCNblnIykmufpAyvIHEkjB+s8TZ7mxJ64OpJ1vr21fbd2RjsQEU4VUSIERonJQQoIBP2ercDsuapxu3jU5QyD8pt7jWMcoJfzIHniAGw+lgWNxc3B0tYD1+0VlMQq6GbEI2vZfUnn2dnOvQ2fjk5JMPWT8ax/XV5rN281JtfnbSuuqL6r7g8yYvqtlxbnNe4ZOZOmpqVsafs4zkNA8evoFVuIw8zG7xyE95VvlS7RMOasPEH5Vqk+v4IXUWJJAtiI++0iahjqbWHef2rxicSwDMZIHvl0C3OmgIBHp/aqUnvrGcd49tXQB18dcWMUfiFsfVrUjbRU88PF29hHM3PI1X5qKulAf+mR9uGT9TClcQ6k3VMgtyuTr33NR0UoBXZug1PIue+Q+4CuM127oQT+rX73b315fG/0/qWJ1GiiivkmzBFYKDuoooDBiHcKxwF/CKxRQGDhU/CK8nBJ+EUUUB4Ozo/wivB2VF+EUUUB4bYsR+yKjbYEJ+yKKKAhfdmA/ZHsqCTc/DnnGv6RRRQC0m4eFP3SfpHypaTo5wh+6T9IoorWp9wLydGOEP3S+yl5OirCn7A/f51iirxJ939wLydEuG7j+o/Otv3V3cTBR8OO+UE8zfnqdTRRR5JSVNgvqKKKwD//2Q=="/>
          <p:cNvSpPr>
            <a:spLocks noChangeAspect="1" noChangeArrowheads="1"/>
          </p:cNvSpPr>
          <p:nvPr/>
        </p:nvSpPr>
        <p:spPr bwMode="auto">
          <a:xfrm>
            <a:off x="207433" y="-1233488"/>
            <a:ext cx="2413000" cy="2581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Substance Abuse Treatment for Persons with Co-Occurring Disorders Inservice Training fro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90800"/>
            <a:ext cx="38354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08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F5EE-193A-7644-AB77-2238E27535B3}"/>
              </a:ext>
            </a:extLst>
          </p:cNvPr>
          <p:cNvSpPr>
            <a:spLocks noGrp="1"/>
          </p:cNvSpPr>
          <p:nvPr>
            <p:ph type="title"/>
          </p:nvPr>
        </p:nvSpPr>
        <p:spPr/>
        <p:txBody>
          <a:bodyPr/>
          <a:lstStyle/>
          <a:p>
            <a:r>
              <a:rPr lang="en-US" dirty="0"/>
              <a:t>Contingency Management Programs</a:t>
            </a:r>
          </a:p>
        </p:txBody>
      </p:sp>
      <p:sp>
        <p:nvSpPr>
          <p:cNvPr id="3" name="Text Placeholder 2">
            <a:extLst>
              <a:ext uri="{FF2B5EF4-FFF2-40B4-BE49-F238E27FC236}">
                <a16:creationId xmlns:a16="http://schemas.microsoft.com/office/drawing/2014/main" id="{0EEC372C-6135-D848-835D-7E7E8AF587C7}"/>
              </a:ext>
            </a:extLst>
          </p:cNvPr>
          <p:cNvSpPr>
            <a:spLocks noGrp="1"/>
          </p:cNvSpPr>
          <p:nvPr>
            <p:ph type="body" idx="1"/>
          </p:nvPr>
        </p:nvSpPr>
        <p:spPr>
          <a:xfrm>
            <a:off x="838201" y="1863525"/>
            <a:ext cx="10546818" cy="2558004"/>
          </a:xfrm>
        </p:spPr>
        <p:txBody>
          <a:bodyPr/>
          <a:lstStyle/>
          <a:p>
            <a:r>
              <a:rPr lang="en-US" dirty="0"/>
              <a:t>Involve motivational reinforcers to increase compliance</a:t>
            </a:r>
          </a:p>
          <a:p>
            <a:r>
              <a:rPr lang="en-US" u="sng" dirty="0"/>
              <a:t>Positive</a:t>
            </a:r>
            <a:r>
              <a:rPr lang="en-US" dirty="0"/>
              <a:t> reinforcers =  </a:t>
            </a:r>
            <a:r>
              <a:rPr lang="en-US" dirty="0">
                <a:solidFill>
                  <a:srgbClr val="00B050"/>
                </a:solidFill>
              </a:rPr>
              <a:t>give positive </a:t>
            </a:r>
            <a:r>
              <a:rPr lang="en-US" dirty="0"/>
              <a:t>tangible consequences for compliance</a:t>
            </a:r>
          </a:p>
          <a:p>
            <a:r>
              <a:rPr lang="en-US" u="sng" dirty="0"/>
              <a:t>Negative</a:t>
            </a:r>
            <a:r>
              <a:rPr lang="en-US" dirty="0"/>
              <a:t> reinforcers = </a:t>
            </a:r>
            <a:r>
              <a:rPr lang="en-US" dirty="0">
                <a:solidFill>
                  <a:srgbClr val="FF0000"/>
                </a:solidFill>
              </a:rPr>
              <a:t>withhold negative </a:t>
            </a:r>
            <a:r>
              <a:rPr lang="en-US" dirty="0"/>
              <a:t>consequences for compliance</a:t>
            </a:r>
          </a:p>
        </p:txBody>
      </p:sp>
    </p:spTree>
    <p:extLst>
      <p:ext uri="{BB962C8B-B14F-4D97-AF65-F5344CB8AC3E}">
        <p14:creationId xmlns:p14="http://schemas.microsoft.com/office/powerpoint/2010/main" val="298242600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71B9-80B7-6A23-A9F5-21DAAEFA0E6C}"/>
              </a:ext>
            </a:extLst>
          </p:cNvPr>
          <p:cNvSpPr>
            <a:spLocks noGrp="1"/>
          </p:cNvSpPr>
          <p:nvPr>
            <p:ph type="title"/>
          </p:nvPr>
        </p:nvSpPr>
        <p:spPr/>
        <p:txBody>
          <a:bodyPr/>
          <a:lstStyle/>
          <a:p>
            <a:r>
              <a:rPr lang="en-US" dirty="0"/>
              <a:t>Contingency Management Programs pt. 2</a:t>
            </a:r>
          </a:p>
        </p:txBody>
      </p:sp>
      <p:sp>
        <p:nvSpPr>
          <p:cNvPr id="3" name="Text Placeholder 2">
            <a:extLst>
              <a:ext uri="{FF2B5EF4-FFF2-40B4-BE49-F238E27FC236}">
                <a16:creationId xmlns:a16="http://schemas.microsoft.com/office/drawing/2014/main" id="{9174C502-7676-486A-ED59-EFCF80BB44CE}"/>
              </a:ext>
            </a:extLst>
          </p:cNvPr>
          <p:cNvSpPr>
            <a:spLocks noGrp="1"/>
          </p:cNvSpPr>
          <p:nvPr>
            <p:ph type="body" idx="1"/>
          </p:nvPr>
        </p:nvSpPr>
        <p:spPr/>
        <p:txBody>
          <a:bodyPr/>
          <a:lstStyle/>
          <a:p>
            <a:r>
              <a:rPr lang="en-US" dirty="0"/>
              <a:t>Initially tested in Methadone programs focusing on Methamphetamine.</a:t>
            </a:r>
          </a:p>
          <a:p>
            <a:endParaRPr lang="en-US" dirty="0"/>
          </a:p>
          <a:p>
            <a:r>
              <a:rPr lang="en-US" dirty="0"/>
              <a:t>Focus was on Voucher Systems</a:t>
            </a:r>
          </a:p>
          <a:p>
            <a:endParaRPr lang="en-US" dirty="0"/>
          </a:p>
          <a:p>
            <a:r>
              <a:rPr lang="en-US" dirty="0"/>
              <a:t>Did not necessarily increase efficacy of treatment, but helped effectiveness by increasing retention.</a:t>
            </a:r>
          </a:p>
        </p:txBody>
      </p:sp>
    </p:spTree>
    <p:extLst>
      <p:ext uri="{BB962C8B-B14F-4D97-AF65-F5344CB8AC3E}">
        <p14:creationId xmlns:p14="http://schemas.microsoft.com/office/powerpoint/2010/main" val="35400818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3929FA-1AC3-BEF7-2FAB-1B29E23E30D1}"/>
              </a:ext>
            </a:extLst>
          </p:cNvPr>
          <p:cNvSpPr>
            <a:spLocks noGrp="1"/>
          </p:cNvSpPr>
          <p:nvPr>
            <p:ph type="title"/>
          </p:nvPr>
        </p:nvSpPr>
        <p:spPr/>
        <p:txBody>
          <a:bodyPr/>
          <a:lstStyle/>
          <a:p>
            <a:r>
              <a:rPr lang="en-US" sz="4400" b="1" dirty="0"/>
              <a:t>Medication compliance - Baseline</a:t>
            </a:r>
            <a:endParaRPr lang="en-US" dirty="0"/>
          </a:p>
        </p:txBody>
      </p:sp>
      <p:graphicFrame>
        <p:nvGraphicFramePr>
          <p:cNvPr id="7" name="Content Placeholder 6" descr="Medication compliance increased from months one to three for users using other opioids, for fentanyl users compliance increased from month one to two and then slightly decreased from month two to three">
            <a:extLst>
              <a:ext uri="{FF2B5EF4-FFF2-40B4-BE49-F238E27FC236}">
                <a16:creationId xmlns:a16="http://schemas.microsoft.com/office/drawing/2014/main" id="{546FD26A-2815-3786-AABC-1F413FF17A11}"/>
              </a:ext>
            </a:extLst>
          </p:cNvPr>
          <p:cNvGraphicFramePr>
            <a:graphicFrameLocks noGrp="1"/>
          </p:cNvGraphicFramePr>
          <p:nvPr>
            <p:ph sz="quarter" idx="10"/>
            <p:extLst>
              <p:ext uri="{D42A27DB-BD31-4B8C-83A1-F6EECF244321}">
                <p14:modId xmlns:p14="http://schemas.microsoft.com/office/powerpoint/2010/main" val="1929819553"/>
              </p:ext>
            </p:extLst>
          </p:nvPr>
        </p:nvGraphicFramePr>
        <p:xfrm>
          <a:off x="333375" y="1712913"/>
          <a:ext cx="5430838" cy="345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Picture Placeholder 7" descr="Medication compliance at 90 days was 70.82% for fentanyl and 83.23% for other opioids">
            <a:extLst>
              <a:ext uri="{FF2B5EF4-FFF2-40B4-BE49-F238E27FC236}">
                <a16:creationId xmlns:a16="http://schemas.microsoft.com/office/drawing/2014/main" id="{3EDFB7AA-199E-C775-5545-C22E958D3350}"/>
              </a:ext>
            </a:extLst>
          </p:cNvPr>
          <p:cNvGraphicFramePr>
            <a:graphicFrameLocks noGrp="1"/>
          </p:cNvGraphicFramePr>
          <p:nvPr>
            <p:ph type="pic" sz="quarter" idx="11"/>
            <p:extLst>
              <p:ext uri="{D42A27DB-BD31-4B8C-83A1-F6EECF244321}">
                <p14:modId xmlns:p14="http://schemas.microsoft.com/office/powerpoint/2010/main" val="2521857542"/>
              </p:ext>
            </p:extLst>
          </p:nvPr>
        </p:nvGraphicFramePr>
        <p:xfrm>
          <a:off x="6096000" y="1712913"/>
          <a:ext cx="5661025" cy="345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128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84B1A28-9FD9-7DF0-CFAC-384211A3CE56}"/>
              </a:ext>
            </a:extLst>
          </p:cNvPr>
          <p:cNvSpPr>
            <a:spLocks noGrp="1"/>
          </p:cNvSpPr>
          <p:nvPr>
            <p:ph type="title"/>
          </p:nvPr>
        </p:nvSpPr>
        <p:spPr/>
        <p:txBody>
          <a:bodyPr/>
          <a:lstStyle/>
          <a:p>
            <a:r>
              <a:rPr lang="en-US" sz="4400" b="1" dirty="0"/>
              <a:t>Impact of fentanyl on retention</a:t>
            </a:r>
            <a:endParaRPr lang="en-US" dirty="0"/>
          </a:p>
        </p:txBody>
      </p:sp>
      <p:sp>
        <p:nvSpPr>
          <p:cNvPr id="12" name="Text Placeholder 11">
            <a:extLst>
              <a:ext uri="{FF2B5EF4-FFF2-40B4-BE49-F238E27FC236}">
                <a16:creationId xmlns:a16="http://schemas.microsoft.com/office/drawing/2014/main" id="{3300F18E-B6DE-4D21-ABB5-17CA07E2C151}"/>
              </a:ext>
            </a:extLst>
          </p:cNvPr>
          <p:cNvSpPr>
            <a:spLocks noGrp="1"/>
          </p:cNvSpPr>
          <p:nvPr>
            <p:ph type="body" idx="1"/>
          </p:nvPr>
        </p:nvSpPr>
        <p:spPr/>
        <p:txBody>
          <a:bodyPr/>
          <a:lstStyle/>
          <a:p>
            <a:pPr marL="0" indent="0">
              <a:buNone/>
            </a:pPr>
            <a:endParaRPr lang="en-US" dirty="0"/>
          </a:p>
        </p:txBody>
      </p:sp>
      <p:graphicFrame>
        <p:nvGraphicFramePr>
          <p:cNvPr id="13" name="Content Placeholder 6" descr="At six months retention for fentanyl users was 38% and 64% for other opioids">
            <a:extLst>
              <a:ext uri="{FF2B5EF4-FFF2-40B4-BE49-F238E27FC236}">
                <a16:creationId xmlns:a16="http://schemas.microsoft.com/office/drawing/2014/main" id="{7CDD71E4-0F57-5F99-4119-02C08B000B5A}"/>
              </a:ext>
            </a:extLst>
          </p:cNvPr>
          <p:cNvGraphicFramePr>
            <a:graphicFrameLocks noGrp="1"/>
          </p:cNvGraphicFramePr>
          <p:nvPr>
            <p:ph sz="half" idx="2"/>
            <p:extLst>
              <p:ext uri="{D42A27DB-BD31-4B8C-83A1-F6EECF244321}">
                <p14:modId xmlns:p14="http://schemas.microsoft.com/office/powerpoint/2010/main" val="1648717354"/>
              </p:ext>
            </p:extLst>
          </p:nvPr>
        </p:nvGraphicFramePr>
        <p:xfrm>
          <a:off x="1271588" y="2022475"/>
          <a:ext cx="9640887" cy="4297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840891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EF5C-1AB8-B630-A127-5A67A43275A8}"/>
              </a:ext>
            </a:extLst>
          </p:cNvPr>
          <p:cNvSpPr>
            <a:spLocks noGrp="1"/>
          </p:cNvSpPr>
          <p:nvPr>
            <p:ph type="title"/>
          </p:nvPr>
        </p:nvSpPr>
        <p:spPr/>
        <p:txBody>
          <a:bodyPr/>
          <a:lstStyle/>
          <a:p>
            <a:r>
              <a:rPr lang="en-US" dirty="0"/>
              <a:t>OTIS Medication Compliance</a:t>
            </a:r>
          </a:p>
        </p:txBody>
      </p:sp>
      <p:sp>
        <p:nvSpPr>
          <p:cNvPr id="3" name="Text Placeholder 2">
            <a:extLst>
              <a:ext uri="{FF2B5EF4-FFF2-40B4-BE49-F238E27FC236}">
                <a16:creationId xmlns:a16="http://schemas.microsoft.com/office/drawing/2014/main" id="{4B468A71-5890-E349-98FA-0F1C20097D5F}"/>
              </a:ext>
            </a:extLst>
          </p:cNvPr>
          <p:cNvSpPr>
            <a:spLocks noGrp="1"/>
          </p:cNvSpPr>
          <p:nvPr>
            <p:ph type="body" idx="1"/>
          </p:nvPr>
        </p:nvSpPr>
        <p:spPr/>
        <p:txBody>
          <a:bodyPr/>
          <a:lstStyle/>
          <a:p>
            <a:endParaRPr lang="en-US" dirty="0"/>
          </a:p>
        </p:txBody>
      </p:sp>
      <p:graphicFrame>
        <p:nvGraphicFramePr>
          <p:cNvPr id="4" name="Chart 3" descr="Medication compliance using the OTIS protocol showed 90% for users that completed the OTIS protocol and almost 80% for users that were enrolled in the OTIS program but did not complete">
            <a:extLst>
              <a:ext uri="{FF2B5EF4-FFF2-40B4-BE49-F238E27FC236}">
                <a16:creationId xmlns:a16="http://schemas.microsoft.com/office/drawing/2014/main" id="{94C087EF-3D3C-DC55-8247-5B6D78D0A082}"/>
              </a:ext>
            </a:extLst>
          </p:cNvPr>
          <p:cNvGraphicFramePr/>
          <p:nvPr>
            <p:extLst>
              <p:ext uri="{D42A27DB-BD31-4B8C-83A1-F6EECF244321}">
                <p14:modId xmlns:p14="http://schemas.microsoft.com/office/powerpoint/2010/main" val="1045098449"/>
              </p:ext>
            </p:extLst>
          </p:nvPr>
        </p:nvGraphicFramePr>
        <p:xfrm>
          <a:off x="1260193" y="1825625"/>
          <a:ext cx="9671614" cy="4251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22394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2361-19DB-BC6D-124B-1B32207042A6}"/>
              </a:ext>
            </a:extLst>
          </p:cNvPr>
          <p:cNvSpPr>
            <a:spLocks noGrp="1"/>
          </p:cNvSpPr>
          <p:nvPr>
            <p:ph type="title"/>
          </p:nvPr>
        </p:nvSpPr>
        <p:spPr/>
        <p:txBody>
          <a:bodyPr/>
          <a:lstStyle/>
          <a:p>
            <a:r>
              <a:rPr lang="en-US" dirty="0"/>
              <a:t>OTIS Retention at 6-months</a:t>
            </a:r>
          </a:p>
        </p:txBody>
      </p:sp>
      <p:sp>
        <p:nvSpPr>
          <p:cNvPr id="3" name="Text Placeholder 2">
            <a:extLst>
              <a:ext uri="{FF2B5EF4-FFF2-40B4-BE49-F238E27FC236}">
                <a16:creationId xmlns:a16="http://schemas.microsoft.com/office/drawing/2014/main" id="{9EB573B6-A29D-B8FA-1A91-696DB6DE468E}"/>
              </a:ext>
            </a:extLst>
          </p:cNvPr>
          <p:cNvSpPr>
            <a:spLocks noGrp="1"/>
          </p:cNvSpPr>
          <p:nvPr>
            <p:ph type="body" idx="1"/>
          </p:nvPr>
        </p:nvSpPr>
        <p:spPr/>
        <p:txBody>
          <a:bodyPr/>
          <a:lstStyle/>
          <a:p>
            <a:pPr marL="0" indent="0">
              <a:buNone/>
            </a:pPr>
            <a:endParaRPr lang="en-US" dirty="0"/>
          </a:p>
        </p:txBody>
      </p:sp>
      <p:graphicFrame>
        <p:nvGraphicFramePr>
          <p:cNvPr id="4" name="Content Placeholder 6" descr="At six months users enrolled in the OTIS program showed 80% retention for those who completed the protocol and about 55% for those who were enrolled but did not complete">
            <a:extLst>
              <a:ext uri="{FF2B5EF4-FFF2-40B4-BE49-F238E27FC236}">
                <a16:creationId xmlns:a16="http://schemas.microsoft.com/office/drawing/2014/main" id="{75ED6327-9AD6-C46D-2FF5-6A1A4B93F4F1}"/>
              </a:ext>
            </a:extLst>
          </p:cNvPr>
          <p:cNvGraphicFramePr>
            <a:graphicFrameLocks noGrp="1"/>
          </p:cNvGraphicFramePr>
          <p:nvPr>
            <p:ph sz="half" idx="2"/>
            <p:extLst>
              <p:ext uri="{D42A27DB-BD31-4B8C-83A1-F6EECF244321}">
                <p14:modId xmlns:p14="http://schemas.microsoft.com/office/powerpoint/2010/main" val="508933595"/>
              </p:ext>
            </p:extLst>
          </p:nvPr>
        </p:nvGraphicFramePr>
        <p:xfrm>
          <a:off x="838200" y="2022475"/>
          <a:ext cx="9502303" cy="3811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40255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38F5-456B-AE63-D133-EA4A12D76F7D}"/>
              </a:ext>
            </a:extLst>
          </p:cNvPr>
          <p:cNvSpPr>
            <a:spLocks noGrp="1"/>
          </p:cNvSpPr>
          <p:nvPr>
            <p:ph type="title"/>
          </p:nvPr>
        </p:nvSpPr>
        <p:spPr/>
        <p:txBody>
          <a:bodyPr/>
          <a:lstStyle/>
          <a:p>
            <a:r>
              <a:rPr lang="en-US" dirty="0"/>
              <a:t>Who Are They and What Did They Do?</a:t>
            </a:r>
          </a:p>
        </p:txBody>
      </p:sp>
      <p:sp>
        <p:nvSpPr>
          <p:cNvPr id="3" name="Text Placeholder 2">
            <a:extLst>
              <a:ext uri="{FF2B5EF4-FFF2-40B4-BE49-F238E27FC236}">
                <a16:creationId xmlns:a16="http://schemas.microsoft.com/office/drawing/2014/main" id="{73EE5230-925D-E5D9-7997-69C3B8A239FA}"/>
              </a:ext>
            </a:extLst>
          </p:cNvPr>
          <p:cNvSpPr>
            <a:spLocks noGrp="1"/>
          </p:cNvSpPr>
          <p:nvPr>
            <p:ph type="body" idx="1"/>
          </p:nvPr>
        </p:nvSpPr>
        <p:spPr/>
        <p:txBody>
          <a:bodyPr>
            <a:normAutofit/>
          </a:bodyPr>
          <a:lstStyle/>
          <a:p>
            <a:pPr marL="0" indent="0">
              <a:buNone/>
            </a:pPr>
            <a:r>
              <a:rPr lang="en-US" sz="2800" dirty="0"/>
              <a:t>The Life Change Center</a:t>
            </a:r>
          </a:p>
          <a:p>
            <a:pPr marL="0" indent="0">
              <a:buNone/>
            </a:pPr>
            <a:r>
              <a:rPr lang="en-US" dirty="0"/>
              <a:t>Washoe County Community Reinvestment</a:t>
            </a:r>
          </a:p>
          <a:p>
            <a:pPr marL="0" indent="0">
              <a:buNone/>
            </a:pPr>
            <a:r>
              <a:rPr lang="en-US" sz="2800" dirty="0"/>
              <a:t>UNR School of Public Health</a:t>
            </a:r>
          </a:p>
          <a:p>
            <a:pPr marL="0" indent="0">
              <a:buNone/>
            </a:pPr>
            <a:r>
              <a:rPr lang="en-US" sz="4800" u="sng" dirty="0"/>
              <a:t>O</a:t>
            </a:r>
            <a:r>
              <a:rPr lang="en-US" sz="4800" dirty="0"/>
              <a:t>pioid </a:t>
            </a:r>
            <a:r>
              <a:rPr lang="en-US" sz="4800" u="sng" dirty="0"/>
              <a:t>T</a:t>
            </a:r>
            <a:r>
              <a:rPr lang="en-US" sz="4800" dirty="0"/>
              <a:t>reatment </a:t>
            </a:r>
            <a:r>
              <a:rPr lang="en-US" sz="4800" u="sng" dirty="0"/>
              <a:t>I</a:t>
            </a:r>
            <a:r>
              <a:rPr lang="en-US" sz="4800" dirty="0"/>
              <a:t>nduction </a:t>
            </a:r>
            <a:r>
              <a:rPr lang="en-US" sz="4800" u="sng" dirty="0"/>
              <a:t>S</a:t>
            </a:r>
            <a:r>
              <a:rPr lang="en-US" sz="4800" dirty="0"/>
              <a:t>upport</a:t>
            </a:r>
          </a:p>
          <a:p>
            <a:pPr marL="0" indent="0">
              <a:buNone/>
            </a:pPr>
            <a:endParaRPr lang="en-US" dirty="0"/>
          </a:p>
          <a:p>
            <a:pPr lvl="8"/>
            <a:r>
              <a:rPr lang="en-US" sz="4800" dirty="0">
                <a:solidFill>
                  <a:srgbClr val="FF0000"/>
                </a:solidFill>
              </a:rPr>
              <a:t>OTIS</a:t>
            </a:r>
          </a:p>
        </p:txBody>
      </p:sp>
    </p:spTree>
    <p:extLst>
      <p:ext uri="{BB962C8B-B14F-4D97-AF65-F5344CB8AC3E}">
        <p14:creationId xmlns:p14="http://schemas.microsoft.com/office/powerpoint/2010/main" val="279431633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7E39-57C8-5D54-5848-DBC291F51520}"/>
              </a:ext>
            </a:extLst>
          </p:cNvPr>
          <p:cNvSpPr>
            <a:spLocks noGrp="1"/>
          </p:cNvSpPr>
          <p:nvPr>
            <p:ph type="title"/>
          </p:nvPr>
        </p:nvSpPr>
        <p:spPr>
          <a:xfrm>
            <a:off x="838200" y="341976"/>
            <a:ext cx="10515600" cy="688172"/>
          </a:xfrm>
        </p:spPr>
        <p:txBody>
          <a:bodyPr>
            <a:normAutofit fontScale="90000"/>
          </a:bodyPr>
          <a:lstStyle/>
          <a:p>
            <a:r>
              <a:rPr lang="en-US" dirty="0"/>
              <a:t>The Guts of OTIS</a:t>
            </a:r>
          </a:p>
        </p:txBody>
      </p:sp>
      <p:sp>
        <p:nvSpPr>
          <p:cNvPr id="3" name="Text Placeholder 2">
            <a:extLst>
              <a:ext uri="{FF2B5EF4-FFF2-40B4-BE49-F238E27FC236}">
                <a16:creationId xmlns:a16="http://schemas.microsoft.com/office/drawing/2014/main" id="{1E2946D3-6A70-AA4B-7C98-ED1FAD388905}"/>
              </a:ext>
            </a:extLst>
          </p:cNvPr>
          <p:cNvSpPr>
            <a:spLocks noGrp="1"/>
          </p:cNvSpPr>
          <p:nvPr>
            <p:ph type="body" idx="1"/>
          </p:nvPr>
        </p:nvSpPr>
        <p:spPr>
          <a:xfrm>
            <a:off x="838200" y="1122744"/>
            <a:ext cx="10515600" cy="5054219"/>
          </a:xfrm>
        </p:spPr>
        <p:txBody>
          <a:bodyPr>
            <a:normAutofit fontScale="55000" lnSpcReduction="20000"/>
          </a:bodyPr>
          <a:lstStyle/>
          <a:p>
            <a:r>
              <a:rPr lang="en-US" dirty="0"/>
              <a:t>Patients meet their OTIS Team on their first day. The OTIS team members contact the patient by phone after they leave the clinic:</a:t>
            </a:r>
          </a:p>
          <a:p>
            <a:endParaRPr lang="en-US" dirty="0"/>
          </a:p>
          <a:p>
            <a:r>
              <a:rPr lang="en-US" dirty="0"/>
              <a:t>	Peer Recovery Support Specialist		 – daily for the first 28 days</a:t>
            </a:r>
          </a:p>
          <a:p>
            <a:r>
              <a:rPr lang="en-US" dirty="0"/>
              <a:t>					 – 3X weekly for the second 28 days</a:t>
            </a:r>
          </a:p>
          <a:p>
            <a:r>
              <a:rPr lang="en-US" dirty="0"/>
              <a:t>					 – 1X weekly for the third/last 28 days</a:t>
            </a:r>
          </a:p>
          <a:p>
            <a:r>
              <a:rPr lang="en-US" dirty="0"/>
              <a:t>	</a:t>
            </a:r>
          </a:p>
          <a:p>
            <a:r>
              <a:rPr lang="en-US" dirty="0"/>
              <a:t>	Nurse				 – 3X weekly for the first 28 days</a:t>
            </a:r>
          </a:p>
          <a:p>
            <a:r>
              <a:rPr lang="en-US" dirty="0"/>
              <a:t>					 – 3X weekly for the second 28 days</a:t>
            </a:r>
          </a:p>
          <a:p>
            <a:r>
              <a:rPr lang="en-US" dirty="0"/>
              <a:t>					 – 1X weekly for the third/last 28 days</a:t>
            </a:r>
          </a:p>
          <a:p>
            <a:endParaRPr lang="en-US" dirty="0"/>
          </a:p>
          <a:p>
            <a:r>
              <a:rPr lang="en-US" dirty="0"/>
              <a:t>Patients are given incentives if they answer their phone at least 5X per week during the first and second 28-day periods.</a:t>
            </a:r>
          </a:p>
          <a:p>
            <a:r>
              <a:rPr lang="en-US" dirty="0"/>
              <a:t>Incentives of $10 gift cards were awarded weekly.</a:t>
            </a:r>
          </a:p>
          <a:p>
            <a:r>
              <a:rPr lang="en-US" dirty="0"/>
              <a:t>In addition to the phone calls, on the day of their intake the OTIS participant:</a:t>
            </a:r>
          </a:p>
          <a:p>
            <a:r>
              <a:rPr lang="en-US" dirty="0"/>
              <a:t>Introduced to the members of their OTIS Team</a:t>
            </a:r>
          </a:p>
          <a:p>
            <a:r>
              <a:rPr lang="en-US" dirty="0"/>
              <a:t>Given clear explanation on how the program works. Explanation of the incentives and phone calls</a:t>
            </a:r>
          </a:p>
          <a:p>
            <a:r>
              <a:rPr lang="en-US" dirty="0"/>
              <a:t>Given support to access a phone if needed</a:t>
            </a:r>
          </a:p>
          <a:p>
            <a:endParaRPr lang="en-US" dirty="0"/>
          </a:p>
        </p:txBody>
      </p:sp>
    </p:spTree>
    <p:extLst>
      <p:ext uri="{BB962C8B-B14F-4D97-AF65-F5344CB8AC3E}">
        <p14:creationId xmlns:p14="http://schemas.microsoft.com/office/powerpoint/2010/main" val="217723727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02A241-14B7-E885-5200-A8ADC9B3A4E3}"/>
              </a:ext>
            </a:extLst>
          </p:cNvPr>
          <p:cNvSpPr>
            <a:spLocks noGrp="1"/>
          </p:cNvSpPr>
          <p:nvPr>
            <p:ph type="title"/>
          </p:nvPr>
        </p:nvSpPr>
        <p:spPr/>
        <p:txBody>
          <a:bodyPr/>
          <a:lstStyle/>
          <a:p>
            <a:r>
              <a:rPr lang="en-US" dirty="0"/>
              <a:t> OTIS Research Methodology</a:t>
            </a:r>
          </a:p>
        </p:txBody>
      </p:sp>
      <p:sp>
        <p:nvSpPr>
          <p:cNvPr id="2" name="Text Placeholder 1">
            <a:extLst>
              <a:ext uri="{FF2B5EF4-FFF2-40B4-BE49-F238E27FC236}">
                <a16:creationId xmlns:a16="http://schemas.microsoft.com/office/drawing/2014/main" id="{95C8A235-7A47-7034-0D52-9A26B88AAD5F}"/>
              </a:ext>
            </a:extLst>
          </p:cNvPr>
          <p:cNvSpPr>
            <a:spLocks noGrp="1"/>
          </p:cNvSpPr>
          <p:nvPr>
            <p:ph type="body" idx="1"/>
          </p:nvPr>
        </p:nvSpPr>
        <p:spPr/>
        <p:txBody>
          <a:bodyPr/>
          <a:lstStyle/>
          <a:p>
            <a:r>
              <a:rPr lang="en-US" dirty="0"/>
              <a:t>Inclusion Criteria:</a:t>
            </a:r>
          </a:p>
        </p:txBody>
      </p:sp>
      <p:sp>
        <p:nvSpPr>
          <p:cNvPr id="3" name="Content Placeholder 2">
            <a:extLst>
              <a:ext uri="{FF2B5EF4-FFF2-40B4-BE49-F238E27FC236}">
                <a16:creationId xmlns:a16="http://schemas.microsoft.com/office/drawing/2014/main" id="{E8A92728-A035-90F9-94FE-952C52195E77}"/>
              </a:ext>
            </a:extLst>
          </p:cNvPr>
          <p:cNvSpPr>
            <a:spLocks noGrp="1"/>
          </p:cNvSpPr>
          <p:nvPr>
            <p:ph sz="half" idx="2"/>
          </p:nvPr>
        </p:nvSpPr>
        <p:spPr/>
        <p:txBody>
          <a:bodyPr>
            <a:normAutofit fontScale="92500" lnSpcReduction="10000"/>
          </a:bodyPr>
          <a:lstStyle/>
          <a:p>
            <a:pPr marL="971550" lvl="1" indent="-285750"/>
            <a:r>
              <a:rPr lang="en-US" dirty="0"/>
              <a:t>Voluntary</a:t>
            </a:r>
          </a:p>
          <a:p>
            <a:pPr marL="971550" lvl="1" indent="-285750"/>
            <a:r>
              <a:rPr lang="en-US" dirty="0"/>
              <a:t>Fentanyl positive</a:t>
            </a:r>
          </a:p>
          <a:p>
            <a:pPr marL="971550" lvl="1" indent="-285750"/>
            <a:r>
              <a:rPr lang="en-US" dirty="0"/>
              <a:t>If readmission, at least three-month break in treatment</a:t>
            </a:r>
          </a:p>
          <a:p>
            <a:pPr marL="285750" indent="-285750"/>
            <a:r>
              <a:rPr lang="en-US" dirty="0"/>
              <a:t>Data collection:</a:t>
            </a:r>
          </a:p>
          <a:p>
            <a:pPr marL="971550" lvl="1" indent="-285750"/>
            <a:r>
              <a:rPr lang="en-US" dirty="0"/>
              <a:t>Jan 3</a:t>
            </a:r>
            <a:r>
              <a:rPr lang="en-US" baseline="30000" dirty="0"/>
              <a:t>rd</a:t>
            </a:r>
            <a:r>
              <a:rPr lang="en-US" dirty="0"/>
              <a:t> – June 27</a:t>
            </a:r>
            <a:r>
              <a:rPr lang="en-US" baseline="30000" dirty="0"/>
              <a:t>th</a:t>
            </a:r>
            <a:r>
              <a:rPr lang="en-US" dirty="0"/>
              <a:t>, 2023</a:t>
            </a:r>
          </a:p>
          <a:p>
            <a:pPr marL="971550" lvl="1" indent="-285750"/>
            <a:r>
              <a:rPr lang="en-US" dirty="0"/>
              <a:t>All intakes meeting inclusion criteria</a:t>
            </a:r>
          </a:p>
          <a:p>
            <a:pPr marL="971550" lvl="1" indent="-285750"/>
            <a:r>
              <a:rPr lang="en-US" dirty="0"/>
              <a:t>Broken into two categories</a:t>
            </a:r>
          </a:p>
          <a:p>
            <a:pPr marL="1428750" lvl="2" indent="-285750"/>
            <a:r>
              <a:rPr lang="en-US" dirty="0"/>
              <a:t>Completed (N=102)</a:t>
            </a:r>
          </a:p>
          <a:p>
            <a:pPr marL="1428750" lvl="2" indent="-285750"/>
            <a:r>
              <a:rPr lang="en-US" dirty="0"/>
              <a:t>All (N=205)</a:t>
            </a:r>
          </a:p>
          <a:p>
            <a:endParaRPr lang="en-US" dirty="0"/>
          </a:p>
        </p:txBody>
      </p:sp>
      <p:sp>
        <p:nvSpPr>
          <p:cNvPr id="4" name="Text Placeholder 3">
            <a:extLst>
              <a:ext uri="{FF2B5EF4-FFF2-40B4-BE49-F238E27FC236}">
                <a16:creationId xmlns:a16="http://schemas.microsoft.com/office/drawing/2014/main" id="{9E9B0C80-1BB5-4A24-9F0D-DC9CD5F90579}"/>
              </a:ext>
            </a:extLst>
          </p:cNvPr>
          <p:cNvSpPr>
            <a:spLocks noGrp="1"/>
          </p:cNvSpPr>
          <p:nvPr>
            <p:ph type="body" sz="quarter" idx="3"/>
          </p:nvPr>
        </p:nvSpPr>
        <p:spPr/>
        <p:txBody>
          <a:bodyPr/>
          <a:lstStyle/>
          <a:p>
            <a:r>
              <a:rPr lang="en-US" dirty="0"/>
              <a:t>Exclusion Criteria:</a:t>
            </a:r>
          </a:p>
        </p:txBody>
      </p:sp>
      <p:sp>
        <p:nvSpPr>
          <p:cNvPr id="5" name="Content Placeholder 4">
            <a:extLst>
              <a:ext uri="{FF2B5EF4-FFF2-40B4-BE49-F238E27FC236}">
                <a16:creationId xmlns:a16="http://schemas.microsoft.com/office/drawing/2014/main" id="{8856025B-D363-95DF-2B8D-4DCF035F9B3B}"/>
              </a:ext>
            </a:extLst>
          </p:cNvPr>
          <p:cNvSpPr>
            <a:spLocks noGrp="1"/>
          </p:cNvSpPr>
          <p:nvPr>
            <p:ph sz="quarter" idx="4"/>
          </p:nvPr>
        </p:nvSpPr>
        <p:spPr/>
        <p:txBody>
          <a:bodyPr>
            <a:normAutofit/>
          </a:bodyPr>
          <a:lstStyle/>
          <a:p>
            <a:pPr marL="971550" lvl="1"/>
            <a:r>
              <a:rPr lang="en-US" dirty="0"/>
              <a:t>Not answering OTIS calls</a:t>
            </a:r>
          </a:p>
          <a:p>
            <a:pPr marL="1428750" lvl="2"/>
            <a:r>
              <a:rPr lang="en-US" dirty="0"/>
              <a:t>10 consecutive days (first 28 days)</a:t>
            </a:r>
          </a:p>
          <a:p>
            <a:pPr marL="1428750" lvl="2"/>
            <a:r>
              <a:rPr lang="en-US" dirty="0"/>
              <a:t>7 consecutive attempts (2</a:t>
            </a:r>
            <a:r>
              <a:rPr lang="en-US" baseline="30000" dirty="0"/>
              <a:t>nd</a:t>
            </a:r>
            <a:r>
              <a:rPr lang="en-US" dirty="0"/>
              <a:t> and 3</a:t>
            </a:r>
            <a:r>
              <a:rPr lang="en-US" baseline="30000" dirty="0"/>
              <a:t>rd</a:t>
            </a:r>
            <a:r>
              <a:rPr lang="en-US" dirty="0"/>
              <a:t> 28-day periods)</a:t>
            </a:r>
          </a:p>
          <a:p>
            <a:pPr marL="1428750" lvl="2"/>
            <a:r>
              <a:rPr lang="en-US" dirty="0"/>
              <a:t>Considered “did not complete” (DNC)</a:t>
            </a:r>
          </a:p>
          <a:p>
            <a:pPr marL="971550" lvl="1"/>
            <a:r>
              <a:rPr lang="en-US" dirty="0"/>
              <a:t>Patient exclusion from OTIS had no bearing on exclusion from MOUD program.</a:t>
            </a:r>
          </a:p>
          <a:p>
            <a:pPr marL="1428750" lvl="2"/>
            <a:r>
              <a:rPr lang="en-US" dirty="0"/>
              <a:t>Did not complete (N=103)</a:t>
            </a:r>
          </a:p>
          <a:p>
            <a:pPr marL="1428750" lvl="2"/>
            <a:r>
              <a:rPr lang="en-US" dirty="0"/>
              <a:t>All (N=205)</a:t>
            </a:r>
          </a:p>
          <a:p>
            <a:endParaRPr lang="en-US" dirty="0"/>
          </a:p>
        </p:txBody>
      </p:sp>
    </p:spTree>
    <p:extLst>
      <p:ext uri="{BB962C8B-B14F-4D97-AF65-F5344CB8AC3E}">
        <p14:creationId xmlns:p14="http://schemas.microsoft.com/office/powerpoint/2010/main" val="198324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F5EE-193A-7644-AB77-2238E27535B3}"/>
              </a:ext>
            </a:extLst>
          </p:cNvPr>
          <p:cNvSpPr>
            <a:spLocks noGrp="1"/>
          </p:cNvSpPr>
          <p:nvPr>
            <p:ph type="title"/>
          </p:nvPr>
        </p:nvSpPr>
        <p:spPr>
          <a:xfrm>
            <a:off x="838200" y="1483712"/>
            <a:ext cx="10515600" cy="1325563"/>
          </a:xfrm>
        </p:spPr>
        <p:txBody>
          <a:bodyPr/>
          <a:lstStyle/>
          <a:p>
            <a:pPr algn="ctr"/>
            <a:r>
              <a:rPr lang="en-US" dirty="0"/>
              <a:t>The Good News!</a:t>
            </a:r>
          </a:p>
        </p:txBody>
      </p:sp>
      <p:sp>
        <p:nvSpPr>
          <p:cNvPr id="3" name="Text Placeholder 2">
            <a:extLst>
              <a:ext uri="{FF2B5EF4-FFF2-40B4-BE49-F238E27FC236}">
                <a16:creationId xmlns:a16="http://schemas.microsoft.com/office/drawing/2014/main" id="{0EEC372C-6135-D848-835D-7E7E8AF587C7}"/>
              </a:ext>
            </a:extLst>
          </p:cNvPr>
          <p:cNvSpPr>
            <a:spLocks noGrp="1"/>
          </p:cNvSpPr>
          <p:nvPr>
            <p:ph type="body" idx="1"/>
          </p:nvPr>
        </p:nvSpPr>
        <p:spPr>
          <a:xfrm>
            <a:off x="838200" y="2944212"/>
            <a:ext cx="10515600" cy="784410"/>
          </a:xfrm>
        </p:spPr>
        <p:txBody>
          <a:bodyPr>
            <a:normAutofit/>
          </a:bodyPr>
          <a:lstStyle/>
          <a:p>
            <a:pPr marL="0" indent="0" algn="ctr">
              <a:buNone/>
            </a:pPr>
            <a:r>
              <a:rPr lang="en-US" dirty="0"/>
              <a:t>Overdose Deaths are down 12.2%</a:t>
            </a:r>
          </a:p>
        </p:txBody>
      </p:sp>
    </p:spTree>
    <p:extLst>
      <p:ext uri="{BB962C8B-B14F-4D97-AF65-F5344CB8AC3E}">
        <p14:creationId xmlns:p14="http://schemas.microsoft.com/office/powerpoint/2010/main" val="240813537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EB5770-58FE-049B-CD40-EFEC62E4720E}"/>
              </a:ext>
            </a:extLst>
          </p:cNvPr>
          <p:cNvSpPr>
            <a:spLocks noGrp="1"/>
          </p:cNvSpPr>
          <p:nvPr>
            <p:ph type="title"/>
          </p:nvPr>
        </p:nvSpPr>
        <p:spPr/>
        <p:txBody>
          <a:bodyPr/>
          <a:lstStyle/>
          <a:p>
            <a:r>
              <a:rPr lang="en-US" dirty="0"/>
              <a:t>OTIS Calls</a:t>
            </a:r>
          </a:p>
        </p:txBody>
      </p:sp>
      <p:sp>
        <p:nvSpPr>
          <p:cNvPr id="2" name="Text Placeholder 1">
            <a:extLst>
              <a:ext uri="{FF2B5EF4-FFF2-40B4-BE49-F238E27FC236}">
                <a16:creationId xmlns:a16="http://schemas.microsoft.com/office/drawing/2014/main" id="{C0D6BA86-D0E4-5A31-941C-76E7E2481671}"/>
              </a:ext>
            </a:extLst>
          </p:cNvPr>
          <p:cNvSpPr>
            <a:spLocks noGrp="1"/>
          </p:cNvSpPr>
          <p:nvPr>
            <p:ph type="body" idx="1"/>
          </p:nvPr>
        </p:nvSpPr>
        <p:spPr/>
        <p:txBody>
          <a:bodyPr/>
          <a:lstStyle/>
          <a:p>
            <a:r>
              <a:rPr lang="en-US" dirty="0"/>
              <a:t>Peer Recovery Support Specialist</a:t>
            </a:r>
          </a:p>
        </p:txBody>
      </p:sp>
      <p:sp>
        <p:nvSpPr>
          <p:cNvPr id="3" name="Content Placeholder 2">
            <a:extLst>
              <a:ext uri="{FF2B5EF4-FFF2-40B4-BE49-F238E27FC236}">
                <a16:creationId xmlns:a16="http://schemas.microsoft.com/office/drawing/2014/main" id="{9B16EA2B-7207-4889-BB58-BB2992D78025}"/>
              </a:ext>
            </a:extLst>
          </p:cNvPr>
          <p:cNvSpPr>
            <a:spLocks noGrp="1"/>
          </p:cNvSpPr>
          <p:nvPr>
            <p:ph sz="half" idx="2"/>
          </p:nvPr>
        </p:nvSpPr>
        <p:spPr/>
        <p:txBody>
          <a:bodyPr>
            <a:normAutofit fontScale="92500" lnSpcReduction="10000"/>
          </a:bodyPr>
          <a:lstStyle/>
          <a:p>
            <a:pPr lvl="0"/>
            <a:r>
              <a:rPr lang="en-US" dirty="0"/>
              <a:t>Supportive and nonjudgmental tone</a:t>
            </a:r>
          </a:p>
          <a:p>
            <a:pPr lvl="0"/>
            <a:r>
              <a:rPr lang="en-US" dirty="0"/>
              <a:t>Encouragement for returning the next day for medication</a:t>
            </a:r>
          </a:p>
          <a:p>
            <a:pPr lvl="0"/>
            <a:r>
              <a:rPr lang="en-US" dirty="0"/>
              <a:t>Share ideas for managing withdrawal symptoms</a:t>
            </a:r>
          </a:p>
          <a:p>
            <a:pPr lvl="0"/>
            <a:r>
              <a:rPr lang="en-US" dirty="0"/>
              <a:t>Share ideas for maximizing value of SUD counseling and other wrap around services offered at the treatment setting</a:t>
            </a:r>
          </a:p>
          <a:p>
            <a:endParaRPr lang="en-US" dirty="0"/>
          </a:p>
        </p:txBody>
      </p:sp>
      <p:sp>
        <p:nvSpPr>
          <p:cNvPr id="4" name="Text Placeholder 3">
            <a:extLst>
              <a:ext uri="{FF2B5EF4-FFF2-40B4-BE49-F238E27FC236}">
                <a16:creationId xmlns:a16="http://schemas.microsoft.com/office/drawing/2014/main" id="{4E393B0F-671A-E988-FD9A-603E850BD9A5}"/>
              </a:ext>
            </a:extLst>
          </p:cNvPr>
          <p:cNvSpPr>
            <a:spLocks noGrp="1"/>
          </p:cNvSpPr>
          <p:nvPr>
            <p:ph type="body" sz="quarter" idx="3"/>
          </p:nvPr>
        </p:nvSpPr>
        <p:spPr/>
        <p:txBody>
          <a:bodyPr/>
          <a:lstStyle/>
          <a:p>
            <a:r>
              <a:rPr lang="en-US" dirty="0"/>
              <a:t>NURSE CALLS:</a:t>
            </a:r>
          </a:p>
        </p:txBody>
      </p:sp>
      <p:sp>
        <p:nvSpPr>
          <p:cNvPr id="5" name="Content Placeholder 4">
            <a:extLst>
              <a:ext uri="{FF2B5EF4-FFF2-40B4-BE49-F238E27FC236}">
                <a16:creationId xmlns:a16="http://schemas.microsoft.com/office/drawing/2014/main" id="{543D3814-FE0C-8679-814C-A8D396661906}"/>
              </a:ext>
            </a:extLst>
          </p:cNvPr>
          <p:cNvSpPr>
            <a:spLocks noGrp="1"/>
          </p:cNvSpPr>
          <p:nvPr>
            <p:ph sz="quarter" idx="4"/>
          </p:nvPr>
        </p:nvSpPr>
        <p:spPr/>
        <p:txBody>
          <a:bodyPr>
            <a:normAutofit fontScale="92500"/>
          </a:bodyPr>
          <a:lstStyle/>
          <a:p>
            <a:pPr lvl="0"/>
            <a:r>
              <a:rPr lang="en-US" dirty="0"/>
              <a:t>Supportive and nonjudgmental tone</a:t>
            </a:r>
          </a:p>
          <a:p>
            <a:pPr lvl="0"/>
            <a:r>
              <a:rPr lang="en-US" dirty="0"/>
              <a:t>Help patient understand their withdrawal symptoms</a:t>
            </a:r>
          </a:p>
          <a:p>
            <a:pPr lvl="0"/>
            <a:r>
              <a:rPr lang="en-US" dirty="0"/>
              <a:t>Guide patient in understanding the medication portion of their treatment</a:t>
            </a:r>
          </a:p>
          <a:p>
            <a:pPr lvl="0"/>
            <a:r>
              <a:rPr lang="en-US" dirty="0"/>
              <a:t>Encouragement for returning the next day for medication </a:t>
            </a:r>
          </a:p>
          <a:p>
            <a:endParaRPr lang="en-US" dirty="0"/>
          </a:p>
        </p:txBody>
      </p:sp>
    </p:spTree>
    <p:extLst>
      <p:ext uri="{BB962C8B-B14F-4D97-AF65-F5344CB8AC3E}">
        <p14:creationId xmlns:p14="http://schemas.microsoft.com/office/powerpoint/2010/main" val="2738449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40BD-2530-644A-F5DB-8EC0FCC4F35A}"/>
              </a:ext>
            </a:extLst>
          </p:cNvPr>
          <p:cNvSpPr>
            <a:spLocks noGrp="1"/>
          </p:cNvSpPr>
          <p:nvPr>
            <p:ph type="title"/>
          </p:nvPr>
        </p:nvSpPr>
        <p:spPr/>
        <p:txBody>
          <a:bodyPr/>
          <a:lstStyle/>
          <a:p>
            <a:r>
              <a:rPr lang="en-US" dirty="0"/>
              <a:t>Don’t Underestimate Connectivity </a:t>
            </a:r>
          </a:p>
        </p:txBody>
      </p:sp>
      <p:sp>
        <p:nvSpPr>
          <p:cNvPr id="3" name="Text Placeholder 2">
            <a:extLst>
              <a:ext uri="{FF2B5EF4-FFF2-40B4-BE49-F238E27FC236}">
                <a16:creationId xmlns:a16="http://schemas.microsoft.com/office/drawing/2014/main" id="{22DD986A-77A8-8192-8915-5BC152CC6DD8}"/>
              </a:ext>
            </a:extLst>
          </p:cNvPr>
          <p:cNvSpPr>
            <a:spLocks noGrp="1"/>
          </p:cNvSpPr>
          <p:nvPr>
            <p:ph type="body" idx="1"/>
          </p:nvPr>
        </p:nvSpPr>
        <p:spPr/>
        <p:txBody>
          <a:bodyPr/>
          <a:lstStyle/>
          <a:p>
            <a:r>
              <a:rPr lang="en-US" dirty="0"/>
              <a:t>It is a critical factor in our mental health and social fabric</a:t>
            </a:r>
          </a:p>
          <a:p>
            <a:r>
              <a:rPr lang="en-US" dirty="0"/>
              <a:t>It is at the heart of all of our psychotherapeutic interventions</a:t>
            </a:r>
          </a:p>
          <a:p>
            <a:r>
              <a:rPr lang="en-US" dirty="0"/>
              <a:t>It is the essence of all mutual support organizations</a:t>
            </a:r>
          </a:p>
          <a:p>
            <a:r>
              <a:rPr lang="en-US" dirty="0"/>
              <a:t>It is the reason Peer Support specialists can be so powerful</a:t>
            </a:r>
          </a:p>
          <a:p>
            <a:endParaRPr lang="en-US" dirty="0"/>
          </a:p>
          <a:p>
            <a:r>
              <a:rPr lang="en-US" sz="3200" u="sng" dirty="0"/>
              <a:t>Nobody Cares How Much You Know Until they Know How Much You Care</a:t>
            </a:r>
          </a:p>
        </p:txBody>
      </p:sp>
    </p:spTree>
    <p:extLst>
      <p:ext uri="{BB962C8B-B14F-4D97-AF65-F5344CB8AC3E}">
        <p14:creationId xmlns:p14="http://schemas.microsoft.com/office/powerpoint/2010/main" val="132670946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A95C-830E-8B33-73EB-18C4F7A77D5B}"/>
              </a:ext>
            </a:extLst>
          </p:cNvPr>
          <p:cNvSpPr>
            <a:spLocks noGrp="1"/>
          </p:cNvSpPr>
          <p:nvPr>
            <p:ph type="ctrTitle"/>
          </p:nvPr>
        </p:nvSpPr>
        <p:spPr>
          <a:xfrm>
            <a:off x="914400" y="1300163"/>
            <a:ext cx="10363200" cy="2467019"/>
          </a:xfrm>
        </p:spPr>
        <p:txBody>
          <a:bodyPr>
            <a:normAutofit/>
          </a:bodyPr>
          <a:lstStyle/>
          <a:p>
            <a:r>
              <a:rPr lang="en-US" sz="6600" dirty="0">
                <a:solidFill>
                  <a:schemeClr val="accent2"/>
                </a:solidFill>
              </a:rPr>
              <a:t>Questions?</a:t>
            </a:r>
          </a:p>
        </p:txBody>
      </p:sp>
    </p:spTree>
    <p:extLst>
      <p:ext uri="{BB962C8B-B14F-4D97-AF65-F5344CB8AC3E}">
        <p14:creationId xmlns:p14="http://schemas.microsoft.com/office/powerpoint/2010/main" val="339743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7E2183-AC52-672A-E993-C6277485FA7E}"/>
              </a:ext>
            </a:extLst>
          </p:cNvPr>
          <p:cNvSpPr>
            <a:spLocks noGrp="1"/>
          </p:cNvSpPr>
          <p:nvPr>
            <p:ph type="title"/>
          </p:nvPr>
        </p:nvSpPr>
        <p:spPr>
          <a:xfrm>
            <a:off x="838200" y="365125"/>
            <a:ext cx="10515600" cy="793409"/>
          </a:xfrm>
        </p:spPr>
        <p:txBody>
          <a:bodyPr>
            <a:normAutofit/>
          </a:bodyPr>
          <a:lstStyle/>
          <a:p>
            <a:pPr algn="ctr"/>
            <a:r>
              <a:rPr lang="en-US" sz="2800" dirty="0"/>
              <a:t>OVERDOSE DEATH TRENDS</a:t>
            </a:r>
          </a:p>
        </p:txBody>
      </p:sp>
      <p:pic>
        <p:nvPicPr>
          <p:cNvPr id="10" name="Content Placeholder 5" descr="deaths due to overdose rose from January 2020 to January 2022 then showed little movement from January 2022 to June 2023 and started to decrease after June 2023">
            <a:extLst>
              <a:ext uri="{FF2B5EF4-FFF2-40B4-BE49-F238E27FC236}">
                <a16:creationId xmlns:a16="http://schemas.microsoft.com/office/drawing/2014/main" id="{9D049AC3-8C4A-D449-64B5-C4255856202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34456" y="1158535"/>
            <a:ext cx="6923088" cy="4114800"/>
          </a:xfrm>
          <a:prstGeom prst="rect">
            <a:avLst/>
          </a:prstGeom>
        </p:spPr>
      </p:pic>
    </p:spTree>
    <p:extLst>
      <p:ext uri="{BB962C8B-B14F-4D97-AF65-F5344CB8AC3E}">
        <p14:creationId xmlns:p14="http://schemas.microsoft.com/office/powerpoint/2010/main" val="50984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E47BCCFC-DA00-32C4-6892-434B40391B6E}"/>
              </a:ext>
            </a:extLst>
          </p:cNvPr>
          <p:cNvSpPr>
            <a:spLocks noGrp="1"/>
          </p:cNvSpPr>
          <p:nvPr>
            <p:ph type="title"/>
          </p:nvPr>
        </p:nvSpPr>
        <p:spPr>
          <a:xfrm>
            <a:off x="838200" y="365125"/>
            <a:ext cx="10515600" cy="793409"/>
          </a:xfrm>
        </p:spPr>
        <p:txBody>
          <a:bodyPr>
            <a:normAutofit/>
          </a:bodyPr>
          <a:lstStyle/>
          <a:p>
            <a:pPr algn="ctr"/>
            <a:r>
              <a:rPr lang="en-US" sz="2800" dirty="0"/>
              <a:t>OVERDOSE DEATH TRENDS BY DRUG</a:t>
            </a:r>
          </a:p>
        </p:txBody>
      </p:sp>
      <p:pic>
        <p:nvPicPr>
          <p:cNvPr id="3" name="Picture 2" descr="Synthetic opioids and methadone show similar overdose death counts to traditional opioids with deaths due to cocaine, heroin, methadone, and natural and semi-synthetic opioids being much less">
            <a:extLst>
              <a:ext uri="{FF2B5EF4-FFF2-40B4-BE49-F238E27FC236}">
                <a16:creationId xmlns:a16="http://schemas.microsoft.com/office/drawing/2014/main" id="{C385C62F-EA0F-D176-DCE0-E1675BBDD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467" y="1158534"/>
            <a:ext cx="7675066" cy="4114800"/>
          </a:xfrm>
          <a:prstGeom prst="rect">
            <a:avLst/>
          </a:prstGeom>
        </p:spPr>
      </p:pic>
    </p:spTree>
    <p:extLst>
      <p:ext uri="{BB962C8B-B14F-4D97-AF65-F5344CB8AC3E}">
        <p14:creationId xmlns:p14="http://schemas.microsoft.com/office/powerpoint/2010/main" val="111175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F5EE-193A-7644-AB77-2238E27535B3}"/>
              </a:ext>
            </a:extLst>
          </p:cNvPr>
          <p:cNvSpPr>
            <a:spLocks noGrp="1"/>
          </p:cNvSpPr>
          <p:nvPr>
            <p:ph type="title"/>
          </p:nvPr>
        </p:nvSpPr>
        <p:spPr/>
        <p:txBody>
          <a:bodyPr/>
          <a:lstStyle/>
          <a:p>
            <a:pPr algn="ctr"/>
            <a:r>
              <a:rPr lang="en-US" dirty="0"/>
              <a:t>The Not So Good News</a:t>
            </a:r>
          </a:p>
        </p:txBody>
      </p:sp>
      <p:sp>
        <p:nvSpPr>
          <p:cNvPr id="3" name="Text Placeholder 2">
            <a:extLst>
              <a:ext uri="{FF2B5EF4-FFF2-40B4-BE49-F238E27FC236}">
                <a16:creationId xmlns:a16="http://schemas.microsoft.com/office/drawing/2014/main" id="{0EEC372C-6135-D848-835D-7E7E8AF587C7}"/>
              </a:ext>
            </a:extLst>
          </p:cNvPr>
          <p:cNvSpPr>
            <a:spLocks noGrp="1"/>
          </p:cNvSpPr>
          <p:nvPr>
            <p:ph type="body" idx="1"/>
          </p:nvPr>
        </p:nvSpPr>
        <p:spPr>
          <a:xfrm>
            <a:off x="838201" y="1863525"/>
            <a:ext cx="10546818" cy="2558004"/>
          </a:xfrm>
        </p:spPr>
        <p:txBody>
          <a:bodyPr/>
          <a:lstStyle/>
          <a:p>
            <a:pPr marL="0" indent="0">
              <a:buNone/>
            </a:pPr>
            <a:r>
              <a:rPr lang="en-US" dirty="0"/>
              <a:t>	   </a:t>
            </a:r>
          </a:p>
          <a:p>
            <a:pPr marL="0" indent="0">
              <a:buNone/>
            </a:pPr>
            <a:r>
              <a:rPr lang="en-US" sz="4400" dirty="0"/>
              <a:t>		It is not down around here</a:t>
            </a:r>
          </a:p>
        </p:txBody>
      </p:sp>
    </p:spTree>
    <p:extLst>
      <p:ext uri="{BB962C8B-B14F-4D97-AF65-F5344CB8AC3E}">
        <p14:creationId xmlns:p14="http://schemas.microsoft.com/office/powerpoint/2010/main" val="12589095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F08B778C-6FFE-9092-006C-D307752D9549}"/>
              </a:ext>
            </a:extLst>
          </p:cNvPr>
          <p:cNvSpPr>
            <a:spLocks noGrp="1"/>
          </p:cNvSpPr>
          <p:nvPr>
            <p:ph type="title"/>
          </p:nvPr>
        </p:nvSpPr>
        <p:spPr>
          <a:xfrm>
            <a:off x="838200" y="365125"/>
            <a:ext cx="10515600" cy="793409"/>
          </a:xfrm>
        </p:spPr>
        <p:txBody>
          <a:bodyPr>
            <a:normAutofit/>
          </a:bodyPr>
          <a:lstStyle/>
          <a:p>
            <a:pPr algn="ctr"/>
            <a:r>
              <a:rPr lang="en-US" sz="2800" dirty="0"/>
              <a:t>OVERDOSE DEATHS ACROSS THE UNITED STATES</a:t>
            </a:r>
          </a:p>
        </p:txBody>
      </p:sp>
      <p:pic>
        <p:nvPicPr>
          <p:cNvPr id="4" name="Picture 3" descr="deaths due to overdose are trending higher in the mountain west">
            <a:extLst>
              <a:ext uri="{FF2B5EF4-FFF2-40B4-BE49-F238E27FC236}">
                <a16:creationId xmlns:a16="http://schemas.microsoft.com/office/drawing/2014/main" id="{2D7732EC-4FE8-142C-2F22-98DE7CD00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286" y="1158534"/>
            <a:ext cx="6663428" cy="4114800"/>
          </a:xfrm>
          <a:prstGeom prst="rect">
            <a:avLst/>
          </a:prstGeom>
        </p:spPr>
      </p:pic>
    </p:spTree>
    <p:extLst>
      <p:ext uri="{BB962C8B-B14F-4D97-AF65-F5344CB8AC3E}">
        <p14:creationId xmlns:p14="http://schemas.microsoft.com/office/powerpoint/2010/main" val="2303834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12165</TotalTime>
  <Words>2864</Words>
  <Application>Microsoft Macintosh PowerPoint</Application>
  <PresentationFormat>Widescreen</PresentationFormat>
  <Paragraphs>377</Paragraphs>
  <Slides>52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Aptos</vt:lpstr>
      <vt:lpstr>Arial</vt:lpstr>
      <vt:lpstr>Calibri</vt:lpstr>
      <vt:lpstr>Helvetica</vt:lpstr>
      <vt:lpstr>Helvetica Neue</vt:lpstr>
      <vt:lpstr>Minion Pro</vt:lpstr>
      <vt:lpstr>Myriad Pro</vt:lpstr>
      <vt:lpstr>Myriad Pro Cond</vt:lpstr>
      <vt:lpstr>Myriad Pro Light</vt:lpstr>
      <vt:lpstr>Wingdings 2</vt:lpstr>
      <vt:lpstr>Office Theme</vt:lpstr>
      <vt:lpstr>Welcome!</vt:lpstr>
      <vt:lpstr>Fentanyl and Opioid Use in Behavioral Health: Impacts on Co-Occurring Severe Mental Illness and Treatment Strategies </vt:lpstr>
      <vt:lpstr>Learning Objectives</vt:lpstr>
      <vt:lpstr>Preview of Coming Attractions</vt:lpstr>
      <vt:lpstr>The Good News!</vt:lpstr>
      <vt:lpstr>OVERDOSE DEATH TRENDS</vt:lpstr>
      <vt:lpstr>OVERDOSE DEATH TRENDS BY DRUG</vt:lpstr>
      <vt:lpstr>The Not So Good News</vt:lpstr>
      <vt:lpstr>OVERDOSE DEATHS ACROSS THE UNITED STATES</vt:lpstr>
      <vt:lpstr>Fentanyl</vt:lpstr>
      <vt:lpstr>“I Do Love Me a Good Fatty Lover”</vt:lpstr>
      <vt:lpstr>Lipophilic Vs. Hydrophilic Opioid Binding</vt:lpstr>
      <vt:lpstr>The Kama Sutra of Fentanyl</vt:lpstr>
      <vt:lpstr>How Fentanyl/HPSO Differ from Heroin/Morphine</vt:lpstr>
      <vt:lpstr>Other Drugs Found in Fentanyl Overdoses</vt:lpstr>
      <vt:lpstr>Fentanyl and Sudden Cardiac Death </vt:lpstr>
      <vt:lpstr>CYP3A4 Effectors</vt:lpstr>
      <vt:lpstr>Fentanyl and SSRIs</vt:lpstr>
      <vt:lpstr>Criteria for Serotonin Syndrome</vt:lpstr>
      <vt:lpstr>Fentanyl and MAOI’s</vt:lpstr>
      <vt:lpstr>Fentanyl and Neuroleptics</vt:lpstr>
      <vt:lpstr>Fentanyl’s Effects on SMI</vt:lpstr>
      <vt:lpstr>Fentanyl isn't just Fentanyl</vt:lpstr>
      <vt:lpstr>Dosing Protocols</vt:lpstr>
      <vt:lpstr>Preview of Coming Attractions Pt.2</vt:lpstr>
      <vt:lpstr>Principles of Effective Treatment</vt:lpstr>
      <vt:lpstr>Principles of Effective Treatment pt. 2</vt:lpstr>
      <vt:lpstr>Principles of Effective Treatment pt. 3</vt:lpstr>
      <vt:lpstr>Principles of Effective Treatment pt. 4</vt:lpstr>
      <vt:lpstr>Principles of Effective Treatment pt. 5</vt:lpstr>
      <vt:lpstr>Principles of Effective Treatment pt. 6</vt:lpstr>
      <vt:lpstr>The cat that must be skinned</vt:lpstr>
      <vt:lpstr>The cat that must be skinned pt. 2</vt:lpstr>
      <vt:lpstr>Treat Both Disorders: Together</vt:lpstr>
      <vt:lpstr>Types of therapy used in SUD</vt:lpstr>
      <vt:lpstr>UCSF Study</vt:lpstr>
      <vt:lpstr>Administrative Policy in Treating COC</vt:lpstr>
      <vt:lpstr>Can therapies for each be combined?</vt:lpstr>
      <vt:lpstr>Failing to Integrate Treatment </vt:lpstr>
      <vt:lpstr>TIP 42: Online PDF</vt:lpstr>
      <vt:lpstr>Contingency Management Programs</vt:lpstr>
      <vt:lpstr>Contingency Management Programs pt. 2</vt:lpstr>
      <vt:lpstr>Medication compliance - Baseline</vt:lpstr>
      <vt:lpstr>Impact of fentanyl on retention</vt:lpstr>
      <vt:lpstr>OTIS Medication Compliance</vt:lpstr>
      <vt:lpstr>OTIS Retention at 6-months</vt:lpstr>
      <vt:lpstr>Who Are They and What Did They Do?</vt:lpstr>
      <vt:lpstr>The Guts of OTIS</vt:lpstr>
      <vt:lpstr> OTIS Research Methodology</vt:lpstr>
      <vt:lpstr>OTIS Calls</vt:lpstr>
      <vt:lpstr>Don’t Underestimate Connectivity </vt:lpstr>
      <vt:lpstr>Questions?</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Shannon Browning</cp:lastModifiedBy>
  <cp:revision>113</cp:revision>
  <cp:lastPrinted>2024-10-01T19:31:56Z</cp:lastPrinted>
  <dcterms:created xsi:type="dcterms:W3CDTF">2017-10-19T14:29:41Z</dcterms:created>
  <dcterms:modified xsi:type="dcterms:W3CDTF">2024-11-13T18:01:41Z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